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161"/>
  </p:notesMasterIdLst>
  <p:handoutMasterIdLst>
    <p:handoutMasterId r:id="rId162"/>
  </p:handoutMasterIdLst>
  <p:sldIdLst>
    <p:sldId id="468" r:id="rId3"/>
    <p:sldId id="342" r:id="rId4"/>
    <p:sldId id="378" r:id="rId5"/>
    <p:sldId id="259" r:id="rId6"/>
    <p:sldId id="260" r:id="rId7"/>
    <p:sldId id="257" r:id="rId8"/>
    <p:sldId id="302" r:id="rId9"/>
    <p:sldId id="262" r:id="rId10"/>
    <p:sldId id="267" r:id="rId11"/>
    <p:sldId id="328" r:id="rId12"/>
    <p:sldId id="343" r:id="rId13"/>
    <p:sldId id="344" r:id="rId14"/>
    <p:sldId id="346" r:id="rId15"/>
    <p:sldId id="347" r:id="rId16"/>
    <p:sldId id="348" r:id="rId17"/>
    <p:sldId id="349" r:id="rId18"/>
    <p:sldId id="350" r:id="rId19"/>
    <p:sldId id="351" r:id="rId20"/>
    <p:sldId id="352" r:id="rId21"/>
    <p:sldId id="353" r:id="rId22"/>
    <p:sldId id="354" r:id="rId23"/>
    <p:sldId id="355" r:id="rId24"/>
    <p:sldId id="356" r:id="rId25"/>
    <p:sldId id="357" r:id="rId26"/>
    <p:sldId id="358" r:id="rId27"/>
    <p:sldId id="359" r:id="rId28"/>
    <p:sldId id="412" r:id="rId29"/>
    <p:sldId id="411" r:id="rId30"/>
    <p:sldId id="266" r:id="rId31"/>
    <p:sldId id="469" r:id="rId32"/>
    <p:sldId id="470" r:id="rId33"/>
    <p:sldId id="471" r:id="rId34"/>
    <p:sldId id="472" r:id="rId35"/>
    <p:sldId id="473" r:id="rId36"/>
    <p:sldId id="474" r:id="rId37"/>
    <p:sldId id="475" r:id="rId38"/>
    <p:sldId id="476" r:id="rId39"/>
    <p:sldId id="380" r:id="rId40"/>
    <p:sldId id="381" r:id="rId41"/>
    <p:sldId id="382" r:id="rId42"/>
    <p:sldId id="383" r:id="rId43"/>
    <p:sldId id="379" r:id="rId44"/>
    <p:sldId id="384" r:id="rId45"/>
    <p:sldId id="268" r:id="rId46"/>
    <p:sldId id="269" r:id="rId47"/>
    <p:sldId id="360" r:id="rId48"/>
    <p:sldId id="361" r:id="rId49"/>
    <p:sldId id="362" r:id="rId50"/>
    <p:sldId id="363" r:id="rId51"/>
    <p:sldId id="385" r:id="rId52"/>
    <p:sldId id="409" r:id="rId53"/>
    <p:sldId id="270" r:id="rId54"/>
    <p:sldId id="386" r:id="rId55"/>
    <p:sldId id="387" r:id="rId56"/>
    <p:sldId id="388" r:id="rId57"/>
    <p:sldId id="389" r:id="rId58"/>
    <p:sldId id="390" r:id="rId59"/>
    <p:sldId id="391" r:id="rId60"/>
    <p:sldId id="392" r:id="rId61"/>
    <p:sldId id="393" r:id="rId62"/>
    <p:sldId id="394" r:id="rId63"/>
    <p:sldId id="395" r:id="rId64"/>
    <p:sldId id="396" r:id="rId65"/>
    <p:sldId id="397" r:id="rId66"/>
    <p:sldId id="398" r:id="rId67"/>
    <p:sldId id="399" r:id="rId68"/>
    <p:sldId id="400" r:id="rId69"/>
    <p:sldId id="401" r:id="rId70"/>
    <p:sldId id="402" r:id="rId71"/>
    <p:sldId id="403" r:id="rId72"/>
    <p:sldId id="404" r:id="rId73"/>
    <p:sldId id="405" r:id="rId74"/>
    <p:sldId id="406" r:id="rId75"/>
    <p:sldId id="407" r:id="rId76"/>
    <p:sldId id="283" r:id="rId77"/>
    <p:sldId id="477" r:id="rId78"/>
    <p:sldId id="478" r:id="rId79"/>
    <p:sldId id="479" r:id="rId80"/>
    <p:sldId id="480" r:id="rId81"/>
    <p:sldId id="427" r:id="rId82"/>
    <p:sldId id="428" r:id="rId83"/>
    <p:sldId id="481" r:id="rId84"/>
    <p:sldId id="431" r:id="rId85"/>
    <p:sldId id="482" r:id="rId86"/>
    <p:sldId id="430" r:id="rId87"/>
    <p:sldId id="432" r:id="rId88"/>
    <p:sldId id="433" r:id="rId89"/>
    <p:sldId id="434" r:id="rId90"/>
    <p:sldId id="435" r:id="rId91"/>
    <p:sldId id="436" r:id="rId92"/>
    <p:sldId id="437" r:id="rId93"/>
    <p:sldId id="438" r:id="rId94"/>
    <p:sldId id="439" r:id="rId95"/>
    <p:sldId id="440" r:id="rId96"/>
    <p:sldId id="441" r:id="rId97"/>
    <p:sldId id="484" r:id="rId98"/>
    <p:sldId id="442" r:id="rId99"/>
    <p:sldId id="443" r:id="rId100"/>
    <p:sldId id="444" r:id="rId101"/>
    <p:sldId id="445" r:id="rId102"/>
    <p:sldId id="446" r:id="rId103"/>
    <p:sldId id="447" r:id="rId104"/>
    <p:sldId id="448" r:id="rId105"/>
    <p:sldId id="426" r:id="rId106"/>
    <p:sldId id="413" r:id="rId107"/>
    <p:sldId id="307" r:id="rId108"/>
    <p:sldId id="305" r:id="rId109"/>
    <p:sldId id="410" r:id="rId110"/>
    <p:sldId id="308" r:id="rId111"/>
    <p:sldId id="365" r:id="rId112"/>
    <p:sldId id="367" r:id="rId113"/>
    <p:sldId id="408" r:id="rId114"/>
    <p:sldId id="311" r:id="rId115"/>
    <p:sldId id="414" r:id="rId116"/>
    <p:sldId id="415" r:id="rId117"/>
    <p:sldId id="416" r:id="rId118"/>
    <p:sldId id="417" r:id="rId119"/>
    <p:sldId id="271" r:id="rId120"/>
    <p:sldId id="315" r:id="rId121"/>
    <p:sldId id="373" r:id="rId122"/>
    <p:sldId id="418" r:id="rId123"/>
    <p:sldId id="316" r:id="rId124"/>
    <p:sldId id="332" r:id="rId125"/>
    <p:sldId id="318" r:id="rId126"/>
    <p:sldId id="319" r:id="rId127"/>
    <p:sldId id="333" r:id="rId128"/>
    <p:sldId id="419" r:id="rId129"/>
    <p:sldId id="420" r:id="rId130"/>
    <p:sldId id="320" r:id="rId131"/>
    <p:sldId id="336" r:id="rId132"/>
    <p:sldId id="321" r:id="rId133"/>
    <p:sldId id="337" r:id="rId134"/>
    <p:sldId id="322" r:id="rId135"/>
    <p:sldId id="422" r:id="rId136"/>
    <p:sldId id="421" r:id="rId137"/>
    <p:sldId id="449" r:id="rId138"/>
    <p:sldId id="450" r:id="rId139"/>
    <p:sldId id="451" r:id="rId140"/>
    <p:sldId id="452" r:id="rId141"/>
    <p:sldId id="453" r:id="rId142"/>
    <p:sldId id="455" r:id="rId143"/>
    <p:sldId id="454" r:id="rId144"/>
    <p:sldId id="456" r:id="rId145"/>
    <p:sldId id="457" r:id="rId146"/>
    <p:sldId id="458" r:id="rId147"/>
    <p:sldId id="459" r:id="rId148"/>
    <p:sldId id="460" r:id="rId149"/>
    <p:sldId id="461" r:id="rId150"/>
    <p:sldId id="462" r:id="rId151"/>
    <p:sldId id="463" r:id="rId152"/>
    <p:sldId id="464" r:id="rId153"/>
    <p:sldId id="465" r:id="rId154"/>
    <p:sldId id="466" r:id="rId155"/>
    <p:sldId id="467" r:id="rId156"/>
    <p:sldId id="261" r:id="rId157"/>
    <p:sldId id="423" r:id="rId158"/>
    <p:sldId id="424" r:id="rId159"/>
    <p:sldId id="425" r:id="rId160"/>
  </p:sldIdLst>
  <p:sldSz cx="9144000" cy="6858000" type="screen4x3"/>
  <p:notesSz cx="6858000" cy="9144000"/>
  <p:defaultTextStyle>
    <a:defPPr>
      <a:defRPr lang="en-US"/>
    </a:defPPr>
    <a:lvl1pPr algn="l" rtl="0" fontAlgn="base">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CC00FF"/>
    <a:srgbClr val="CC9900"/>
    <a:srgbClr val="FF9966"/>
    <a:srgbClr val="FF9900"/>
    <a:srgbClr val="FF6699"/>
    <a:srgbClr val="FF0066"/>
    <a:srgbClr val="D05E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3" autoAdjust="0"/>
    <p:restoredTop sz="94627" autoAdjust="0"/>
  </p:normalViewPr>
  <p:slideViewPr>
    <p:cSldViewPr>
      <p:cViewPr varScale="1">
        <p:scale>
          <a:sx n="87" d="100"/>
          <a:sy n="87" d="100"/>
        </p:scale>
        <p:origin x="148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theme" Target="theme/theme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s>
</file>

<file path=ppt/charts/_rels/chart1.xml.rels><?xml version="1.0" encoding="UTF-8" standalone="yes"?>
<Relationships xmlns="http://schemas.openxmlformats.org/package/2006/relationships"><Relationship Id="rId2" Type="http://schemas.openxmlformats.org/officeDocument/2006/relationships/oleObject" Target="Chart%20in%20Microsoft%20Office%20Word"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2.xml.rels><?xml version="1.0" encoding="UTF-8" standalone="yes"?>
<Relationships xmlns="http://schemas.openxmlformats.org/package/2006/relationships"><Relationship Id="rId2" Type="http://schemas.openxmlformats.org/officeDocument/2006/relationships/oleObject" Target="Chart%20in%20Microsoft%20Office%20Word"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Chart%20in%20Microsoft%20Office%20Word"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Chart%20in%20Microsoft%20Office%20Word"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Chart%20in%20Microsoft%20Office%20Word"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Chart%20in%20Microsoft%20Office%20Word"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Chart%20in%20Microsoft%20Office%20Word"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06666666666667"/>
          <c:y val="7.2497924938869848E-2"/>
          <c:w val="0.72016657917760263"/>
          <c:h val="0.72724588913565291"/>
        </c:manualLayout>
      </c:layout>
      <c:scatterChart>
        <c:scatterStyle val="lineMarker"/>
        <c:varyColors val="0"/>
        <c:ser>
          <c:idx val="0"/>
          <c:order val="0"/>
          <c:tx>
            <c:strRef>
              <c:f>'[Chart in Microsoft Office Word]Sheet1'!$B$1</c:f>
              <c:strCache>
                <c:ptCount val="1"/>
                <c:pt idx="0">
                  <c:v>leg length</c:v>
                </c:pt>
              </c:strCache>
            </c:strRef>
          </c:tx>
          <c:spPr>
            <a:ln w="28575">
              <a:noFill/>
            </a:ln>
          </c:spPr>
          <c:marker>
            <c:symbol val="diamond"/>
            <c:size val="12"/>
            <c:spPr>
              <a:solidFill>
                <a:srgbClr val="FF6699"/>
              </a:solidFill>
              <a:ln>
                <a:solidFill>
                  <a:srgbClr val="FF6699"/>
                </a:solidFill>
              </a:ln>
            </c:spPr>
          </c:marker>
          <c:xVal>
            <c:numRef>
              <c:f>'[Chart in Microsoft Office Word]Sheet1'!$A$2:$A$4</c:f>
              <c:numCache>
                <c:formatCode>General</c:formatCode>
                <c:ptCount val="3"/>
                <c:pt idx="0">
                  <c:v>17.8</c:v>
                </c:pt>
                <c:pt idx="1">
                  <c:v>25.4</c:v>
                </c:pt>
                <c:pt idx="2">
                  <c:v>22.9</c:v>
                </c:pt>
              </c:numCache>
            </c:numRef>
          </c:xVal>
          <c:yVal>
            <c:numRef>
              <c:f>'[Chart in Microsoft Office Word]Sheet1'!$B$2:$B$4</c:f>
              <c:numCache>
                <c:formatCode>General</c:formatCode>
                <c:ptCount val="3"/>
                <c:pt idx="0">
                  <c:v>86.3</c:v>
                </c:pt>
                <c:pt idx="1">
                  <c:v>101.6</c:v>
                </c:pt>
                <c:pt idx="2">
                  <c:v>89.7</c:v>
                </c:pt>
              </c:numCache>
            </c:numRef>
          </c:yVal>
          <c:smooth val="0"/>
          <c:extLst>
            <c:ext xmlns:c16="http://schemas.microsoft.com/office/drawing/2014/chart" uri="{C3380CC4-5D6E-409C-BE32-E72D297353CC}">
              <c16:uniqueId val="{00000000-40FA-4010-84D5-F95FD4FBD72D}"/>
            </c:ext>
          </c:extLst>
        </c:ser>
        <c:dLbls>
          <c:showLegendKey val="0"/>
          <c:showVal val="0"/>
          <c:showCatName val="0"/>
          <c:showSerName val="0"/>
          <c:showPercent val="0"/>
          <c:showBubbleSize val="0"/>
        </c:dLbls>
        <c:axId val="131566592"/>
        <c:axId val="131593344"/>
      </c:scatterChart>
      <c:valAx>
        <c:axId val="131566592"/>
        <c:scaling>
          <c:orientation val="minMax"/>
        </c:scaling>
        <c:delete val="0"/>
        <c:axPos val="b"/>
        <c:numFmt formatCode="General" sourceLinked="1"/>
        <c:majorTickMark val="out"/>
        <c:minorTickMark val="none"/>
        <c:tickLblPos val="nextTo"/>
        <c:txPr>
          <a:bodyPr/>
          <a:lstStyle/>
          <a:p>
            <a:pPr>
              <a:defRPr sz="1400" baseline="0"/>
            </a:pPr>
            <a:endParaRPr lang="en-US"/>
          </a:p>
        </c:txPr>
        <c:crossAx val="131593344"/>
        <c:crosses val="autoZero"/>
        <c:crossBetween val="midCat"/>
      </c:valAx>
      <c:valAx>
        <c:axId val="131593344"/>
        <c:scaling>
          <c:orientation val="minMax"/>
          <c:max val="120"/>
          <c:min val="0"/>
        </c:scaling>
        <c:delete val="0"/>
        <c:axPos val="l"/>
        <c:numFmt formatCode="General" sourceLinked="1"/>
        <c:majorTickMark val="out"/>
        <c:minorTickMark val="none"/>
        <c:tickLblPos val="nextTo"/>
        <c:txPr>
          <a:bodyPr/>
          <a:lstStyle/>
          <a:p>
            <a:pPr>
              <a:defRPr sz="1400"/>
            </a:pPr>
            <a:endParaRPr lang="en-US"/>
          </a:p>
        </c:txPr>
        <c:crossAx val="131566592"/>
        <c:crosses val="autoZero"/>
        <c:crossBetween val="midCat"/>
        <c:majorUnit val="30"/>
      </c:valAx>
      <c:spPr>
        <a:noFill/>
      </c:spPr>
    </c:plotArea>
    <c:plotVisOnly val="1"/>
    <c:dispBlanksAs val="gap"/>
    <c:showDLblsOverMax val="0"/>
  </c:chart>
  <c:spPr>
    <a:noFill/>
  </c:sp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36030912802568E-2"/>
          <c:y val="6.0912698412698425E-2"/>
          <c:w val="0.85043598716827062"/>
          <c:h val="0.81865079365079374"/>
        </c:manualLayout>
      </c:layout>
      <c:scatterChart>
        <c:scatterStyle val="lineMarker"/>
        <c:varyColors val="0"/>
        <c:ser>
          <c:idx val="0"/>
          <c:order val="0"/>
          <c:tx>
            <c:strRef>
              <c:f>Sheet1!$B$1</c:f>
              <c:strCache>
                <c:ptCount val="1"/>
                <c:pt idx="0">
                  <c:v>Column1</c:v>
                </c:pt>
              </c:strCache>
            </c:strRef>
          </c:tx>
          <c:spPr>
            <a:ln w="82575">
              <a:solidFill>
                <a:srgbClr val="CC9900"/>
              </a:solidFill>
            </a:ln>
          </c:spPr>
          <c:marker>
            <c:symbol val="none"/>
          </c:marker>
          <c:xVal>
            <c:numRef>
              <c:f>Sheet1!$A$2:$A$302</c:f>
              <c:numCache>
                <c:formatCode>General</c:formatCode>
                <c:ptCount val="30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pt idx="31">
                  <c:v>0.31000000000000011</c:v>
                </c:pt>
                <c:pt idx="32">
                  <c:v>0.32000000000000012</c:v>
                </c:pt>
                <c:pt idx="33">
                  <c:v>0.33000000000000013</c:v>
                </c:pt>
                <c:pt idx="34">
                  <c:v>0.34000000000000014</c:v>
                </c:pt>
                <c:pt idx="35">
                  <c:v>0.35000000000000014</c:v>
                </c:pt>
                <c:pt idx="36">
                  <c:v>0.36000000000000015</c:v>
                </c:pt>
                <c:pt idx="37">
                  <c:v>0.37000000000000016</c:v>
                </c:pt>
                <c:pt idx="38">
                  <c:v>0.38000000000000017</c:v>
                </c:pt>
                <c:pt idx="39">
                  <c:v>0.39000000000000018</c:v>
                </c:pt>
                <c:pt idx="40">
                  <c:v>0.40000000000000019</c:v>
                </c:pt>
                <c:pt idx="41">
                  <c:v>0.4100000000000002</c:v>
                </c:pt>
                <c:pt idx="42">
                  <c:v>0.42000000000000021</c:v>
                </c:pt>
                <c:pt idx="43">
                  <c:v>0.43000000000000022</c:v>
                </c:pt>
                <c:pt idx="44">
                  <c:v>0.44000000000000022</c:v>
                </c:pt>
                <c:pt idx="45">
                  <c:v>0.45000000000000023</c:v>
                </c:pt>
                <c:pt idx="46">
                  <c:v>0.46000000000000024</c:v>
                </c:pt>
                <c:pt idx="47">
                  <c:v>0.47000000000000025</c:v>
                </c:pt>
                <c:pt idx="48">
                  <c:v>0.48000000000000026</c:v>
                </c:pt>
                <c:pt idx="49">
                  <c:v>0.49000000000000027</c:v>
                </c:pt>
                <c:pt idx="50">
                  <c:v>0.50000000000000022</c:v>
                </c:pt>
                <c:pt idx="51">
                  <c:v>0.51000000000000023</c:v>
                </c:pt>
                <c:pt idx="52">
                  <c:v>0.52000000000000024</c:v>
                </c:pt>
                <c:pt idx="53">
                  <c:v>0.53000000000000025</c:v>
                </c:pt>
                <c:pt idx="54">
                  <c:v>0.54000000000000026</c:v>
                </c:pt>
                <c:pt idx="55">
                  <c:v>0.55000000000000027</c:v>
                </c:pt>
                <c:pt idx="56">
                  <c:v>0.56000000000000028</c:v>
                </c:pt>
                <c:pt idx="57">
                  <c:v>0.57000000000000028</c:v>
                </c:pt>
                <c:pt idx="58">
                  <c:v>0.58000000000000029</c:v>
                </c:pt>
                <c:pt idx="59">
                  <c:v>0.5900000000000003</c:v>
                </c:pt>
                <c:pt idx="60">
                  <c:v>0.60000000000000031</c:v>
                </c:pt>
                <c:pt idx="61">
                  <c:v>0.61000000000000032</c:v>
                </c:pt>
                <c:pt idx="62">
                  <c:v>0.62000000000000033</c:v>
                </c:pt>
                <c:pt idx="63">
                  <c:v>0.63000000000000034</c:v>
                </c:pt>
                <c:pt idx="64">
                  <c:v>0.64000000000000035</c:v>
                </c:pt>
                <c:pt idx="65">
                  <c:v>0.65000000000000036</c:v>
                </c:pt>
                <c:pt idx="66">
                  <c:v>0.66000000000000036</c:v>
                </c:pt>
                <c:pt idx="67">
                  <c:v>0.67000000000000037</c:v>
                </c:pt>
                <c:pt idx="68">
                  <c:v>0.68000000000000038</c:v>
                </c:pt>
                <c:pt idx="69">
                  <c:v>0.69000000000000039</c:v>
                </c:pt>
                <c:pt idx="70">
                  <c:v>0.7000000000000004</c:v>
                </c:pt>
                <c:pt idx="71">
                  <c:v>0.71000000000000041</c:v>
                </c:pt>
                <c:pt idx="72">
                  <c:v>0.72000000000000042</c:v>
                </c:pt>
                <c:pt idx="73">
                  <c:v>0.73000000000000043</c:v>
                </c:pt>
                <c:pt idx="74">
                  <c:v>0.74000000000000044</c:v>
                </c:pt>
                <c:pt idx="75">
                  <c:v>0.75000000000000044</c:v>
                </c:pt>
                <c:pt idx="76">
                  <c:v>0.76000000000000045</c:v>
                </c:pt>
                <c:pt idx="77">
                  <c:v>0.77000000000000046</c:v>
                </c:pt>
                <c:pt idx="78">
                  <c:v>0.78000000000000047</c:v>
                </c:pt>
                <c:pt idx="79">
                  <c:v>0.79000000000000048</c:v>
                </c:pt>
                <c:pt idx="80">
                  <c:v>0.80000000000000049</c:v>
                </c:pt>
                <c:pt idx="81">
                  <c:v>0.8100000000000005</c:v>
                </c:pt>
                <c:pt idx="82">
                  <c:v>0.82000000000000051</c:v>
                </c:pt>
                <c:pt idx="83">
                  <c:v>0.83000000000000052</c:v>
                </c:pt>
                <c:pt idx="84">
                  <c:v>0.84000000000000052</c:v>
                </c:pt>
                <c:pt idx="85">
                  <c:v>0.85000000000000053</c:v>
                </c:pt>
                <c:pt idx="86">
                  <c:v>0.86000000000000054</c:v>
                </c:pt>
                <c:pt idx="87">
                  <c:v>0.87000000000000055</c:v>
                </c:pt>
                <c:pt idx="88">
                  <c:v>0.88000000000000056</c:v>
                </c:pt>
                <c:pt idx="89">
                  <c:v>0.89000000000000057</c:v>
                </c:pt>
                <c:pt idx="90">
                  <c:v>0.90000000000000058</c:v>
                </c:pt>
                <c:pt idx="91">
                  <c:v>0.91000000000000059</c:v>
                </c:pt>
                <c:pt idx="92">
                  <c:v>0.9200000000000006</c:v>
                </c:pt>
                <c:pt idx="93">
                  <c:v>0.9300000000000006</c:v>
                </c:pt>
                <c:pt idx="94">
                  <c:v>0.94000000000000061</c:v>
                </c:pt>
                <c:pt idx="95">
                  <c:v>0.95000000000000062</c:v>
                </c:pt>
                <c:pt idx="96">
                  <c:v>0.96000000000000063</c:v>
                </c:pt>
                <c:pt idx="97">
                  <c:v>0.97000000000000064</c:v>
                </c:pt>
                <c:pt idx="98">
                  <c:v>0.98000000000000065</c:v>
                </c:pt>
                <c:pt idx="99">
                  <c:v>0.99000000000000066</c:v>
                </c:pt>
                <c:pt idx="100">
                  <c:v>1.0000000000000007</c:v>
                </c:pt>
                <c:pt idx="101">
                  <c:v>1.0100000000000007</c:v>
                </c:pt>
                <c:pt idx="102">
                  <c:v>1.0200000000000007</c:v>
                </c:pt>
                <c:pt idx="103">
                  <c:v>1.0300000000000007</c:v>
                </c:pt>
                <c:pt idx="104">
                  <c:v>1.0400000000000007</c:v>
                </c:pt>
                <c:pt idx="105">
                  <c:v>1.0500000000000007</c:v>
                </c:pt>
                <c:pt idx="106">
                  <c:v>1.0600000000000007</c:v>
                </c:pt>
                <c:pt idx="107">
                  <c:v>1.0700000000000007</c:v>
                </c:pt>
                <c:pt idx="108">
                  <c:v>1.0800000000000007</c:v>
                </c:pt>
                <c:pt idx="109">
                  <c:v>1.0900000000000007</c:v>
                </c:pt>
                <c:pt idx="110">
                  <c:v>1.1000000000000008</c:v>
                </c:pt>
                <c:pt idx="111">
                  <c:v>1.1100000000000008</c:v>
                </c:pt>
                <c:pt idx="112">
                  <c:v>1.1200000000000008</c:v>
                </c:pt>
                <c:pt idx="113">
                  <c:v>1.1300000000000008</c:v>
                </c:pt>
                <c:pt idx="114">
                  <c:v>1.1400000000000008</c:v>
                </c:pt>
                <c:pt idx="115">
                  <c:v>1.1500000000000008</c:v>
                </c:pt>
                <c:pt idx="116">
                  <c:v>1.1600000000000008</c:v>
                </c:pt>
                <c:pt idx="117">
                  <c:v>1.1700000000000008</c:v>
                </c:pt>
                <c:pt idx="118">
                  <c:v>1.1800000000000008</c:v>
                </c:pt>
                <c:pt idx="119">
                  <c:v>1.1900000000000008</c:v>
                </c:pt>
                <c:pt idx="120">
                  <c:v>1.2000000000000008</c:v>
                </c:pt>
                <c:pt idx="121">
                  <c:v>1.2100000000000009</c:v>
                </c:pt>
                <c:pt idx="122">
                  <c:v>1.2200000000000009</c:v>
                </c:pt>
                <c:pt idx="123">
                  <c:v>1.2300000000000009</c:v>
                </c:pt>
                <c:pt idx="124">
                  <c:v>1.2400000000000009</c:v>
                </c:pt>
                <c:pt idx="125">
                  <c:v>1.2500000000000009</c:v>
                </c:pt>
                <c:pt idx="126">
                  <c:v>1.2600000000000009</c:v>
                </c:pt>
                <c:pt idx="127">
                  <c:v>1.2700000000000009</c:v>
                </c:pt>
                <c:pt idx="128">
                  <c:v>1.2800000000000009</c:v>
                </c:pt>
                <c:pt idx="129">
                  <c:v>1.2900000000000009</c:v>
                </c:pt>
                <c:pt idx="130">
                  <c:v>1.3000000000000009</c:v>
                </c:pt>
                <c:pt idx="131">
                  <c:v>1.3100000000000009</c:v>
                </c:pt>
                <c:pt idx="132">
                  <c:v>1.320000000000001</c:v>
                </c:pt>
                <c:pt idx="133">
                  <c:v>1.330000000000001</c:v>
                </c:pt>
                <c:pt idx="134">
                  <c:v>1.340000000000001</c:v>
                </c:pt>
                <c:pt idx="135">
                  <c:v>1.350000000000001</c:v>
                </c:pt>
                <c:pt idx="136">
                  <c:v>1.360000000000001</c:v>
                </c:pt>
                <c:pt idx="137">
                  <c:v>1.370000000000001</c:v>
                </c:pt>
                <c:pt idx="138">
                  <c:v>1.380000000000001</c:v>
                </c:pt>
                <c:pt idx="139">
                  <c:v>1.390000000000001</c:v>
                </c:pt>
                <c:pt idx="140">
                  <c:v>1.400000000000001</c:v>
                </c:pt>
                <c:pt idx="141">
                  <c:v>1.410000000000001</c:v>
                </c:pt>
                <c:pt idx="142">
                  <c:v>1.420000000000001</c:v>
                </c:pt>
                <c:pt idx="143">
                  <c:v>1.430000000000001</c:v>
                </c:pt>
                <c:pt idx="144">
                  <c:v>1.4400000000000011</c:v>
                </c:pt>
                <c:pt idx="145">
                  <c:v>1.4500000000000011</c:v>
                </c:pt>
                <c:pt idx="146">
                  <c:v>1.4600000000000011</c:v>
                </c:pt>
                <c:pt idx="147">
                  <c:v>1.4700000000000011</c:v>
                </c:pt>
                <c:pt idx="148">
                  <c:v>1.4800000000000011</c:v>
                </c:pt>
                <c:pt idx="149">
                  <c:v>1.4900000000000011</c:v>
                </c:pt>
                <c:pt idx="150">
                  <c:v>1.5000000000000011</c:v>
                </c:pt>
                <c:pt idx="151">
                  <c:v>1.5100000000000011</c:v>
                </c:pt>
                <c:pt idx="152">
                  <c:v>1.5200000000000011</c:v>
                </c:pt>
                <c:pt idx="153">
                  <c:v>1.5300000000000011</c:v>
                </c:pt>
                <c:pt idx="154">
                  <c:v>1.5400000000000011</c:v>
                </c:pt>
                <c:pt idx="155">
                  <c:v>1.5500000000000012</c:v>
                </c:pt>
                <c:pt idx="156">
                  <c:v>1.5600000000000012</c:v>
                </c:pt>
                <c:pt idx="157">
                  <c:v>1.5700000000000012</c:v>
                </c:pt>
                <c:pt idx="158">
                  <c:v>1.5800000000000012</c:v>
                </c:pt>
                <c:pt idx="159">
                  <c:v>1.5900000000000012</c:v>
                </c:pt>
                <c:pt idx="160">
                  <c:v>1.6000000000000012</c:v>
                </c:pt>
                <c:pt idx="161">
                  <c:v>1.6100000000000012</c:v>
                </c:pt>
                <c:pt idx="162">
                  <c:v>1.6200000000000012</c:v>
                </c:pt>
                <c:pt idx="163">
                  <c:v>1.6300000000000012</c:v>
                </c:pt>
                <c:pt idx="164">
                  <c:v>1.6400000000000012</c:v>
                </c:pt>
                <c:pt idx="165">
                  <c:v>1.6500000000000012</c:v>
                </c:pt>
                <c:pt idx="166">
                  <c:v>1.6600000000000013</c:v>
                </c:pt>
                <c:pt idx="167">
                  <c:v>1.6700000000000013</c:v>
                </c:pt>
                <c:pt idx="168">
                  <c:v>1.6800000000000013</c:v>
                </c:pt>
                <c:pt idx="169">
                  <c:v>1.6900000000000013</c:v>
                </c:pt>
                <c:pt idx="170">
                  <c:v>1.7000000000000013</c:v>
                </c:pt>
                <c:pt idx="171">
                  <c:v>1.7100000000000013</c:v>
                </c:pt>
                <c:pt idx="172">
                  <c:v>1.7200000000000013</c:v>
                </c:pt>
                <c:pt idx="173">
                  <c:v>1.7300000000000013</c:v>
                </c:pt>
                <c:pt idx="174">
                  <c:v>1.7400000000000013</c:v>
                </c:pt>
                <c:pt idx="175">
                  <c:v>1.7500000000000013</c:v>
                </c:pt>
                <c:pt idx="176">
                  <c:v>1.7600000000000013</c:v>
                </c:pt>
                <c:pt idx="177">
                  <c:v>1.7700000000000014</c:v>
                </c:pt>
                <c:pt idx="178">
                  <c:v>1.7800000000000014</c:v>
                </c:pt>
                <c:pt idx="179">
                  <c:v>1.7900000000000014</c:v>
                </c:pt>
                <c:pt idx="180">
                  <c:v>1.8000000000000014</c:v>
                </c:pt>
                <c:pt idx="181">
                  <c:v>1.8100000000000014</c:v>
                </c:pt>
                <c:pt idx="182">
                  <c:v>1.8200000000000014</c:v>
                </c:pt>
                <c:pt idx="183">
                  <c:v>1.8300000000000014</c:v>
                </c:pt>
                <c:pt idx="184">
                  <c:v>1.8400000000000014</c:v>
                </c:pt>
                <c:pt idx="185">
                  <c:v>1.8500000000000014</c:v>
                </c:pt>
                <c:pt idx="186">
                  <c:v>1.8600000000000014</c:v>
                </c:pt>
                <c:pt idx="187">
                  <c:v>1.8700000000000014</c:v>
                </c:pt>
                <c:pt idx="188">
                  <c:v>1.8800000000000014</c:v>
                </c:pt>
                <c:pt idx="189">
                  <c:v>1.8900000000000015</c:v>
                </c:pt>
                <c:pt idx="190">
                  <c:v>1.9000000000000015</c:v>
                </c:pt>
                <c:pt idx="191">
                  <c:v>1.9100000000000015</c:v>
                </c:pt>
                <c:pt idx="192">
                  <c:v>1.9200000000000015</c:v>
                </c:pt>
                <c:pt idx="193">
                  <c:v>1.9300000000000015</c:v>
                </c:pt>
                <c:pt idx="194">
                  <c:v>1.9400000000000015</c:v>
                </c:pt>
                <c:pt idx="195">
                  <c:v>1.9500000000000015</c:v>
                </c:pt>
                <c:pt idx="196">
                  <c:v>1.9600000000000015</c:v>
                </c:pt>
                <c:pt idx="197">
                  <c:v>1.9700000000000015</c:v>
                </c:pt>
                <c:pt idx="198">
                  <c:v>1.9800000000000015</c:v>
                </c:pt>
                <c:pt idx="199">
                  <c:v>1.9900000000000015</c:v>
                </c:pt>
                <c:pt idx="200">
                  <c:v>2.0000000000000013</c:v>
                </c:pt>
                <c:pt idx="201">
                  <c:v>2.0100000000000011</c:v>
                </c:pt>
                <c:pt idx="202">
                  <c:v>2.0200000000000009</c:v>
                </c:pt>
                <c:pt idx="203">
                  <c:v>2.0300000000000007</c:v>
                </c:pt>
                <c:pt idx="204">
                  <c:v>2.0400000000000005</c:v>
                </c:pt>
                <c:pt idx="205">
                  <c:v>2.0500000000000003</c:v>
                </c:pt>
                <c:pt idx="206">
                  <c:v>2.06</c:v>
                </c:pt>
                <c:pt idx="207">
                  <c:v>2.0699999999999998</c:v>
                </c:pt>
                <c:pt idx="208">
                  <c:v>2.0799999999999996</c:v>
                </c:pt>
                <c:pt idx="209">
                  <c:v>2.0899999999999994</c:v>
                </c:pt>
                <c:pt idx="210">
                  <c:v>2.0999999999999992</c:v>
                </c:pt>
                <c:pt idx="211">
                  <c:v>2.109999999999999</c:v>
                </c:pt>
                <c:pt idx="212">
                  <c:v>2.1199999999999988</c:v>
                </c:pt>
                <c:pt idx="213">
                  <c:v>2.1299999999999986</c:v>
                </c:pt>
                <c:pt idx="214">
                  <c:v>2.1399999999999983</c:v>
                </c:pt>
                <c:pt idx="215">
                  <c:v>2.1499999999999981</c:v>
                </c:pt>
                <c:pt idx="216">
                  <c:v>2.1599999999999979</c:v>
                </c:pt>
                <c:pt idx="217">
                  <c:v>2.1699999999999977</c:v>
                </c:pt>
                <c:pt idx="218">
                  <c:v>2.1799999999999975</c:v>
                </c:pt>
                <c:pt idx="219">
                  <c:v>2.1899999999999973</c:v>
                </c:pt>
                <c:pt idx="220">
                  <c:v>2.1999999999999971</c:v>
                </c:pt>
                <c:pt idx="221">
                  <c:v>2.2099999999999969</c:v>
                </c:pt>
                <c:pt idx="222">
                  <c:v>2.2199999999999966</c:v>
                </c:pt>
                <c:pt idx="223">
                  <c:v>2.2299999999999964</c:v>
                </c:pt>
                <c:pt idx="224">
                  <c:v>2.2399999999999962</c:v>
                </c:pt>
                <c:pt idx="225">
                  <c:v>2.249999999999996</c:v>
                </c:pt>
                <c:pt idx="226">
                  <c:v>2.2599999999999958</c:v>
                </c:pt>
                <c:pt idx="227">
                  <c:v>2.2699999999999956</c:v>
                </c:pt>
                <c:pt idx="228">
                  <c:v>2.2799999999999954</c:v>
                </c:pt>
                <c:pt idx="229">
                  <c:v>2.2899999999999952</c:v>
                </c:pt>
                <c:pt idx="230">
                  <c:v>2.2999999999999949</c:v>
                </c:pt>
                <c:pt idx="231">
                  <c:v>2.3099999999999947</c:v>
                </c:pt>
                <c:pt idx="232">
                  <c:v>2.3199999999999945</c:v>
                </c:pt>
                <c:pt idx="233">
                  <c:v>2.3299999999999943</c:v>
                </c:pt>
                <c:pt idx="234">
                  <c:v>2.3399999999999941</c:v>
                </c:pt>
                <c:pt idx="235">
                  <c:v>2.3499999999999939</c:v>
                </c:pt>
                <c:pt idx="236">
                  <c:v>2.3599999999999937</c:v>
                </c:pt>
                <c:pt idx="237">
                  <c:v>2.3699999999999934</c:v>
                </c:pt>
                <c:pt idx="238">
                  <c:v>2.3799999999999932</c:v>
                </c:pt>
                <c:pt idx="239">
                  <c:v>2.389999999999993</c:v>
                </c:pt>
                <c:pt idx="240">
                  <c:v>2.3999999999999928</c:v>
                </c:pt>
                <c:pt idx="241">
                  <c:v>2.4099999999999926</c:v>
                </c:pt>
                <c:pt idx="242">
                  <c:v>2.4199999999999924</c:v>
                </c:pt>
                <c:pt idx="243">
                  <c:v>2.4299999999999922</c:v>
                </c:pt>
                <c:pt idx="244">
                  <c:v>2.439999999999992</c:v>
                </c:pt>
                <c:pt idx="245">
                  <c:v>2.4499999999999917</c:v>
                </c:pt>
                <c:pt idx="246">
                  <c:v>2.4599999999999915</c:v>
                </c:pt>
                <c:pt idx="247">
                  <c:v>2.4699999999999913</c:v>
                </c:pt>
                <c:pt idx="248">
                  <c:v>2.4799999999999911</c:v>
                </c:pt>
                <c:pt idx="249">
                  <c:v>2.4899999999999909</c:v>
                </c:pt>
                <c:pt idx="250">
                  <c:v>2.4999999999999907</c:v>
                </c:pt>
                <c:pt idx="251">
                  <c:v>2.5099999999999905</c:v>
                </c:pt>
                <c:pt idx="252">
                  <c:v>2.5199999999999902</c:v>
                </c:pt>
                <c:pt idx="253">
                  <c:v>2.52999999999999</c:v>
                </c:pt>
                <c:pt idx="254">
                  <c:v>2.5399999999999898</c:v>
                </c:pt>
                <c:pt idx="255">
                  <c:v>2.5499999999999896</c:v>
                </c:pt>
                <c:pt idx="256">
                  <c:v>2.5599999999999894</c:v>
                </c:pt>
                <c:pt idx="257">
                  <c:v>2.5699999999999892</c:v>
                </c:pt>
                <c:pt idx="258">
                  <c:v>2.579999999999989</c:v>
                </c:pt>
                <c:pt idx="259">
                  <c:v>2.5899999999999888</c:v>
                </c:pt>
                <c:pt idx="260">
                  <c:v>2.5999999999999885</c:v>
                </c:pt>
                <c:pt idx="261">
                  <c:v>2.6099999999999883</c:v>
                </c:pt>
                <c:pt idx="262">
                  <c:v>2.6199999999999881</c:v>
                </c:pt>
                <c:pt idx="263">
                  <c:v>2.6299999999999879</c:v>
                </c:pt>
                <c:pt idx="264">
                  <c:v>2.6399999999999877</c:v>
                </c:pt>
                <c:pt idx="265">
                  <c:v>2.6499999999999875</c:v>
                </c:pt>
                <c:pt idx="266">
                  <c:v>2.6599999999999873</c:v>
                </c:pt>
                <c:pt idx="267">
                  <c:v>2.6699999999999871</c:v>
                </c:pt>
                <c:pt idx="268">
                  <c:v>2.6799999999999868</c:v>
                </c:pt>
                <c:pt idx="269">
                  <c:v>2.6899999999999866</c:v>
                </c:pt>
                <c:pt idx="270">
                  <c:v>2.6999999999999864</c:v>
                </c:pt>
                <c:pt idx="271">
                  <c:v>2.7099999999999862</c:v>
                </c:pt>
                <c:pt idx="272">
                  <c:v>2.719999999999986</c:v>
                </c:pt>
                <c:pt idx="273">
                  <c:v>2.7299999999999858</c:v>
                </c:pt>
                <c:pt idx="274">
                  <c:v>2.7399999999999856</c:v>
                </c:pt>
                <c:pt idx="275">
                  <c:v>2.7499999999999853</c:v>
                </c:pt>
                <c:pt idx="276">
                  <c:v>2.7599999999999851</c:v>
                </c:pt>
                <c:pt idx="277">
                  <c:v>2.7699999999999849</c:v>
                </c:pt>
                <c:pt idx="278">
                  <c:v>2.7799999999999847</c:v>
                </c:pt>
                <c:pt idx="279">
                  <c:v>2.7899999999999845</c:v>
                </c:pt>
                <c:pt idx="280">
                  <c:v>2.7999999999999843</c:v>
                </c:pt>
                <c:pt idx="281">
                  <c:v>2.8099999999999841</c:v>
                </c:pt>
                <c:pt idx="282">
                  <c:v>2.8199999999999839</c:v>
                </c:pt>
                <c:pt idx="283">
                  <c:v>2.8299999999999836</c:v>
                </c:pt>
                <c:pt idx="284">
                  <c:v>2.8399999999999834</c:v>
                </c:pt>
                <c:pt idx="285">
                  <c:v>2.8499999999999832</c:v>
                </c:pt>
                <c:pt idx="286">
                  <c:v>2.859999999999983</c:v>
                </c:pt>
                <c:pt idx="287">
                  <c:v>2.8699999999999828</c:v>
                </c:pt>
                <c:pt idx="288">
                  <c:v>2.8799999999999826</c:v>
                </c:pt>
                <c:pt idx="289">
                  <c:v>2.8899999999999824</c:v>
                </c:pt>
                <c:pt idx="290">
                  <c:v>2.8999999999999821</c:v>
                </c:pt>
                <c:pt idx="291">
                  <c:v>2.9099999999999819</c:v>
                </c:pt>
                <c:pt idx="292">
                  <c:v>2.9199999999999817</c:v>
                </c:pt>
                <c:pt idx="293">
                  <c:v>2.9299999999999815</c:v>
                </c:pt>
                <c:pt idx="294">
                  <c:v>2.9399999999999813</c:v>
                </c:pt>
                <c:pt idx="295">
                  <c:v>2.9499999999999811</c:v>
                </c:pt>
                <c:pt idx="296">
                  <c:v>2.9599999999999809</c:v>
                </c:pt>
                <c:pt idx="297">
                  <c:v>2.9699999999999807</c:v>
                </c:pt>
                <c:pt idx="298">
                  <c:v>2.9799999999999804</c:v>
                </c:pt>
                <c:pt idx="299">
                  <c:v>2.9899999999999802</c:v>
                </c:pt>
                <c:pt idx="300">
                  <c:v>2.99999999999998</c:v>
                </c:pt>
              </c:numCache>
            </c:numRef>
          </c:xVal>
          <c:yVal>
            <c:numRef>
              <c:f>Sheet1!$B$2:$B$302</c:f>
              <c:numCache>
                <c:formatCode>General</c:formatCode>
                <c:ptCount val="301"/>
                <c:pt idx="0">
                  <c:v>0</c:v>
                </c:pt>
                <c:pt idx="1">
                  <c:v>9.4232277234384876E-2</c:v>
                </c:pt>
                <c:pt idx="2">
                  <c:v>0.18837155858794014</c:v>
                </c:pt>
                <c:pt idx="3">
                  <c:v>0.28232493995554292</c:v>
                </c:pt>
                <c:pt idx="4">
                  <c:v>0.37599970069291277</c:v>
                </c:pt>
                <c:pt idx="5">
                  <c:v>0.46930339512069263</c:v>
                </c:pt>
                <c:pt idx="6">
                  <c:v>0.56214394375717391</c:v>
                </c:pt>
                <c:pt idx="7">
                  <c:v>0.65442972418962775</c:v>
                </c:pt>
                <c:pt idx="8">
                  <c:v>0.74606966149456433</c:v>
                </c:pt>
                <c:pt idx="9">
                  <c:v>0.83697331811768783</c:v>
                </c:pt>
                <c:pt idx="10">
                  <c:v>0.92705098312484213</c:v>
                </c:pt>
                <c:pt idx="11">
                  <c:v>1.0162137607358739</c:v>
                </c:pt>
                <c:pt idx="12">
                  <c:v>1.1043736580540335</c:v>
                </c:pt>
                <c:pt idx="13">
                  <c:v>1.1914436719043415</c:v>
                </c:pt>
                <c:pt idx="14">
                  <c:v>1.2773378746952178</c:v>
                </c:pt>
                <c:pt idx="15">
                  <c:v>1.3619714992186402</c:v>
                </c:pt>
                <c:pt idx="16">
                  <c:v>1.4452610223051461</c:v>
                </c:pt>
                <c:pt idx="17">
                  <c:v>1.527124247251114</c:v>
                </c:pt>
                <c:pt idx="18">
                  <c:v>1.6074803849369901</c:v>
                </c:pt>
                <c:pt idx="19">
                  <c:v>1.6862501335563918</c:v>
                </c:pt>
                <c:pt idx="20">
                  <c:v>1.7633557568774196</c:v>
                </c:pt>
                <c:pt idx="21">
                  <c:v>1.8387211609589298</c:v>
                </c:pt>
                <c:pt idx="22">
                  <c:v>1.9122719692460697</c:v>
                </c:pt>
                <c:pt idx="23">
                  <c:v>1.9839355959709561</c:v>
                </c:pt>
                <c:pt idx="24">
                  <c:v>2.0536413177860666</c:v>
                </c:pt>
                <c:pt idx="25">
                  <c:v>2.1213203435596428</c:v>
                </c:pt>
                <c:pt idx="26">
                  <c:v>2.1869058822642344</c:v>
                </c:pt>
                <c:pt idx="27">
                  <c:v>2.2503332088913792</c:v>
                </c:pt>
                <c:pt idx="28">
                  <c:v>2.311539728327368</c:v>
                </c:pt>
                <c:pt idx="29">
                  <c:v>2.3704650371270715</c:v>
                </c:pt>
                <c:pt idx="30">
                  <c:v>2.4270509831248428</c:v>
                </c:pt>
                <c:pt idx="31">
                  <c:v>2.481241722823686</c:v>
                </c:pt>
                <c:pt idx="32">
                  <c:v>2.5329837765060454</c:v>
                </c:pt>
                <c:pt idx="33">
                  <c:v>2.5822260810118314</c:v>
                </c:pt>
                <c:pt idx="34">
                  <c:v>2.6289200401315913</c:v>
                </c:pt>
                <c:pt idx="35">
                  <c:v>2.6730195725651038</c:v>
                </c:pt>
                <c:pt idx="36">
                  <c:v>2.7144811573980592</c:v>
                </c:pt>
                <c:pt idx="37">
                  <c:v>2.753263877051944</c:v>
                </c:pt>
                <c:pt idx="38">
                  <c:v>2.7893294576647545</c:v>
                </c:pt>
                <c:pt idx="39">
                  <c:v>2.8226423068626771</c:v>
                </c:pt>
                <c:pt idx="40">
                  <c:v>2.8531695488854614</c:v>
                </c:pt>
                <c:pt idx="41">
                  <c:v>2.8808810570308299</c:v>
                </c:pt>
                <c:pt idx="42">
                  <c:v>2.9057494833858941</c:v>
                </c:pt>
                <c:pt idx="43">
                  <c:v>2.9277502858162427</c:v>
                </c:pt>
                <c:pt idx="44">
                  <c:v>2.9468617521860665</c:v>
                </c:pt>
                <c:pt idx="45">
                  <c:v>2.9630650217854133</c:v>
                </c:pt>
                <c:pt idx="46">
                  <c:v>2.9763441039434335</c:v>
                </c:pt>
                <c:pt idx="47">
                  <c:v>2.9866858938092404</c:v>
                </c:pt>
                <c:pt idx="48">
                  <c:v>2.9940801852848145</c:v>
                </c:pt>
                <c:pt idx="49">
                  <c:v>2.9985196810971946</c:v>
                </c:pt>
                <c:pt idx="50">
                  <c:v>3</c:v>
                </c:pt>
                <c:pt idx="51">
                  <c:v>2.9985196810971946</c:v>
                </c:pt>
                <c:pt idx="52">
                  <c:v>2.9940801852848145</c:v>
                </c:pt>
                <c:pt idx="53">
                  <c:v>2.98668589380924</c:v>
                </c:pt>
                <c:pt idx="54">
                  <c:v>2.9763441039434335</c:v>
                </c:pt>
                <c:pt idx="55">
                  <c:v>2.9630650217854129</c:v>
                </c:pt>
                <c:pt idx="56">
                  <c:v>2.9468617521860656</c:v>
                </c:pt>
                <c:pt idx="57">
                  <c:v>2.9277502858162414</c:v>
                </c:pt>
                <c:pt idx="58">
                  <c:v>2.9057494833858923</c:v>
                </c:pt>
                <c:pt idx="59">
                  <c:v>2.8808810570308285</c:v>
                </c:pt>
                <c:pt idx="60">
                  <c:v>2.85316954888546</c:v>
                </c:pt>
                <c:pt idx="61">
                  <c:v>2.8226423068626758</c:v>
                </c:pt>
                <c:pt idx="62">
                  <c:v>2.7893294576647536</c:v>
                </c:pt>
                <c:pt idx="63">
                  <c:v>2.7532638770519426</c:v>
                </c:pt>
                <c:pt idx="64">
                  <c:v>2.7144811573980574</c:v>
                </c:pt>
                <c:pt idx="65">
                  <c:v>2.673019572565102</c:v>
                </c:pt>
                <c:pt idx="66">
                  <c:v>2.6289200401315891</c:v>
                </c:pt>
                <c:pt idx="67">
                  <c:v>2.5822260810118296</c:v>
                </c:pt>
                <c:pt idx="68">
                  <c:v>2.5329837765060432</c:v>
                </c:pt>
                <c:pt idx="69">
                  <c:v>2.4812417228236838</c:v>
                </c:pt>
                <c:pt idx="70">
                  <c:v>2.4270509831248401</c:v>
                </c:pt>
                <c:pt idx="71">
                  <c:v>2.3704650371270692</c:v>
                </c:pt>
                <c:pt idx="72">
                  <c:v>2.3115397283273653</c:v>
                </c:pt>
                <c:pt idx="73">
                  <c:v>2.2503332088913766</c:v>
                </c:pt>
                <c:pt idx="74">
                  <c:v>2.1869058822642318</c:v>
                </c:pt>
                <c:pt idx="75">
                  <c:v>2.1213203435596402</c:v>
                </c:pt>
                <c:pt idx="76">
                  <c:v>2.0536413177860631</c:v>
                </c:pt>
                <c:pt idx="77">
                  <c:v>1.9839355959709524</c:v>
                </c:pt>
                <c:pt idx="78">
                  <c:v>1.9122719692460657</c:v>
                </c:pt>
                <c:pt idx="79">
                  <c:v>1.8387211609589262</c:v>
                </c:pt>
                <c:pt idx="80">
                  <c:v>1.7633557568774165</c:v>
                </c:pt>
                <c:pt idx="81">
                  <c:v>1.686250133556388</c:v>
                </c:pt>
                <c:pt idx="82">
                  <c:v>1.6074803849369865</c:v>
                </c:pt>
                <c:pt idx="83">
                  <c:v>1.52712424725111</c:v>
                </c:pt>
                <c:pt idx="84">
                  <c:v>1.4452610223051421</c:v>
                </c:pt>
                <c:pt idx="85">
                  <c:v>1.3619714992186358</c:v>
                </c:pt>
                <c:pt idx="86">
                  <c:v>1.2773378746952138</c:v>
                </c:pt>
                <c:pt idx="87">
                  <c:v>1.1914436719043371</c:v>
                </c:pt>
                <c:pt idx="88">
                  <c:v>1.1043736580540293</c:v>
                </c:pt>
                <c:pt idx="89">
                  <c:v>1.016213760735869</c:v>
                </c:pt>
                <c:pt idx="90">
                  <c:v>0.92705098312483747</c:v>
                </c:pt>
                <c:pt idx="91">
                  <c:v>0.83697331811768216</c:v>
                </c:pt>
                <c:pt idx="92">
                  <c:v>0.74606966149455933</c:v>
                </c:pt>
                <c:pt idx="93">
                  <c:v>0.65442972418962309</c:v>
                </c:pt>
                <c:pt idx="94">
                  <c:v>0.56214394375716847</c:v>
                </c:pt>
                <c:pt idx="95">
                  <c:v>0.46930339512068769</c:v>
                </c:pt>
                <c:pt idx="96">
                  <c:v>0.375999700692907</c:v>
                </c:pt>
                <c:pt idx="97">
                  <c:v>0.28232493995553776</c:v>
                </c:pt>
                <c:pt idx="98">
                  <c:v>0.18837155858793408</c:v>
                </c:pt>
                <c:pt idx="99">
                  <c:v>9.423227723437938E-2</c:v>
                </c:pt>
                <c:pt idx="100">
                  <c:v>-6.2937936112783532E-15</c:v>
                </c:pt>
                <c:pt idx="101">
                  <c:v>-9.4232277234390649E-2</c:v>
                </c:pt>
                <c:pt idx="102">
                  <c:v>-0.18837155858794666</c:v>
                </c:pt>
                <c:pt idx="103">
                  <c:v>-0.28232493995554891</c:v>
                </c:pt>
                <c:pt idx="104">
                  <c:v>-0.37599970069291955</c:v>
                </c:pt>
                <c:pt idx="105">
                  <c:v>-0.46930339512069874</c:v>
                </c:pt>
                <c:pt idx="106">
                  <c:v>-0.56214394375717958</c:v>
                </c:pt>
                <c:pt idx="107">
                  <c:v>-0.65442972418963397</c:v>
                </c:pt>
                <c:pt idx="108">
                  <c:v>-0.74606966149457021</c:v>
                </c:pt>
                <c:pt idx="109">
                  <c:v>-0.83697331811769438</c:v>
                </c:pt>
                <c:pt idx="110">
                  <c:v>-0.92705098312484813</c:v>
                </c:pt>
                <c:pt idx="111">
                  <c:v>-1.0162137607358808</c:v>
                </c:pt>
                <c:pt idx="112">
                  <c:v>-1.10437365805404</c:v>
                </c:pt>
                <c:pt idx="113">
                  <c:v>-1.1914436719043486</c:v>
                </c:pt>
                <c:pt idx="114">
                  <c:v>-1.2773378746952242</c:v>
                </c:pt>
                <c:pt idx="115">
                  <c:v>-1.3619714992186471</c:v>
                </c:pt>
                <c:pt idx="116">
                  <c:v>-1.4452610223051519</c:v>
                </c:pt>
                <c:pt idx="117">
                  <c:v>-1.5271242472511206</c:v>
                </c:pt>
                <c:pt idx="118">
                  <c:v>-1.6074803849369959</c:v>
                </c:pt>
                <c:pt idx="119">
                  <c:v>-1.6862501335563984</c:v>
                </c:pt>
                <c:pt idx="120">
                  <c:v>-1.7633557568774254</c:v>
                </c:pt>
                <c:pt idx="121">
                  <c:v>-1.8387211609589351</c:v>
                </c:pt>
                <c:pt idx="122">
                  <c:v>-1.9122719692460752</c:v>
                </c:pt>
                <c:pt idx="123">
                  <c:v>-1.9839355959709613</c:v>
                </c:pt>
                <c:pt idx="124">
                  <c:v>-2.053641317786072</c:v>
                </c:pt>
                <c:pt idx="125">
                  <c:v>-2.1213203435596482</c:v>
                </c:pt>
                <c:pt idx="126">
                  <c:v>-2.1869058822642402</c:v>
                </c:pt>
                <c:pt idx="127">
                  <c:v>-2.2503332088913837</c:v>
                </c:pt>
                <c:pt idx="128">
                  <c:v>-2.3115397283273733</c:v>
                </c:pt>
                <c:pt idx="129">
                  <c:v>-2.3704650371270759</c:v>
                </c:pt>
                <c:pt idx="130">
                  <c:v>-2.4270509831248468</c:v>
                </c:pt>
                <c:pt idx="131">
                  <c:v>-2.4812417228236909</c:v>
                </c:pt>
                <c:pt idx="132">
                  <c:v>-2.5329837765060503</c:v>
                </c:pt>
                <c:pt idx="133">
                  <c:v>-2.5822260810118354</c:v>
                </c:pt>
                <c:pt idx="134">
                  <c:v>-2.6289200401315949</c:v>
                </c:pt>
                <c:pt idx="135">
                  <c:v>-2.6730195725651069</c:v>
                </c:pt>
                <c:pt idx="136">
                  <c:v>-2.7144811573980627</c:v>
                </c:pt>
                <c:pt idx="137">
                  <c:v>-2.7532638770519471</c:v>
                </c:pt>
                <c:pt idx="138">
                  <c:v>-2.7893294576647572</c:v>
                </c:pt>
                <c:pt idx="139">
                  <c:v>-2.8226423068626789</c:v>
                </c:pt>
                <c:pt idx="140">
                  <c:v>-2.853169548885464</c:v>
                </c:pt>
                <c:pt idx="141">
                  <c:v>-2.8808810570308321</c:v>
                </c:pt>
                <c:pt idx="142">
                  <c:v>-2.9057494833858954</c:v>
                </c:pt>
                <c:pt idx="143">
                  <c:v>-2.9277502858162441</c:v>
                </c:pt>
                <c:pt idx="144">
                  <c:v>-2.9468617521860683</c:v>
                </c:pt>
                <c:pt idx="145">
                  <c:v>-2.9630650217854146</c:v>
                </c:pt>
                <c:pt idx="146">
                  <c:v>-2.9763441039434344</c:v>
                </c:pt>
                <c:pt idx="147">
                  <c:v>-2.9866858938092409</c:v>
                </c:pt>
                <c:pt idx="148">
                  <c:v>-2.9940801852848153</c:v>
                </c:pt>
                <c:pt idx="149">
                  <c:v>-2.998519681097195</c:v>
                </c:pt>
                <c:pt idx="150">
                  <c:v>-3</c:v>
                </c:pt>
                <c:pt idx="151">
                  <c:v>-2.9985196810971946</c:v>
                </c:pt>
                <c:pt idx="152">
                  <c:v>-2.994080185284814</c:v>
                </c:pt>
                <c:pt idx="153">
                  <c:v>-2.9866858938092391</c:v>
                </c:pt>
                <c:pt idx="154">
                  <c:v>-2.9763441039434322</c:v>
                </c:pt>
                <c:pt idx="155">
                  <c:v>-2.9630650217854115</c:v>
                </c:pt>
                <c:pt idx="156">
                  <c:v>-2.9468617521860643</c:v>
                </c:pt>
                <c:pt idx="157">
                  <c:v>-2.9277502858162396</c:v>
                </c:pt>
                <c:pt idx="158">
                  <c:v>-2.9057494833858906</c:v>
                </c:pt>
                <c:pt idx="159">
                  <c:v>-2.8808810570308263</c:v>
                </c:pt>
                <c:pt idx="160">
                  <c:v>-2.8531695488854574</c:v>
                </c:pt>
                <c:pt idx="161">
                  <c:v>-2.8226423068626731</c:v>
                </c:pt>
                <c:pt idx="162">
                  <c:v>-2.78932945766475</c:v>
                </c:pt>
                <c:pt idx="163">
                  <c:v>-2.7532638770519391</c:v>
                </c:pt>
                <c:pt idx="164">
                  <c:v>-2.7144811573980538</c:v>
                </c:pt>
                <c:pt idx="165">
                  <c:v>-2.6730195725650989</c:v>
                </c:pt>
                <c:pt idx="166">
                  <c:v>-2.6289200401315846</c:v>
                </c:pt>
                <c:pt idx="167">
                  <c:v>-2.5822260810118252</c:v>
                </c:pt>
                <c:pt idx="168">
                  <c:v>-2.5329837765060392</c:v>
                </c:pt>
                <c:pt idx="169">
                  <c:v>-2.4812417228236794</c:v>
                </c:pt>
                <c:pt idx="170">
                  <c:v>-2.4270509831248348</c:v>
                </c:pt>
                <c:pt idx="171">
                  <c:v>-2.3704650371270635</c:v>
                </c:pt>
                <c:pt idx="172">
                  <c:v>-2.3115397283273604</c:v>
                </c:pt>
                <c:pt idx="173">
                  <c:v>-2.2503332088913712</c:v>
                </c:pt>
                <c:pt idx="174">
                  <c:v>-2.1869058822642273</c:v>
                </c:pt>
                <c:pt idx="175">
                  <c:v>-2.1213203435596339</c:v>
                </c:pt>
                <c:pt idx="176">
                  <c:v>-2.0536413177860573</c:v>
                </c:pt>
                <c:pt idx="177">
                  <c:v>-1.9839355959709468</c:v>
                </c:pt>
                <c:pt idx="178">
                  <c:v>-1.9122719692460606</c:v>
                </c:pt>
                <c:pt idx="179">
                  <c:v>-1.8387211609589191</c:v>
                </c:pt>
                <c:pt idx="180">
                  <c:v>-1.763355756877409</c:v>
                </c:pt>
                <c:pt idx="181">
                  <c:v>-1.6862501335563818</c:v>
                </c:pt>
                <c:pt idx="182">
                  <c:v>-1.6074803849369799</c:v>
                </c:pt>
                <c:pt idx="183">
                  <c:v>-1.527124247251102</c:v>
                </c:pt>
                <c:pt idx="184">
                  <c:v>-1.4452610223051343</c:v>
                </c:pt>
                <c:pt idx="185">
                  <c:v>-1.3619714992186291</c:v>
                </c:pt>
                <c:pt idx="186">
                  <c:v>-1.2773378746952071</c:v>
                </c:pt>
                <c:pt idx="187">
                  <c:v>-1.1914436719043313</c:v>
                </c:pt>
                <c:pt idx="188">
                  <c:v>-1.1043736580540211</c:v>
                </c:pt>
                <c:pt idx="189">
                  <c:v>-1.0162137607358619</c:v>
                </c:pt>
                <c:pt idx="190">
                  <c:v>-0.92705098312483014</c:v>
                </c:pt>
                <c:pt idx="191">
                  <c:v>-0.83697331811767617</c:v>
                </c:pt>
                <c:pt idx="192">
                  <c:v>-0.74606966149455056</c:v>
                </c:pt>
                <c:pt idx="193">
                  <c:v>-0.65442972418961431</c:v>
                </c:pt>
                <c:pt idx="194">
                  <c:v>-0.56214394375716092</c:v>
                </c:pt>
                <c:pt idx="195">
                  <c:v>-0.46930339512068009</c:v>
                </c:pt>
                <c:pt idx="196">
                  <c:v>-0.37599970069289812</c:v>
                </c:pt>
                <c:pt idx="197">
                  <c:v>-0.28232493995552882</c:v>
                </c:pt>
                <c:pt idx="198">
                  <c:v>-0.18837155858792651</c:v>
                </c:pt>
                <c:pt idx="199">
                  <c:v>-9.4232277234371761E-2</c:v>
                </c:pt>
                <c:pt idx="200">
                  <c:v>1.2587587222556706E-14</c:v>
                </c:pt>
                <c:pt idx="201">
                  <c:v>9.4232277234394257E-2</c:v>
                </c:pt>
                <c:pt idx="202">
                  <c:v>0.18837155858794896</c:v>
                </c:pt>
                <c:pt idx="203">
                  <c:v>0.28232493995554858</c:v>
                </c:pt>
                <c:pt idx="204">
                  <c:v>0.37599970069291522</c:v>
                </c:pt>
                <c:pt idx="205">
                  <c:v>0.46930339512069452</c:v>
                </c:pt>
                <c:pt idx="206">
                  <c:v>0.56214394375717269</c:v>
                </c:pt>
                <c:pt idx="207">
                  <c:v>0.65442972418962586</c:v>
                </c:pt>
                <c:pt idx="208">
                  <c:v>0.74606966149455944</c:v>
                </c:pt>
                <c:pt idx="209">
                  <c:v>0.83697331811768239</c:v>
                </c:pt>
                <c:pt idx="210">
                  <c:v>0.92705098312483392</c:v>
                </c:pt>
                <c:pt idx="211">
                  <c:v>1.0162137607358654</c:v>
                </c:pt>
                <c:pt idx="212">
                  <c:v>1.1043736580540222</c:v>
                </c:pt>
                <c:pt idx="213">
                  <c:v>1.19144367190433</c:v>
                </c:pt>
                <c:pt idx="214">
                  <c:v>1.2773378746952033</c:v>
                </c:pt>
                <c:pt idx="215">
                  <c:v>1.3619714992186231</c:v>
                </c:pt>
                <c:pt idx="216">
                  <c:v>1.4452610223051283</c:v>
                </c:pt>
                <c:pt idx="217">
                  <c:v>1.527124247251094</c:v>
                </c:pt>
                <c:pt idx="218">
                  <c:v>1.6074803849369701</c:v>
                </c:pt>
                <c:pt idx="219">
                  <c:v>1.6862501335563693</c:v>
                </c:pt>
                <c:pt idx="220">
                  <c:v>1.763355756877397</c:v>
                </c:pt>
                <c:pt idx="221">
                  <c:v>1.8387211609589051</c:v>
                </c:pt>
                <c:pt idx="222">
                  <c:v>1.9122719692460453</c:v>
                </c:pt>
                <c:pt idx="223">
                  <c:v>1.9839355959709297</c:v>
                </c:pt>
                <c:pt idx="224">
                  <c:v>2.0536413177860386</c:v>
                </c:pt>
                <c:pt idx="225">
                  <c:v>2.1213203435596157</c:v>
                </c:pt>
                <c:pt idx="226">
                  <c:v>2.1869058822642065</c:v>
                </c:pt>
                <c:pt idx="227">
                  <c:v>2.2503332088913508</c:v>
                </c:pt>
                <c:pt idx="228">
                  <c:v>2.3115397283273391</c:v>
                </c:pt>
                <c:pt idx="229">
                  <c:v>2.370465037127043</c:v>
                </c:pt>
                <c:pt idx="230">
                  <c:v>2.4270509831248139</c:v>
                </c:pt>
                <c:pt idx="231">
                  <c:v>2.4812417228236576</c:v>
                </c:pt>
                <c:pt idx="232">
                  <c:v>2.532983776506017</c:v>
                </c:pt>
                <c:pt idx="233">
                  <c:v>2.5822260810118025</c:v>
                </c:pt>
                <c:pt idx="234">
                  <c:v>2.6289200401315638</c:v>
                </c:pt>
                <c:pt idx="235">
                  <c:v>2.6730195725650767</c:v>
                </c:pt>
                <c:pt idx="236">
                  <c:v>2.714481157398033</c:v>
                </c:pt>
                <c:pt idx="237">
                  <c:v>2.7532638770519187</c:v>
                </c:pt>
                <c:pt idx="238">
                  <c:v>2.7893294576647305</c:v>
                </c:pt>
                <c:pt idx="239">
                  <c:v>2.8226423068626536</c:v>
                </c:pt>
                <c:pt idx="240">
                  <c:v>2.8531695488854401</c:v>
                </c:pt>
                <c:pt idx="241">
                  <c:v>2.8808810570308094</c:v>
                </c:pt>
                <c:pt idx="242">
                  <c:v>2.905749483385875</c:v>
                </c:pt>
                <c:pt idx="243">
                  <c:v>2.9277502858162259</c:v>
                </c:pt>
                <c:pt idx="244">
                  <c:v>2.9468617521860514</c:v>
                </c:pt>
                <c:pt idx="245">
                  <c:v>2.9630650217854009</c:v>
                </c:pt>
                <c:pt idx="246">
                  <c:v>2.9763441039434233</c:v>
                </c:pt>
                <c:pt idx="247">
                  <c:v>2.9866858938092324</c:v>
                </c:pt>
                <c:pt idx="248">
                  <c:v>2.9940801852848091</c:v>
                </c:pt>
                <c:pt idx="249">
                  <c:v>2.9985196810971919</c:v>
                </c:pt>
                <c:pt idx="250">
                  <c:v>3</c:v>
                </c:pt>
                <c:pt idx="251">
                  <c:v>2.9985196810971972</c:v>
                </c:pt>
                <c:pt idx="252">
                  <c:v>2.9940801852848202</c:v>
                </c:pt>
                <c:pt idx="253">
                  <c:v>2.9866858938092489</c:v>
                </c:pt>
                <c:pt idx="254">
                  <c:v>2.9763441039434455</c:v>
                </c:pt>
                <c:pt idx="255">
                  <c:v>2.9630650217854289</c:v>
                </c:pt>
                <c:pt idx="256">
                  <c:v>2.9468617521860847</c:v>
                </c:pt>
                <c:pt idx="257">
                  <c:v>2.9277502858162645</c:v>
                </c:pt>
                <c:pt idx="258">
                  <c:v>2.9057494833859199</c:v>
                </c:pt>
                <c:pt idx="259">
                  <c:v>2.8808810570308592</c:v>
                </c:pt>
                <c:pt idx="260">
                  <c:v>2.8531695488854938</c:v>
                </c:pt>
                <c:pt idx="261">
                  <c:v>2.8226423068627149</c:v>
                </c:pt>
                <c:pt idx="262">
                  <c:v>2.7893294576647962</c:v>
                </c:pt>
                <c:pt idx="263">
                  <c:v>2.7532638770519888</c:v>
                </c:pt>
                <c:pt idx="264">
                  <c:v>2.7144811573981076</c:v>
                </c:pt>
                <c:pt idx="265">
                  <c:v>2.6730195725651584</c:v>
                </c:pt>
                <c:pt idx="266">
                  <c:v>2.6289200401316495</c:v>
                </c:pt>
                <c:pt idx="267">
                  <c:v>2.5822260810118927</c:v>
                </c:pt>
                <c:pt idx="268">
                  <c:v>2.5329837765061107</c:v>
                </c:pt>
                <c:pt idx="269">
                  <c:v>2.481241722823758</c:v>
                </c:pt>
                <c:pt idx="270">
                  <c:v>2.4270509831249178</c:v>
                </c:pt>
                <c:pt idx="271">
                  <c:v>2.3704650371271505</c:v>
                </c:pt>
                <c:pt idx="272">
                  <c:v>2.3115397283274541</c:v>
                </c:pt>
                <c:pt idx="273">
                  <c:v>2.2503332088914685</c:v>
                </c:pt>
                <c:pt idx="274">
                  <c:v>2.1869058822643277</c:v>
                </c:pt>
                <c:pt idx="275">
                  <c:v>2.1213203435597392</c:v>
                </c:pt>
                <c:pt idx="276">
                  <c:v>2.0536413177861701</c:v>
                </c:pt>
                <c:pt idx="277">
                  <c:v>1.9839355959710629</c:v>
                </c:pt>
                <c:pt idx="278">
                  <c:v>1.9122719692461798</c:v>
                </c:pt>
                <c:pt idx="279">
                  <c:v>1.8387211609590477</c:v>
                </c:pt>
                <c:pt idx="280">
                  <c:v>1.7633557568775409</c:v>
                </c:pt>
                <c:pt idx="281">
                  <c:v>1.6862501335565168</c:v>
                </c:pt>
                <c:pt idx="282">
                  <c:v>1.6074803849371175</c:v>
                </c:pt>
                <c:pt idx="283">
                  <c:v>1.5271242472512492</c:v>
                </c:pt>
                <c:pt idx="284">
                  <c:v>1.445261022305284</c:v>
                </c:pt>
                <c:pt idx="285">
                  <c:v>1.3619714992187812</c:v>
                </c:pt>
                <c:pt idx="286">
                  <c:v>1.2773378746953616</c:v>
                </c:pt>
                <c:pt idx="287">
                  <c:v>1.191443671904493</c:v>
                </c:pt>
                <c:pt idx="288">
                  <c:v>1.1043736580541874</c:v>
                </c:pt>
                <c:pt idx="289">
                  <c:v>1.0162137607360302</c:v>
                </c:pt>
                <c:pt idx="290">
                  <c:v>0.92705098312500533</c:v>
                </c:pt>
                <c:pt idx="291">
                  <c:v>0.83697331811785303</c:v>
                </c:pt>
                <c:pt idx="292">
                  <c:v>0.74606966149473153</c:v>
                </c:pt>
                <c:pt idx="293">
                  <c:v>0.65442972418979672</c:v>
                </c:pt>
                <c:pt idx="294">
                  <c:v>0.56214394375734988</c:v>
                </c:pt>
                <c:pt idx="295">
                  <c:v>0.46930339512086994</c:v>
                </c:pt>
                <c:pt idx="296">
                  <c:v>0.37599970069309147</c:v>
                </c:pt>
                <c:pt idx="297">
                  <c:v>0.28232493995572816</c:v>
                </c:pt>
                <c:pt idx="298">
                  <c:v>0.18837155858812632</c:v>
                </c:pt>
                <c:pt idx="299">
                  <c:v>9.4232277234571865E-2</c:v>
                </c:pt>
                <c:pt idx="300">
                  <c:v>1.8762010174644406E-13</c:v>
                </c:pt>
              </c:numCache>
            </c:numRef>
          </c:yVal>
          <c:smooth val="0"/>
          <c:extLst>
            <c:ext xmlns:c16="http://schemas.microsoft.com/office/drawing/2014/chart" uri="{C3380CC4-5D6E-409C-BE32-E72D297353CC}">
              <c16:uniqueId val="{00000000-BBB3-4F85-AFA2-07CB5FB2F3B1}"/>
            </c:ext>
          </c:extLst>
        </c:ser>
        <c:dLbls>
          <c:showLegendKey val="0"/>
          <c:showVal val="0"/>
          <c:showCatName val="0"/>
          <c:showSerName val="0"/>
          <c:showPercent val="0"/>
          <c:showBubbleSize val="0"/>
        </c:dLbls>
        <c:axId val="2070211888"/>
        <c:axId val="1"/>
      </c:scatterChart>
      <c:valAx>
        <c:axId val="2070211888"/>
        <c:scaling>
          <c:orientation val="minMax"/>
          <c:max val="3"/>
        </c:scaling>
        <c:delete val="0"/>
        <c:axPos val="b"/>
        <c:numFmt formatCode="#,##0.0" sourceLinked="0"/>
        <c:majorTickMark val="out"/>
        <c:minorTickMark val="none"/>
        <c:tickLblPos val="nextTo"/>
        <c:txPr>
          <a:bodyPr rot="0" vert="horz"/>
          <a:lstStyle/>
          <a:p>
            <a:pPr>
              <a:defRPr sz="1600" b="1" i="0" u="none" strike="noStrike" baseline="0">
                <a:solidFill>
                  <a:srgbClr val="000000"/>
                </a:solidFill>
                <a:latin typeface="Arial"/>
                <a:ea typeface="Arial"/>
                <a:cs typeface="Arial"/>
              </a:defRPr>
            </a:pPr>
            <a:endParaRPr lang="en-US"/>
          </a:p>
        </c:txPr>
        <c:crossAx val="1"/>
        <c:crosses val="autoZero"/>
        <c:crossBetween val="midCat"/>
      </c:valAx>
      <c:valAx>
        <c:axId val="1"/>
        <c:scaling>
          <c:orientation val="minMax"/>
        </c:scaling>
        <c:delete val="0"/>
        <c:axPos val="l"/>
        <c:numFmt formatCode="General" sourceLinked="1"/>
        <c:majorTickMark val="out"/>
        <c:minorTickMark val="none"/>
        <c:tickLblPos val="nextTo"/>
        <c:txPr>
          <a:bodyPr/>
          <a:lstStyle/>
          <a:p>
            <a:pPr>
              <a:defRPr sz="1801" b="1"/>
            </a:pPr>
            <a:endParaRPr lang="en-US"/>
          </a:p>
        </c:txPr>
        <c:crossAx val="2070211888"/>
        <c:crosses val="autoZero"/>
        <c:crossBetween val="midCat"/>
        <c:majorUnit val="2"/>
      </c:valAx>
      <c:spPr>
        <a:noFill/>
        <a:ln w="25408">
          <a:noFill/>
        </a:ln>
      </c:spPr>
    </c:plotArea>
    <c:plotVisOnly val="1"/>
    <c:dispBlanksAs val="gap"/>
    <c:showDLblsOverMax val="0"/>
  </c:chart>
  <c:spPr>
    <a:solidFill>
      <a:srgbClr val="FFFFFF"/>
    </a:solidFill>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wave 1</c:v>
                </c:pt>
              </c:strCache>
            </c:strRef>
          </c:tx>
          <c:spPr>
            <a:ln w="76166">
              <a:solidFill>
                <a:srgbClr val="0070C0"/>
              </a:solidFill>
            </a:ln>
          </c:spPr>
          <c:marker>
            <c:symbol val="none"/>
          </c:marker>
          <c:xVal>
            <c:numRef>
              <c:f>Sheet1!$A$2:$A$152</c:f>
              <c:numCache>
                <c:formatCode>General</c:formatCode>
                <c:ptCount val="15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pt idx="31">
                  <c:v>0.31000000000000011</c:v>
                </c:pt>
                <c:pt idx="32">
                  <c:v>0.32000000000000012</c:v>
                </c:pt>
                <c:pt idx="33">
                  <c:v>0.33000000000000013</c:v>
                </c:pt>
                <c:pt idx="34">
                  <c:v>0.34000000000000014</c:v>
                </c:pt>
                <c:pt idx="35">
                  <c:v>0.35000000000000014</c:v>
                </c:pt>
                <c:pt idx="36">
                  <c:v>0.36000000000000015</c:v>
                </c:pt>
                <c:pt idx="37">
                  <c:v>0.37000000000000016</c:v>
                </c:pt>
                <c:pt idx="38">
                  <c:v>0.38000000000000017</c:v>
                </c:pt>
                <c:pt idx="39">
                  <c:v>0.39000000000000018</c:v>
                </c:pt>
                <c:pt idx="40">
                  <c:v>0.40000000000000019</c:v>
                </c:pt>
                <c:pt idx="41">
                  <c:v>0.4100000000000002</c:v>
                </c:pt>
                <c:pt idx="42">
                  <c:v>0.42000000000000021</c:v>
                </c:pt>
                <c:pt idx="43">
                  <c:v>0.43000000000000022</c:v>
                </c:pt>
                <c:pt idx="44">
                  <c:v>0.44000000000000022</c:v>
                </c:pt>
                <c:pt idx="45">
                  <c:v>0.45000000000000023</c:v>
                </c:pt>
                <c:pt idx="46">
                  <c:v>0.46000000000000024</c:v>
                </c:pt>
                <c:pt idx="47">
                  <c:v>0.47000000000000025</c:v>
                </c:pt>
                <c:pt idx="48">
                  <c:v>0.48000000000000026</c:v>
                </c:pt>
                <c:pt idx="49">
                  <c:v>0.49000000000000027</c:v>
                </c:pt>
                <c:pt idx="50">
                  <c:v>0.50000000000000022</c:v>
                </c:pt>
                <c:pt idx="51">
                  <c:v>0.51000000000000023</c:v>
                </c:pt>
                <c:pt idx="52">
                  <c:v>0.52000000000000024</c:v>
                </c:pt>
                <c:pt idx="53">
                  <c:v>0.53000000000000025</c:v>
                </c:pt>
                <c:pt idx="54">
                  <c:v>0.54000000000000026</c:v>
                </c:pt>
                <c:pt idx="55">
                  <c:v>0.55000000000000027</c:v>
                </c:pt>
                <c:pt idx="56">
                  <c:v>0.56000000000000028</c:v>
                </c:pt>
                <c:pt idx="57">
                  <c:v>0.57000000000000028</c:v>
                </c:pt>
                <c:pt idx="58">
                  <c:v>0.58000000000000029</c:v>
                </c:pt>
                <c:pt idx="59">
                  <c:v>0.5900000000000003</c:v>
                </c:pt>
                <c:pt idx="60">
                  <c:v>0.60000000000000031</c:v>
                </c:pt>
                <c:pt idx="61">
                  <c:v>0.61000000000000032</c:v>
                </c:pt>
                <c:pt idx="62">
                  <c:v>0.62000000000000033</c:v>
                </c:pt>
                <c:pt idx="63">
                  <c:v>0.63000000000000034</c:v>
                </c:pt>
                <c:pt idx="64">
                  <c:v>0.64000000000000035</c:v>
                </c:pt>
                <c:pt idx="65">
                  <c:v>0.65000000000000036</c:v>
                </c:pt>
                <c:pt idx="66">
                  <c:v>0.66000000000000036</c:v>
                </c:pt>
                <c:pt idx="67">
                  <c:v>0.67000000000000037</c:v>
                </c:pt>
                <c:pt idx="68">
                  <c:v>0.68000000000000038</c:v>
                </c:pt>
                <c:pt idx="69">
                  <c:v>0.69000000000000039</c:v>
                </c:pt>
                <c:pt idx="70">
                  <c:v>0.7000000000000004</c:v>
                </c:pt>
                <c:pt idx="71">
                  <c:v>0.71000000000000041</c:v>
                </c:pt>
                <c:pt idx="72">
                  <c:v>0.72000000000000042</c:v>
                </c:pt>
                <c:pt idx="73">
                  <c:v>0.73000000000000043</c:v>
                </c:pt>
                <c:pt idx="74">
                  <c:v>0.74000000000000044</c:v>
                </c:pt>
                <c:pt idx="75">
                  <c:v>0.75000000000000044</c:v>
                </c:pt>
                <c:pt idx="76">
                  <c:v>0.76000000000000045</c:v>
                </c:pt>
                <c:pt idx="77">
                  <c:v>0.77000000000000046</c:v>
                </c:pt>
                <c:pt idx="78">
                  <c:v>0.78000000000000047</c:v>
                </c:pt>
                <c:pt idx="79">
                  <c:v>0.79000000000000048</c:v>
                </c:pt>
                <c:pt idx="80">
                  <c:v>0.80000000000000049</c:v>
                </c:pt>
                <c:pt idx="81">
                  <c:v>0.8100000000000005</c:v>
                </c:pt>
                <c:pt idx="82">
                  <c:v>0.82000000000000051</c:v>
                </c:pt>
                <c:pt idx="83">
                  <c:v>0.83000000000000052</c:v>
                </c:pt>
                <c:pt idx="84">
                  <c:v>0.84000000000000052</c:v>
                </c:pt>
                <c:pt idx="85">
                  <c:v>0.85000000000000053</c:v>
                </c:pt>
                <c:pt idx="86">
                  <c:v>0.86000000000000054</c:v>
                </c:pt>
                <c:pt idx="87">
                  <c:v>0.87000000000000055</c:v>
                </c:pt>
                <c:pt idx="88">
                  <c:v>0.88000000000000056</c:v>
                </c:pt>
                <c:pt idx="89">
                  <c:v>0.89000000000000057</c:v>
                </c:pt>
                <c:pt idx="90">
                  <c:v>0.90000000000000058</c:v>
                </c:pt>
                <c:pt idx="91">
                  <c:v>0.91000000000000059</c:v>
                </c:pt>
                <c:pt idx="92">
                  <c:v>0.9200000000000006</c:v>
                </c:pt>
                <c:pt idx="93">
                  <c:v>0.9300000000000006</c:v>
                </c:pt>
                <c:pt idx="94">
                  <c:v>0.94000000000000061</c:v>
                </c:pt>
                <c:pt idx="95">
                  <c:v>0.95000000000000062</c:v>
                </c:pt>
                <c:pt idx="96">
                  <c:v>0.96000000000000063</c:v>
                </c:pt>
                <c:pt idx="97">
                  <c:v>0.97000000000000064</c:v>
                </c:pt>
                <c:pt idx="98">
                  <c:v>0.98000000000000065</c:v>
                </c:pt>
                <c:pt idx="99">
                  <c:v>0.99000000000000066</c:v>
                </c:pt>
                <c:pt idx="100">
                  <c:v>1.0000000000000007</c:v>
                </c:pt>
              </c:numCache>
            </c:numRef>
          </c:xVal>
          <c:yVal>
            <c:numRef>
              <c:f>Sheet1!$B$2:$B$152</c:f>
              <c:numCache>
                <c:formatCode>General</c:formatCode>
                <c:ptCount val="151"/>
                <c:pt idx="0">
                  <c:v>0</c:v>
                </c:pt>
                <c:pt idx="1">
                  <c:v>0.24868988716485479</c:v>
                </c:pt>
                <c:pt idx="2">
                  <c:v>0.48175367410171532</c:v>
                </c:pt>
                <c:pt idx="3">
                  <c:v>0.68454710592868862</c:v>
                </c:pt>
                <c:pt idx="4">
                  <c:v>0.84432792550201508</c:v>
                </c:pt>
                <c:pt idx="5">
                  <c:v>0.95105651629515353</c:v>
                </c:pt>
                <c:pt idx="6">
                  <c:v>0.99802672842827156</c:v>
                </c:pt>
                <c:pt idx="7">
                  <c:v>0.98228725072868861</c:v>
                </c:pt>
                <c:pt idx="8">
                  <c:v>0.90482705246601947</c:v>
                </c:pt>
                <c:pt idx="9">
                  <c:v>0.77051324277578925</c:v>
                </c:pt>
                <c:pt idx="10">
                  <c:v>0.58778525229247325</c:v>
                </c:pt>
                <c:pt idx="11">
                  <c:v>0.36812455268467853</c:v>
                </c:pt>
                <c:pt idx="12">
                  <c:v>0.12533323356430498</c:v>
                </c:pt>
                <c:pt idx="13">
                  <c:v>-0.12533323356430343</c:v>
                </c:pt>
                <c:pt idx="14">
                  <c:v>-0.36812455268467748</c:v>
                </c:pt>
                <c:pt idx="15">
                  <c:v>-0.58778525229247303</c:v>
                </c:pt>
                <c:pt idx="16">
                  <c:v>-0.77051324277578936</c:v>
                </c:pt>
                <c:pt idx="17">
                  <c:v>-0.9048270524660198</c:v>
                </c:pt>
                <c:pt idx="18">
                  <c:v>-0.98228725072868872</c:v>
                </c:pt>
                <c:pt idx="19">
                  <c:v>-0.99802672842827156</c:v>
                </c:pt>
                <c:pt idx="20">
                  <c:v>-0.95105651629515331</c:v>
                </c:pt>
                <c:pt idx="21">
                  <c:v>-0.84432792550201452</c:v>
                </c:pt>
                <c:pt idx="22">
                  <c:v>-0.68454710592868762</c:v>
                </c:pt>
                <c:pt idx="23">
                  <c:v>-0.48175367410171377</c:v>
                </c:pt>
                <c:pt idx="24">
                  <c:v>-0.24868988716485277</c:v>
                </c:pt>
                <c:pt idx="25">
                  <c:v>1.5313271484185265E-15</c:v>
                </c:pt>
                <c:pt idx="26">
                  <c:v>0.24868988716485574</c:v>
                </c:pt>
                <c:pt idx="27">
                  <c:v>0.48175367410171643</c:v>
                </c:pt>
                <c:pt idx="28">
                  <c:v>0.68454710592868995</c:v>
                </c:pt>
                <c:pt idx="29">
                  <c:v>0.84432792550201619</c:v>
                </c:pt>
                <c:pt idx="30">
                  <c:v>0.95105651629515431</c:v>
                </c:pt>
                <c:pt idx="31">
                  <c:v>0.99802672842827178</c:v>
                </c:pt>
                <c:pt idx="32">
                  <c:v>0.98228725072868828</c:v>
                </c:pt>
                <c:pt idx="33">
                  <c:v>0.90482705246601847</c:v>
                </c:pt>
                <c:pt idx="34">
                  <c:v>0.77051324277578737</c:v>
                </c:pt>
                <c:pt idx="35">
                  <c:v>0.58778525229247058</c:v>
                </c:pt>
                <c:pt idx="36">
                  <c:v>0.36812455268467464</c:v>
                </c:pt>
                <c:pt idx="37">
                  <c:v>0.12533323356430037</c:v>
                </c:pt>
                <c:pt idx="38">
                  <c:v>-0.12533323356430845</c:v>
                </c:pt>
                <c:pt idx="39">
                  <c:v>-0.36812455268468225</c:v>
                </c:pt>
                <c:pt idx="40">
                  <c:v>-0.58778525229247713</c:v>
                </c:pt>
                <c:pt idx="41">
                  <c:v>-0.77051324277579258</c:v>
                </c:pt>
                <c:pt idx="42">
                  <c:v>-0.90482705246602191</c:v>
                </c:pt>
                <c:pt idx="43">
                  <c:v>-0.9822872507286895</c:v>
                </c:pt>
                <c:pt idx="44">
                  <c:v>-0.99802672842827123</c:v>
                </c:pt>
                <c:pt idx="45">
                  <c:v>-0.95105651629515209</c:v>
                </c:pt>
                <c:pt idx="46">
                  <c:v>-0.8443279255020123</c:v>
                </c:pt>
                <c:pt idx="47">
                  <c:v>-0.68454710592868462</c:v>
                </c:pt>
                <c:pt idx="48">
                  <c:v>-0.48175367410171011</c:v>
                </c:pt>
                <c:pt idx="49">
                  <c:v>-0.24868988716484872</c:v>
                </c:pt>
                <c:pt idx="50">
                  <c:v>4.8390111362373034E-15</c:v>
                </c:pt>
                <c:pt idx="51">
                  <c:v>0.24868988716485982</c:v>
                </c:pt>
                <c:pt idx="52">
                  <c:v>0.4817536741017201</c:v>
                </c:pt>
                <c:pt idx="53">
                  <c:v>0.68454710592869294</c:v>
                </c:pt>
                <c:pt idx="54">
                  <c:v>0.84432792550201841</c:v>
                </c:pt>
                <c:pt idx="55">
                  <c:v>0.95105651629515564</c:v>
                </c:pt>
                <c:pt idx="56">
                  <c:v>0.998026728428272</c:v>
                </c:pt>
                <c:pt idx="57">
                  <c:v>0.98228725072868728</c:v>
                </c:pt>
                <c:pt idx="58">
                  <c:v>0.90482705246601625</c:v>
                </c:pt>
                <c:pt idx="59">
                  <c:v>0.77051324277578526</c:v>
                </c:pt>
                <c:pt idx="60">
                  <c:v>0.58778525229246781</c:v>
                </c:pt>
                <c:pt idx="61">
                  <c:v>0.36812455268467159</c:v>
                </c:pt>
                <c:pt idx="62">
                  <c:v>0.1253332335642971</c:v>
                </c:pt>
                <c:pt idx="63">
                  <c:v>-0.12533323356431175</c:v>
                </c:pt>
                <c:pt idx="64">
                  <c:v>-0.3681245526846853</c:v>
                </c:pt>
                <c:pt idx="65">
                  <c:v>-0.58778525229248124</c:v>
                </c:pt>
                <c:pt idx="66">
                  <c:v>-0.77051324277579469</c:v>
                </c:pt>
                <c:pt idx="67">
                  <c:v>-0.90482705246602257</c:v>
                </c:pt>
                <c:pt idx="68">
                  <c:v>-0.98228725072869039</c:v>
                </c:pt>
                <c:pt idx="69">
                  <c:v>-0.99802672842827111</c:v>
                </c:pt>
                <c:pt idx="70">
                  <c:v>-0.95105651629515053</c:v>
                </c:pt>
                <c:pt idx="71">
                  <c:v>-0.84432792550201052</c:v>
                </c:pt>
                <c:pt idx="72">
                  <c:v>-0.68454710592868095</c:v>
                </c:pt>
                <c:pt idx="73">
                  <c:v>-0.48175367410170716</c:v>
                </c:pt>
                <c:pt idx="74">
                  <c:v>-0.2486898871648438</c:v>
                </c:pt>
                <c:pt idx="75">
                  <c:v>9.9230519634563308E-15</c:v>
                </c:pt>
                <c:pt idx="76">
                  <c:v>0.24868988716486645</c:v>
                </c:pt>
                <c:pt idx="77">
                  <c:v>0.48175367410172459</c:v>
                </c:pt>
                <c:pt idx="78">
                  <c:v>0.68454710592869794</c:v>
                </c:pt>
                <c:pt idx="79">
                  <c:v>0.84432792550202118</c:v>
                </c:pt>
                <c:pt idx="80">
                  <c:v>0.95105651629515664</c:v>
                </c:pt>
                <c:pt idx="81">
                  <c:v>0.99802672842827234</c:v>
                </c:pt>
                <c:pt idx="82">
                  <c:v>0.98228725072868672</c:v>
                </c:pt>
                <c:pt idx="83">
                  <c:v>0.90482705246601414</c:v>
                </c:pt>
                <c:pt idx="84">
                  <c:v>0.77051324277578204</c:v>
                </c:pt>
                <c:pt idx="85">
                  <c:v>0.58778525229246226</c:v>
                </c:pt>
                <c:pt idx="86">
                  <c:v>0.36812455268466687</c:v>
                </c:pt>
                <c:pt idx="87">
                  <c:v>0.1253332335642903</c:v>
                </c:pt>
                <c:pt idx="88">
                  <c:v>-0.12533323356431678</c:v>
                </c:pt>
                <c:pt idx="89">
                  <c:v>-0.36812455268469169</c:v>
                </c:pt>
                <c:pt idx="90">
                  <c:v>-0.58778525229248391</c:v>
                </c:pt>
                <c:pt idx="91">
                  <c:v>-0.77051324277579913</c:v>
                </c:pt>
                <c:pt idx="92">
                  <c:v>-0.90482705246602546</c:v>
                </c:pt>
                <c:pt idx="93">
                  <c:v>-0.98228725072869105</c:v>
                </c:pt>
                <c:pt idx="94">
                  <c:v>-0.99802672842827067</c:v>
                </c:pt>
                <c:pt idx="95">
                  <c:v>-0.95105651629514942</c:v>
                </c:pt>
                <c:pt idx="96">
                  <c:v>-0.84432792550200686</c:v>
                </c:pt>
                <c:pt idx="97">
                  <c:v>-0.68454710592867851</c:v>
                </c:pt>
                <c:pt idx="98">
                  <c:v>-0.48175367410170117</c:v>
                </c:pt>
                <c:pt idx="99">
                  <c:v>-0.24868988716484058</c:v>
                </c:pt>
                <c:pt idx="100">
                  <c:v>1.6783449630075609E-14</c:v>
                </c:pt>
              </c:numCache>
            </c:numRef>
          </c:yVal>
          <c:smooth val="0"/>
          <c:extLst>
            <c:ext xmlns:c16="http://schemas.microsoft.com/office/drawing/2014/chart" uri="{C3380CC4-5D6E-409C-BE32-E72D297353CC}">
              <c16:uniqueId val="{00000000-DC1D-4935-BE28-4E9A00DEFE34}"/>
            </c:ext>
          </c:extLst>
        </c:ser>
        <c:ser>
          <c:idx val="1"/>
          <c:order val="1"/>
          <c:tx>
            <c:strRef>
              <c:f>Sheet1!$C$1</c:f>
              <c:strCache>
                <c:ptCount val="1"/>
                <c:pt idx="0">
                  <c:v>wave 2</c:v>
                </c:pt>
              </c:strCache>
            </c:strRef>
          </c:tx>
          <c:spPr>
            <a:ln w="76166">
              <a:solidFill>
                <a:srgbClr val="FF0000"/>
              </a:solidFill>
            </a:ln>
          </c:spPr>
          <c:marker>
            <c:symbol val="none"/>
          </c:marker>
          <c:xVal>
            <c:numRef>
              <c:f>Sheet1!$A$2:$A$152</c:f>
              <c:numCache>
                <c:formatCode>General</c:formatCode>
                <c:ptCount val="15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pt idx="31">
                  <c:v>0.31000000000000011</c:v>
                </c:pt>
                <c:pt idx="32">
                  <c:v>0.32000000000000012</c:v>
                </c:pt>
                <c:pt idx="33">
                  <c:v>0.33000000000000013</c:v>
                </c:pt>
                <c:pt idx="34">
                  <c:v>0.34000000000000014</c:v>
                </c:pt>
                <c:pt idx="35">
                  <c:v>0.35000000000000014</c:v>
                </c:pt>
                <c:pt idx="36">
                  <c:v>0.36000000000000015</c:v>
                </c:pt>
                <c:pt idx="37">
                  <c:v>0.37000000000000016</c:v>
                </c:pt>
                <c:pt idx="38">
                  <c:v>0.38000000000000017</c:v>
                </c:pt>
                <c:pt idx="39">
                  <c:v>0.39000000000000018</c:v>
                </c:pt>
                <c:pt idx="40">
                  <c:v>0.40000000000000019</c:v>
                </c:pt>
                <c:pt idx="41">
                  <c:v>0.4100000000000002</c:v>
                </c:pt>
                <c:pt idx="42">
                  <c:v>0.42000000000000021</c:v>
                </c:pt>
                <c:pt idx="43">
                  <c:v>0.43000000000000022</c:v>
                </c:pt>
                <c:pt idx="44">
                  <c:v>0.44000000000000022</c:v>
                </c:pt>
                <c:pt idx="45">
                  <c:v>0.45000000000000023</c:v>
                </c:pt>
                <c:pt idx="46">
                  <c:v>0.46000000000000024</c:v>
                </c:pt>
                <c:pt idx="47">
                  <c:v>0.47000000000000025</c:v>
                </c:pt>
                <c:pt idx="48">
                  <c:v>0.48000000000000026</c:v>
                </c:pt>
                <c:pt idx="49">
                  <c:v>0.49000000000000027</c:v>
                </c:pt>
                <c:pt idx="50">
                  <c:v>0.50000000000000022</c:v>
                </c:pt>
                <c:pt idx="51">
                  <c:v>0.51000000000000023</c:v>
                </c:pt>
                <c:pt idx="52">
                  <c:v>0.52000000000000024</c:v>
                </c:pt>
                <c:pt idx="53">
                  <c:v>0.53000000000000025</c:v>
                </c:pt>
                <c:pt idx="54">
                  <c:v>0.54000000000000026</c:v>
                </c:pt>
                <c:pt idx="55">
                  <c:v>0.55000000000000027</c:v>
                </c:pt>
                <c:pt idx="56">
                  <c:v>0.56000000000000028</c:v>
                </c:pt>
                <c:pt idx="57">
                  <c:v>0.57000000000000028</c:v>
                </c:pt>
                <c:pt idx="58">
                  <c:v>0.58000000000000029</c:v>
                </c:pt>
                <c:pt idx="59">
                  <c:v>0.5900000000000003</c:v>
                </c:pt>
                <c:pt idx="60">
                  <c:v>0.60000000000000031</c:v>
                </c:pt>
                <c:pt idx="61">
                  <c:v>0.61000000000000032</c:v>
                </c:pt>
                <c:pt idx="62">
                  <c:v>0.62000000000000033</c:v>
                </c:pt>
                <c:pt idx="63">
                  <c:v>0.63000000000000034</c:v>
                </c:pt>
                <c:pt idx="64">
                  <c:v>0.64000000000000035</c:v>
                </c:pt>
                <c:pt idx="65">
                  <c:v>0.65000000000000036</c:v>
                </c:pt>
                <c:pt idx="66">
                  <c:v>0.66000000000000036</c:v>
                </c:pt>
                <c:pt idx="67">
                  <c:v>0.67000000000000037</c:v>
                </c:pt>
                <c:pt idx="68">
                  <c:v>0.68000000000000038</c:v>
                </c:pt>
                <c:pt idx="69">
                  <c:v>0.69000000000000039</c:v>
                </c:pt>
                <c:pt idx="70">
                  <c:v>0.7000000000000004</c:v>
                </c:pt>
                <c:pt idx="71">
                  <c:v>0.71000000000000041</c:v>
                </c:pt>
                <c:pt idx="72">
                  <c:v>0.72000000000000042</c:v>
                </c:pt>
                <c:pt idx="73">
                  <c:v>0.73000000000000043</c:v>
                </c:pt>
                <c:pt idx="74">
                  <c:v>0.74000000000000044</c:v>
                </c:pt>
                <c:pt idx="75">
                  <c:v>0.75000000000000044</c:v>
                </c:pt>
                <c:pt idx="76">
                  <c:v>0.76000000000000045</c:v>
                </c:pt>
                <c:pt idx="77">
                  <c:v>0.77000000000000046</c:v>
                </c:pt>
                <c:pt idx="78">
                  <c:v>0.78000000000000047</c:v>
                </c:pt>
                <c:pt idx="79">
                  <c:v>0.79000000000000048</c:v>
                </c:pt>
                <c:pt idx="80">
                  <c:v>0.80000000000000049</c:v>
                </c:pt>
                <c:pt idx="81">
                  <c:v>0.8100000000000005</c:v>
                </c:pt>
                <c:pt idx="82">
                  <c:v>0.82000000000000051</c:v>
                </c:pt>
                <c:pt idx="83">
                  <c:v>0.83000000000000052</c:v>
                </c:pt>
                <c:pt idx="84">
                  <c:v>0.84000000000000052</c:v>
                </c:pt>
                <c:pt idx="85">
                  <c:v>0.85000000000000053</c:v>
                </c:pt>
                <c:pt idx="86">
                  <c:v>0.86000000000000054</c:v>
                </c:pt>
                <c:pt idx="87">
                  <c:v>0.87000000000000055</c:v>
                </c:pt>
                <c:pt idx="88">
                  <c:v>0.88000000000000056</c:v>
                </c:pt>
                <c:pt idx="89">
                  <c:v>0.89000000000000057</c:v>
                </c:pt>
                <c:pt idx="90">
                  <c:v>0.90000000000000058</c:v>
                </c:pt>
                <c:pt idx="91">
                  <c:v>0.91000000000000059</c:v>
                </c:pt>
                <c:pt idx="92">
                  <c:v>0.9200000000000006</c:v>
                </c:pt>
                <c:pt idx="93">
                  <c:v>0.9300000000000006</c:v>
                </c:pt>
                <c:pt idx="94">
                  <c:v>0.94000000000000061</c:v>
                </c:pt>
                <c:pt idx="95">
                  <c:v>0.95000000000000062</c:v>
                </c:pt>
                <c:pt idx="96">
                  <c:v>0.96000000000000063</c:v>
                </c:pt>
                <c:pt idx="97">
                  <c:v>0.97000000000000064</c:v>
                </c:pt>
                <c:pt idx="98">
                  <c:v>0.98000000000000065</c:v>
                </c:pt>
                <c:pt idx="99">
                  <c:v>0.99000000000000066</c:v>
                </c:pt>
                <c:pt idx="100">
                  <c:v>1.0000000000000007</c:v>
                </c:pt>
              </c:numCache>
            </c:numRef>
          </c:xVal>
          <c:yVal>
            <c:numRef>
              <c:f>Sheet1!$C$2:$C$152</c:f>
              <c:numCache>
                <c:formatCode>General</c:formatCode>
                <c:ptCount val="151"/>
                <c:pt idx="0">
                  <c:v>0</c:v>
                </c:pt>
                <c:pt idx="1">
                  <c:v>0.37599970069291277</c:v>
                </c:pt>
                <c:pt idx="2">
                  <c:v>0.74606966149456433</c:v>
                </c:pt>
                <c:pt idx="3">
                  <c:v>1.1043736580540338</c:v>
                </c:pt>
                <c:pt idx="4">
                  <c:v>1.4452610223051461</c:v>
                </c:pt>
                <c:pt idx="5">
                  <c:v>1.7633557568774194</c:v>
                </c:pt>
                <c:pt idx="6">
                  <c:v>2.0536413177860662</c:v>
                </c:pt>
                <c:pt idx="7">
                  <c:v>2.311539728327368</c:v>
                </c:pt>
                <c:pt idx="8">
                  <c:v>2.532983776506045</c:v>
                </c:pt>
                <c:pt idx="9">
                  <c:v>2.7144811573980587</c:v>
                </c:pt>
                <c:pt idx="10">
                  <c:v>2.8531695488854605</c:v>
                </c:pt>
                <c:pt idx="11">
                  <c:v>2.9468617521860656</c:v>
                </c:pt>
                <c:pt idx="12">
                  <c:v>2.9940801852848145</c:v>
                </c:pt>
                <c:pt idx="13">
                  <c:v>2.9940801852848145</c:v>
                </c:pt>
                <c:pt idx="14">
                  <c:v>2.9468617521860661</c:v>
                </c:pt>
                <c:pt idx="15">
                  <c:v>2.8531695488854609</c:v>
                </c:pt>
                <c:pt idx="16">
                  <c:v>2.7144811573980583</c:v>
                </c:pt>
                <c:pt idx="17">
                  <c:v>2.532983776506045</c:v>
                </c:pt>
                <c:pt idx="18">
                  <c:v>2.311539728327368</c:v>
                </c:pt>
                <c:pt idx="19">
                  <c:v>2.0536413177860657</c:v>
                </c:pt>
                <c:pt idx="20">
                  <c:v>1.7633557568774183</c:v>
                </c:pt>
                <c:pt idx="21">
                  <c:v>1.4452610223051445</c:v>
                </c:pt>
                <c:pt idx="22">
                  <c:v>1.104373658054032</c:v>
                </c:pt>
                <c:pt idx="23">
                  <c:v>0.74606966149456189</c:v>
                </c:pt>
                <c:pt idx="24">
                  <c:v>0.37599970069290961</c:v>
                </c:pt>
                <c:pt idx="25">
                  <c:v>-2.2969907226277897E-15</c:v>
                </c:pt>
                <c:pt idx="26">
                  <c:v>-0.37599970069291422</c:v>
                </c:pt>
                <c:pt idx="27">
                  <c:v>-0.74606966149456633</c:v>
                </c:pt>
                <c:pt idx="28">
                  <c:v>-1.1043736580540362</c:v>
                </c:pt>
                <c:pt idx="29">
                  <c:v>-1.4452610223051485</c:v>
                </c:pt>
                <c:pt idx="30">
                  <c:v>-1.7633557568774223</c:v>
                </c:pt>
                <c:pt idx="31">
                  <c:v>-2.0536413177860688</c:v>
                </c:pt>
                <c:pt idx="32">
                  <c:v>-2.3115397283273698</c:v>
                </c:pt>
                <c:pt idx="33">
                  <c:v>-2.5329837765060472</c:v>
                </c:pt>
                <c:pt idx="34">
                  <c:v>-2.7144811573980605</c:v>
                </c:pt>
                <c:pt idx="35">
                  <c:v>-2.8531695488854623</c:v>
                </c:pt>
                <c:pt idx="36">
                  <c:v>-2.9468617521860674</c:v>
                </c:pt>
                <c:pt idx="37">
                  <c:v>-2.9940801852848149</c:v>
                </c:pt>
                <c:pt idx="38">
                  <c:v>-2.9940801852848145</c:v>
                </c:pt>
                <c:pt idx="39">
                  <c:v>-2.9468617521860647</c:v>
                </c:pt>
                <c:pt idx="40">
                  <c:v>-2.8531695488854583</c:v>
                </c:pt>
                <c:pt idx="41">
                  <c:v>-2.7144811573980552</c:v>
                </c:pt>
                <c:pt idx="42">
                  <c:v>-2.5329837765060406</c:v>
                </c:pt>
                <c:pt idx="43">
                  <c:v>-2.3115397283273635</c:v>
                </c:pt>
                <c:pt idx="44">
                  <c:v>-2.0536413177860613</c:v>
                </c:pt>
                <c:pt idx="45">
                  <c:v>-1.7633557568774134</c:v>
                </c:pt>
                <c:pt idx="46">
                  <c:v>-1.445261022305139</c:v>
                </c:pt>
                <c:pt idx="47">
                  <c:v>-1.1043736580540262</c:v>
                </c:pt>
                <c:pt idx="48">
                  <c:v>-0.74606966149455567</c:v>
                </c:pt>
                <c:pt idx="49">
                  <c:v>-0.37599970069290334</c:v>
                </c:pt>
                <c:pt idx="50">
                  <c:v>7.2585167043559551E-15</c:v>
                </c:pt>
                <c:pt idx="51">
                  <c:v>0.37599970069292044</c:v>
                </c:pt>
                <c:pt idx="52">
                  <c:v>0.74606966149457232</c:v>
                </c:pt>
                <c:pt idx="53">
                  <c:v>1.1043736580540422</c:v>
                </c:pt>
                <c:pt idx="54">
                  <c:v>1.4452610223051541</c:v>
                </c:pt>
                <c:pt idx="55">
                  <c:v>1.7633557568774274</c:v>
                </c:pt>
                <c:pt idx="56">
                  <c:v>2.0536413177860737</c:v>
                </c:pt>
                <c:pt idx="57">
                  <c:v>2.3115397283273746</c:v>
                </c:pt>
                <c:pt idx="58">
                  <c:v>2.5329837765060512</c:v>
                </c:pt>
                <c:pt idx="59">
                  <c:v>2.7144811573980623</c:v>
                </c:pt>
                <c:pt idx="60">
                  <c:v>2.8531695488854636</c:v>
                </c:pt>
                <c:pt idx="61">
                  <c:v>2.9468617521860678</c:v>
                </c:pt>
                <c:pt idx="62">
                  <c:v>2.9940801852848153</c:v>
                </c:pt>
                <c:pt idx="63">
                  <c:v>2.994080185284814</c:v>
                </c:pt>
                <c:pt idx="64">
                  <c:v>2.9468617521860638</c:v>
                </c:pt>
                <c:pt idx="65">
                  <c:v>2.853169548885456</c:v>
                </c:pt>
                <c:pt idx="66">
                  <c:v>2.714481157398053</c:v>
                </c:pt>
                <c:pt idx="67">
                  <c:v>2.5329837765060397</c:v>
                </c:pt>
                <c:pt idx="68">
                  <c:v>2.3115397283273587</c:v>
                </c:pt>
                <c:pt idx="69">
                  <c:v>2.0536413177860577</c:v>
                </c:pt>
                <c:pt idx="70">
                  <c:v>1.7633557568774074</c:v>
                </c:pt>
                <c:pt idx="71">
                  <c:v>1.4452610223051345</c:v>
                </c:pt>
                <c:pt idx="72">
                  <c:v>1.1043736580540189</c:v>
                </c:pt>
                <c:pt idx="73">
                  <c:v>0.74606966149455101</c:v>
                </c:pt>
                <c:pt idx="74">
                  <c:v>0.3759997006928959</c:v>
                </c:pt>
                <c:pt idx="75">
                  <c:v>-1.4884577945184496E-14</c:v>
                </c:pt>
                <c:pt idx="76">
                  <c:v>-0.37599970069293065</c:v>
                </c:pt>
                <c:pt idx="77">
                  <c:v>-0.74606966149457976</c:v>
                </c:pt>
                <c:pt idx="78">
                  <c:v>-1.1043736580540515</c:v>
                </c:pt>
                <c:pt idx="79">
                  <c:v>-1.4452610223051607</c:v>
                </c:pt>
                <c:pt idx="80">
                  <c:v>-1.7633557568774314</c:v>
                </c:pt>
                <c:pt idx="81">
                  <c:v>-2.0536413177860791</c:v>
                </c:pt>
                <c:pt idx="82">
                  <c:v>-2.3115397283273778</c:v>
                </c:pt>
                <c:pt idx="83">
                  <c:v>-2.5329837765060557</c:v>
                </c:pt>
                <c:pt idx="84">
                  <c:v>-2.7144811573980658</c:v>
                </c:pt>
                <c:pt idx="85">
                  <c:v>-2.8531695488854671</c:v>
                </c:pt>
                <c:pt idx="86">
                  <c:v>-2.9468617521860696</c:v>
                </c:pt>
                <c:pt idx="87">
                  <c:v>-2.9940801852848162</c:v>
                </c:pt>
                <c:pt idx="88">
                  <c:v>-2.9940801852848136</c:v>
                </c:pt>
                <c:pt idx="89">
                  <c:v>-2.9468617521860621</c:v>
                </c:pt>
                <c:pt idx="90">
                  <c:v>-2.8531695488854547</c:v>
                </c:pt>
                <c:pt idx="91">
                  <c:v>-2.7144811573980485</c:v>
                </c:pt>
                <c:pt idx="92">
                  <c:v>-2.5329837765060339</c:v>
                </c:pt>
                <c:pt idx="93">
                  <c:v>-2.3115397283273555</c:v>
                </c:pt>
                <c:pt idx="94">
                  <c:v>-2.0536413177860497</c:v>
                </c:pt>
                <c:pt idx="95">
                  <c:v>-1.7633557568774034</c:v>
                </c:pt>
                <c:pt idx="96">
                  <c:v>-1.4452610223051257</c:v>
                </c:pt>
                <c:pt idx="97">
                  <c:v>-1.1043736580540144</c:v>
                </c:pt>
                <c:pt idx="98">
                  <c:v>-0.74606966149454101</c:v>
                </c:pt>
                <c:pt idx="99">
                  <c:v>-0.3759997006928909</c:v>
                </c:pt>
                <c:pt idx="100">
                  <c:v>2.5175174445113413E-14</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yVal>
          <c:smooth val="0"/>
          <c:extLst>
            <c:ext xmlns:c16="http://schemas.microsoft.com/office/drawing/2014/chart" uri="{C3380CC4-5D6E-409C-BE32-E72D297353CC}">
              <c16:uniqueId val="{00000001-DC1D-4935-BE28-4E9A00DEFE34}"/>
            </c:ext>
          </c:extLst>
        </c:ser>
        <c:dLbls>
          <c:showLegendKey val="0"/>
          <c:showVal val="0"/>
          <c:showCatName val="0"/>
          <c:showSerName val="0"/>
          <c:showPercent val="0"/>
          <c:showBubbleSize val="0"/>
        </c:dLbls>
        <c:axId val="2070362176"/>
        <c:axId val="1"/>
      </c:scatterChart>
      <c:valAx>
        <c:axId val="2070362176"/>
        <c:scaling>
          <c:orientation val="minMax"/>
          <c:max val="1"/>
        </c:scaling>
        <c:delete val="0"/>
        <c:axPos val="b"/>
        <c:numFmt formatCode="General" sourceLinked="1"/>
        <c:majorTickMark val="out"/>
        <c:minorTickMark val="none"/>
        <c:tickLblPos val="nextTo"/>
        <c:txPr>
          <a:bodyPr rot="0" vert="horz"/>
          <a:lstStyle/>
          <a:p>
            <a:pPr>
              <a:defRPr sz="1599" b="1" i="0" u="none" strike="noStrike" baseline="0">
                <a:solidFill>
                  <a:srgbClr val="000000"/>
                </a:solidFill>
                <a:latin typeface="Arial"/>
                <a:ea typeface="Arial"/>
                <a:cs typeface="Arial"/>
              </a:defRPr>
            </a:pPr>
            <a:endParaRPr lang="en-US"/>
          </a:p>
        </c:txPr>
        <c:crossAx val="1"/>
        <c:crosses val="autoZero"/>
        <c:crossBetween val="midCat"/>
      </c:valAx>
      <c:valAx>
        <c:axId val="1"/>
        <c:scaling>
          <c:orientation val="minMax"/>
        </c:scaling>
        <c:delete val="0"/>
        <c:axPos val="l"/>
        <c:numFmt formatCode="General" sourceLinked="1"/>
        <c:majorTickMark val="out"/>
        <c:minorTickMark val="none"/>
        <c:tickLblPos val="nextTo"/>
        <c:txPr>
          <a:bodyPr/>
          <a:lstStyle/>
          <a:p>
            <a:pPr>
              <a:defRPr sz="1599" b="1"/>
            </a:pPr>
            <a:endParaRPr lang="en-US"/>
          </a:p>
        </c:txPr>
        <c:crossAx val="2070362176"/>
        <c:crosses val="autoZero"/>
        <c:crossBetween val="midCat"/>
      </c:valAx>
      <c:spPr>
        <a:noFill/>
        <a:ln w="25389">
          <a:noFill/>
        </a:ln>
      </c:spPr>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wave 1</c:v>
                </c:pt>
              </c:strCache>
            </c:strRef>
          </c:tx>
          <c:spPr>
            <a:ln w="76147">
              <a:solidFill>
                <a:srgbClr val="0070C0"/>
              </a:solidFill>
            </a:ln>
          </c:spPr>
          <c:marker>
            <c:symbol val="none"/>
          </c:marker>
          <c:xVal>
            <c:numRef>
              <c:f>Sheet1!$A$2:$A$102</c:f>
              <c:numCache>
                <c:formatCode>General</c:formatCode>
                <c:ptCount val="10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pt idx="31">
                  <c:v>0.31000000000000011</c:v>
                </c:pt>
                <c:pt idx="32">
                  <c:v>0.32000000000000012</c:v>
                </c:pt>
                <c:pt idx="33">
                  <c:v>0.33000000000000013</c:v>
                </c:pt>
                <c:pt idx="34">
                  <c:v>0.34000000000000014</c:v>
                </c:pt>
                <c:pt idx="35">
                  <c:v>0.35000000000000014</c:v>
                </c:pt>
                <c:pt idx="36">
                  <c:v>0.36000000000000015</c:v>
                </c:pt>
                <c:pt idx="37">
                  <c:v>0.37000000000000016</c:v>
                </c:pt>
                <c:pt idx="38">
                  <c:v>0.38000000000000017</c:v>
                </c:pt>
                <c:pt idx="39">
                  <c:v>0.39000000000000018</c:v>
                </c:pt>
                <c:pt idx="40">
                  <c:v>0.40000000000000019</c:v>
                </c:pt>
                <c:pt idx="41">
                  <c:v>0.4100000000000002</c:v>
                </c:pt>
                <c:pt idx="42">
                  <c:v>0.42000000000000021</c:v>
                </c:pt>
                <c:pt idx="43">
                  <c:v>0.43000000000000022</c:v>
                </c:pt>
                <c:pt idx="44">
                  <c:v>0.44000000000000022</c:v>
                </c:pt>
                <c:pt idx="45">
                  <c:v>0.45000000000000023</c:v>
                </c:pt>
                <c:pt idx="46">
                  <c:v>0.46000000000000024</c:v>
                </c:pt>
                <c:pt idx="47">
                  <c:v>0.47000000000000025</c:v>
                </c:pt>
                <c:pt idx="48">
                  <c:v>0.48000000000000026</c:v>
                </c:pt>
                <c:pt idx="49">
                  <c:v>0.49000000000000027</c:v>
                </c:pt>
                <c:pt idx="50">
                  <c:v>0.50000000000000022</c:v>
                </c:pt>
                <c:pt idx="51">
                  <c:v>0.51000000000000023</c:v>
                </c:pt>
                <c:pt idx="52">
                  <c:v>0.52000000000000024</c:v>
                </c:pt>
                <c:pt idx="53">
                  <c:v>0.53000000000000025</c:v>
                </c:pt>
                <c:pt idx="54">
                  <c:v>0.54000000000000026</c:v>
                </c:pt>
                <c:pt idx="55">
                  <c:v>0.55000000000000027</c:v>
                </c:pt>
                <c:pt idx="56">
                  <c:v>0.56000000000000028</c:v>
                </c:pt>
                <c:pt idx="57">
                  <c:v>0.57000000000000028</c:v>
                </c:pt>
                <c:pt idx="58">
                  <c:v>0.58000000000000029</c:v>
                </c:pt>
                <c:pt idx="59">
                  <c:v>0.5900000000000003</c:v>
                </c:pt>
                <c:pt idx="60">
                  <c:v>0.60000000000000031</c:v>
                </c:pt>
                <c:pt idx="61">
                  <c:v>0.61000000000000032</c:v>
                </c:pt>
                <c:pt idx="62">
                  <c:v>0.62000000000000033</c:v>
                </c:pt>
                <c:pt idx="63">
                  <c:v>0.63000000000000034</c:v>
                </c:pt>
                <c:pt idx="64">
                  <c:v>0.64000000000000035</c:v>
                </c:pt>
                <c:pt idx="65">
                  <c:v>0.65000000000000036</c:v>
                </c:pt>
                <c:pt idx="66">
                  <c:v>0.66000000000000036</c:v>
                </c:pt>
                <c:pt idx="67">
                  <c:v>0.67000000000000037</c:v>
                </c:pt>
                <c:pt idx="68">
                  <c:v>0.68000000000000038</c:v>
                </c:pt>
                <c:pt idx="69">
                  <c:v>0.69000000000000039</c:v>
                </c:pt>
                <c:pt idx="70">
                  <c:v>0.7000000000000004</c:v>
                </c:pt>
                <c:pt idx="71">
                  <c:v>0.71000000000000041</c:v>
                </c:pt>
                <c:pt idx="72">
                  <c:v>0.72000000000000042</c:v>
                </c:pt>
                <c:pt idx="73">
                  <c:v>0.73000000000000043</c:v>
                </c:pt>
                <c:pt idx="74">
                  <c:v>0.74000000000000044</c:v>
                </c:pt>
                <c:pt idx="75">
                  <c:v>0.75000000000000044</c:v>
                </c:pt>
                <c:pt idx="76">
                  <c:v>0.76000000000000045</c:v>
                </c:pt>
                <c:pt idx="77">
                  <c:v>0.77000000000000046</c:v>
                </c:pt>
                <c:pt idx="78">
                  <c:v>0.78000000000000047</c:v>
                </c:pt>
                <c:pt idx="79">
                  <c:v>0.79000000000000048</c:v>
                </c:pt>
                <c:pt idx="80">
                  <c:v>0.80000000000000049</c:v>
                </c:pt>
                <c:pt idx="81">
                  <c:v>0.8100000000000005</c:v>
                </c:pt>
                <c:pt idx="82">
                  <c:v>0.82000000000000051</c:v>
                </c:pt>
                <c:pt idx="83">
                  <c:v>0.83000000000000052</c:v>
                </c:pt>
                <c:pt idx="84">
                  <c:v>0.84000000000000052</c:v>
                </c:pt>
                <c:pt idx="85">
                  <c:v>0.85000000000000053</c:v>
                </c:pt>
                <c:pt idx="86">
                  <c:v>0.86000000000000054</c:v>
                </c:pt>
                <c:pt idx="87">
                  <c:v>0.87000000000000055</c:v>
                </c:pt>
                <c:pt idx="88">
                  <c:v>0.88000000000000056</c:v>
                </c:pt>
                <c:pt idx="89">
                  <c:v>0.89000000000000057</c:v>
                </c:pt>
                <c:pt idx="90">
                  <c:v>0.90000000000000058</c:v>
                </c:pt>
                <c:pt idx="91">
                  <c:v>0.91000000000000059</c:v>
                </c:pt>
                <c:pt idx="92">
                  <c:v>0.9200000000000006</c:v>
                </c:pt>
                <c:pt idx="93">
                  <c:v>0.9300000000000006</c:v>
                </c:pt>
                <c:pt idx="94">
                  <c:v>0.94000000000000061</c:v>
                </c:pt>
                <c:pt idx="95">
                  <c:v>0.95000000000000062</c:v>
                </c:pt>
                <c:pt idx="96">
                  <c:v>0.96000000000000063</c:v>
                </c:pt>
                <c:pt idx="97">
                  <c:v>0.97000000000000064</c:v>
                </c:pt>
                <c:pt idx="98">
                  <c:v>0.98000000000000065</c:v>
                </c:pt>
                <c:pt idx="99">
                  <c:v>0.99000000000000066</c:v>
                </c:pt>
                <c:pt idx="100">
                  <c:v>1.0000000000000007</c:v>
                </c:pt>
              </c:numCache>
            </c:numRef>
          </c:xVal>
          <c:yVal>
            <c:numRef>
              <c:f>Sheet1!$B$2:$B$102</c:f>
              <c:numCache>
                <c:formatCode>General</c:formatCode>
                <c:ptCount val="101"/>
                <c:pt idx="0">
                  <c:v>0</c:v>
                </c:pt>
                <c:pt idx="1">
                  <c:v>0.18738131458572463</c:v>
                </c:pt>
                <c:pt idx="2">
                  <c:v>0.36812455268467797</c:v>
                </c:pt>
                <c:pt idx="3">
                  <c:v>0.53582679497899655</c:v>
                </c:pt>
                <c:pt idx="4">
                  <c:v>0.68454710592868873</c:v>
                </c:pt>
                <c:pt idx="5">
                  <c:v>0.80901699437494745</c:v>
                </c:pt>
                <c:pt idx="6">
                  <c:v>0.90482705246601958</c:v>
                </c:pt>
                <c:pt idx="7">
                  <c:v>0.96858316112863108</c:v>
                </c:pt>
                <c:pt idx="8">
                  <c:v>0.99802672842827156</c:v>
                </c:pt>
                <c:pt idx="9">
                  <c:v>0.99211470131447776</c:v>
                </c:pt>
                <c:pt idx="10">
                  <c:v>0.95105651629515364</c:v>
                </c:pt>
                <c:pt idx="11">
                  <c:v>0.87630668004386369</c:v>
                </c:pt>
                <c:pt idx="12">
                  <c:v>0.77051324277578948</c:v>
                </c:pt>
                <c:pt idx="13">
                  <c:v>0.63742398974869019</c:v>
                </c:pt>
                <c:pt idx="14">
                  <c:v>0.4817536741017156</c:v>
                </c:pt>
                <c:pt idx="15">
                  <c:v>0.30901699437494751</c:v>
                </c:pt>
                <c:pt idx="16">
                  <c:v>0.12533323356430409</c:v>
                </c:pt>
                <c:pt idx="17">
                  <c:v>-6.2790519529313776E-2</c:v>
                </c:pt>
                <c:pt idx="18">
                  <c:v>-0.24868988716485502</c:v>
                </c:pt>
                <c:pt idx="19">
                  <c:v>-0.42577929156507266</c:v>
                </c:pt>
                <c:pt idx="20">
                  <c:v>-0.58778525229247369</c:v>
                </c:pt>
                <c:pt idx="21">
                  <c:v>-0.72896862742141189</c:v>
                </c:pt>
                <c:pt idx="22">
                  <c:v>-0.84432792550201574</c:v>
                </c:pt>
                <c:pt idx="23">
                  <c:v>-0.92977648588825179</c:v>
                </c:pt>
                <c:pt idx="24">
                  <c:v>-0.98228725072868905</c:v>
                </c:pt>
                <c:pt idx="25">
                  <c:v>-1</c:v>
                </c:pt>
                <c:pt idx="26">
                  <c:v>-0.98228725072868861</c:v>
                </c:pt>
                <c:pt idx="27">
                  <c:v>-0.9297764858882509</c:v>
                </c:pt>
                <c:pt idx="28">
                  <c:v>-0.84432792550201452</c:v>
                </c:pt>
                <c:pt idx="29">
                  <c:v>-0.72896862742141033</c:v>
                </c:pt>
                <c:pt idx="30">
                  <c:v>-0.58778525229247192</c:v>
                </c:pt>
                <c:pt idx="31">
                  <c:v>-0.42577929156507061</c:v>
                </c:pt>
                <c:pt idx="32">
                  <c:v>-0.24868988716485363</c:v>
                </c:pt>
                <c:pt idx="33">
                  <c:v>-6.2790519529311487E-2</c:v>
                </c:pt>
                <c:pt idx="34">
                  <c:v>0.12533323356430681</c:v>
                </c:pt>
                <c:pt idx="35">
                  <c:v>0.30901699437494973</c:v>
                </c:pt>
                <c:pt idx="36">
                  <c:v>0.48175367410171721</c:v>
                </c:pt>
                <c:pt idx="37">
                  <c:v>0.63742398974869197</c:v>
                </c:pt>
                <c:pt idx="38">
                  <c:v>0.77051324277579158</c:v>
                </c:pt>
                <c:pt idx="39">
                  <c:v>0.87630668004386525</c:v>
                </c:pt>
                <c:pt idx="40">
                  <c:v>0.95105651629515453</c:v>
                </c:pt>
                <c:pt idx="41">
                  <c:v>0.99211470131447832</c:v>
                </c:pt>
                <c:pt idx="42">
                  <c:v>0.99802672842827123</c:v>
                </c:pt>
                <c:pt idx="43">
                  <c:v>0.96858316112863019</c:v>
                </c:pt>
                <c:pt idx="44">
                  <c:v>0.90482705246601847</c:v>
                </c:pt>
                <c:pt idx="45">
                  <c:v>0.80901699437494556</c:v>
                </c:pt>
                <c:pt idx="46">
                  <c:v>0.68454710592868584</c:v>
                </c:pt>
                <c:pt idx="47">
                  <c:v>0.53582679497899266</c:v>
                </c:pt>
                <c:pt idx="48">
                  <c:v>0.36812455268467298</c:v>
                </c:pt>
                <c:pt idx="49">
                  <c:v>0.18738131458572044</c:v>
                </c:pt>
                <c:pt idx="50">
                  <c:v>-3.1851691423279149E-15</c:v>
                </c:pt>
                <c:pt idx="51">
                  <c:v>-0.18738131458572846</c:v>
                </c:pt>
                <c:pt idx="52">
                  <c:v>-0.36812455268468225</c:v>
                </c:pt>
                <c:pt idx="53">
                  <c:v>-0.53582679497899954</c:v>
                </c:pt>
                <c:pt idx="54">
                  <c:v>-0.68454710592869172</c:v>
                </c:pt>
                <c:pt idx="55">
                  <c:v>-0.80901699437495034</c:v>
                </c:pt>
                <c:pt idx="56">
                  <c:v>-0.90482705246602191</c:v>
                </c:pt>
                <c:pt idx="57">
                  <c:v>-0.96858316112863274</c:v>
                </c:pt>
                <c:pt idx="58">
                  <c:v>-0.99802672842827189</c:v>
                </c:pt>
                <c:pt idx="59">
                  <c:v>-0.99211470131447732</c:v>
                </c:pt>
                <c:pt idx="60">
                  <c:v>-0.95105651629515209</c:v>
                </c:pt>
                <c:pt idx="61">
                  <c:v>-0.87630668004386092</c:v>
                </c:pt>
                <c:pt idx="62">
                  <c:v>-0.77051324277578637</c:v>
                </c:pt>
                <c:pt idx="63">
                  <c:v>-0.63742398974868564</c:v>
                </c:pt>
                <c:pt idx="64">
                  <c:v>-0.48175367410171011</c:v>
                </c:pt>
                <c:pt idx="65">
                  <c:v>-0.30901699437493946</c:v>
                </c:pt>
                <c:pt idx="66">
                  <c:v>-0.12533323356429696</c:v>
                </c:pt>
                <c:pt idx="67">
                  <c:v>6.2790519529319619E-2</c:v>
                </c:pt>
                <c:pt idx="68">
                  <c:v>0.24868988716486154</c:v>
                </c:pt>
                <c:pt idx="69">
                  <c:v>0.42577929156507799</c:v>
                </c:pt>
                <c:pt idx="70">
                  <c:v>0.58778525229247847</c:v>
                </c:pt>
                <c:pt idx="71">
                  <c:v>0.72896862742141533</c:v>
                </c:pt>
                <c:pt idx="72">
                  <c:v>0.84432792550201941</c:v>
                </c:pt>
                <c:pt idx="73">
                  <c:v>0.9297764858882539</c:v>
                </c:pt>
                <c:pt idx="74">
                  <c:v>0.9822872507286905</c:v>
                </c:pt>
                <c:pt idx="75">
                  <c:v>1</c:v>
                </c:pt>
                <c:pt idx="76">
                  <c:v>0.98228725072868694</c:v>
                </c:pt>
                <c:pt idx="77">
                  <c:v>0.92977648588824846</c:v>
                </c:pt>
                <c:pt idx="78">
                  <c:v>0.84432792550201041</c:v>
                </c:pt>
                <c:pt idx="79">
                  <c:v>0.72896862742140633</c:v>
                </c:pt>
                <c:pt idx="80">
                  <c:v>0.58778525229246781</c:v>
                </c:pt>
                <c:pt idx="81">
                  <c:v>0.4257792915650645</c:v>
                </c:pt>
                <c:pt idx="82">
                  <c:v>0.24868988716484711</c:v>
                </c:pt>
                <c:pt idx="83">
                  <c:v>6.2790519529302993E-2</c:v>
                </c:pt>
                <c:pt idx="84">
                  <c:v>-0.1253332335643135</c:v>
                </c:pt>
                <c:pt idx="85">
                  <c:v>-0.30901699437495866</c:v>
                </c:pt>
                <c:pt idx="86">
                  <c:v>-0.4817536741017216</c:v>
                </c:pt>
                <c:pt idx="87">
                  <c:v>-0.63742398974869718</c:v>
                </c:pt>
                <c:pt idx="88">
                  <c:v>-0.77051324277579469</c:v>
                </c:pt>
                <c:pt idx="89">
                  <c:v>-0.87630668004386891</c:v>
                </c:pt>
                <c:pt idx="90">
                  <c:v>-0.95105651629515664</c:v>
                </c:pt>
                <c:pt idx="91">
                  <c:v>-0.99211470131447943</c:v>
                </c:pt>
                <c:pt idx="92">
                  <c:v>-0.99802672842827089</c:v>
                </c:pt>
                <c:pt idx="93">
                  <c:v>-0.96858316112862852</c:v>
                </c:pt>
                <c:pt idx="94">
                  <c:v>-0.90482705246601403</c:v>
                </c:pt>
                <c:pt idx="95">
                  <c:v>-0.80901699437494257</c:v>
                </c:pt>
                <c:pt idx="96">
                  <c:v>-0.68454710592868095</c:v>
                </c:pt>
                <c:pt idx="97">
                  <c:v>-0.53582679497898855</c:v>
                </c:pt>
                <c:pt idx="98">
                  <c:v>-0.36812455268466676</c:v>
                </c:pt>
                <c:pt idx="99">
                  <c:v>-0.18738131458571383</c:v>
                </c:pt>
                <c:pt idx="100">
                  <c:v>1.3475765642256832E-14</c:v>
                </c:pt>
              </c:numCache>
            </c:numRef>
          </c:yVal>
          <c:smooth val="0"/>
          <c:extLst>
            <c:ext xmlns:c16="http://schemas.microsoft.com/office/drawing/2014/chart" uri="{C3380CC4-5D6E-409C-BE32-E72D297353CC}">
              <c16:uniqueId val="{00000000-626F-46C5-A836-414B5B8C7319}"/>
            </c:ext>
          </c:extLst>
        </c:ser>
        <c:ser>
          <c:idx val="1"/>
          <c:order val="1"/>
          <c:tx>
            <c:strRef>
              <c:f>Sheet1!$C$1</c:f>
              <c:strCache>
                <c:ptCount val="1"/>
                <c:pt idx="0">
                  <c:v>wave 2</c:v>
                </c:pt>
              </c:strCache>
            </c:strRef>
          </c:tx>
          <c:spPr>
            <a:ln w="76147">
              <a:solidFill>
                <a:srgbClr val="FF0000"/>
              </a:solidFill>
            </a:ln>
          </c:spPr>
          <c:marker>
            <c:symbol val="none"/>
          </c:marker>
          <c:xVal>
            <c:numRef>
              <c:f>Sheet1!$A$2:$A$102</c:f>
              <c:numCache>
                <c:formatCode>General</c:formatCode>
                <c:ptCount val="10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pt idx="31">
                  <c:v>0.31000000000000011</c:v>
                </c:pt>
                <c:pt idx="32">
                  <c:v>0.32000000000000012</c:v>
                </c:pt>
                <c:pt idx="33">
                  <c:v>0.33000000000000013</c:v>
                </c:pt>
                <c:pt idx="34">
                  <c:v>0.34000000000000014</c:v>
                </c:pt>
                <c:pt idx="35">
                  <c:v>0.35000000000000014</c:v>
                </c:pt>
                <c:pt idx="36">
                  <c:v>0.36000000000000015</c:v>
                </c:pt>
                <c:pt idx="37">
                  <c:v>0.37000000000000016</c:v>
                </c:pt>
                <c:pt idx="38">
                  <c:v>0.38000000000000017</c:v>
                </c:pt>
                <c:pt idx="39">
                  <c:v>0.39000000000000018</c:v>
                </c:pt>
                <c:pt idx="40">
                  <c:v>0.40000000000000019</c:v>
                </c:pt>
                <c:pt idx="41">
                  <c:v>0.4100000000000002</c:v>
                </c:pt>
                <c:pt idx="42">
                  <c:v>0.42000000000000021</c:v>
                </c:pt>
                <c:pt idx="43">
                  <c:v>0.43000000000000022</c:v>
                </c:pt>
                <c:pt idx="44">
                  <c:v>0.44000000000000022</c:v>
                </c:pt>
                <c:pt idx="45">
                  <c:v>0.45000000000000023</c:v>
                </c:pt>
                <c:pt idx="46">
                  <c:v>0.46000000000000024</c:v>
                </c:pt>
                <c:pt idx="47">
                  <c:v>0.47000000000000025</c:v>
                </c:pt>
                <c:pt idx="48">
                  <c:v>0.48000000000000026</c:v>
                </c:pt>
                <c:pt idx="49">
                  <c:v>0.49000000000000027</c:v>
                </c:pt>
                <c:pt idx="50">
                  <c:v>0.50000000000000022</c:v>
                </c:pt>
                <c:pt idx="51">
                  <c:v>0.51000000000000023</c:v>
                </c:pt>
                <c:pt idx="52">
                  <c:v>0.52000000000000024</c:v>
                </c:pt>
                <c:pt idx="53">
                  <c:v>0.53000000000000025</c:v>
                </c:pt>
                <c:pt idx="54">
                  <c:v>0.54000000000000026</c:v>
                </c:pt>
                <c:pt idx="55">
                  <c:v>0.55000000000000027</c:v>
                </c:pt>
                <c:pt idx="56">
                  <c:v>0.56000000000000028</c:v>
                </c:pt>
                <c:pt idx="57">
                  <c:v>0.57000000000000028</c:v>
                </c:pt>
                <c:pt idx="58">
                  <c:v>0.58000000000000029</c:v>
                </c:pt>
                <c:pt idx="59">
                  <c:v>0.5900000000000003</c:v>
                </c:pt>
                <c:pt idx="60">
                  <c:v>0.60000000000000031</c:v>
                </c:pt>
                <c:pt idx="61">
                  <c:v>0.61000000000000032</c:v>
                </c:pt>
                <c:pt idx="62">
                  <c:v>0.62000000000000033</c:v>
                </c:pt>
                <c:pt idx="63">
                  <c:v>0.63000000000000034</c:v>
                </c:pt>
                <c:pt idx="64">
                  <c:v>0.64000000000000035</c:v>
                </c:pt>
                <c:pt idx="65">
                  <c:v>0.65000000000000036</c:v>
                </c:pt>
                <c:pt idx="66">
                  <c:v>0.66000000000000036</c:v>
                </c:pt>
                <c:pt idx="67">
                  <c:v>0.67000000000000037</c:v>
                </c:pt>
                <c:pt idx="68">
                  <c:v>0.68000000000000038</c:v>
                </c:pt>
                <c:pt idx="69">
                  <c:v>0.69000000000000039</c:v>
                </c:pt>
                <c:pt idx="70">
                  <c:v>0.7000000000000004</c:v>
                </c:pt>
                <c:pt idx="71">
                  <c:v>0.71000000000000041</c:v>
                </c:pt>
                <c:pt idx="72">
                  <c:v>0.72000000000000042</c:v>
                </c:pt>
                <c:pt idx="73">
                  <c:v>0.73000000000000043</c:v>
                </c:pt>
                <c:pt idx="74">
                  <c:v>0.74000000000000044</c:v>
                </c:pt>
                <c:pt idx="75">
                  <c:v>0.75000000000000044</c:v>
                </c:pt>
                <c:pt idx="76">
                  <c:v>0.76000000000000045</c:v>
                </c:pt>
                <c:pt idx="77">
                  <c:v>0.77000000000000046</c:v>
                </c:pt>
                <c:pt idx="78">
                  <c:v>0.78000000000000047</c:v>
                </c:pt>
                <c:pt idx="79">
                  <c:v>0.79000000000000048</c:v>
                </c:pt>
                <c:pt idx="80">
                  <c:v>0.80000000000000049</c:v>
                </c:pt>
                <c:pt idx="81">
                  <c:v>0.8100000000000005</c:v>
                </c:pt>
                <c:pt idx="82">
                  <c:v>0.82000000000000051</c:v>
                </c:pt>
                <c:pt idx="83">
                  <c:v>0.83000000000000052</c:v>
                </c:pt>
                <c:pt idx="84">
                  <c:v>0.84000000000000052</c:v>
                </c:pt>
                <c:pt idx="85">
                  <c:v>0.85000000000000053</c:v>
                </c:pt>
                <c:pt idx="86">
                  <c:v>0.86000000000000054</c:v>
                </c:pt>
                <c:pt idx="87">
                  <c:v>0.87000000000000055</c:v>
                </c:pt>
                <c:pt idx="88">
                  <c:v>0.88000000000000056</c:v>
                </c:pt>
                <c:pt idx="89">
                  <c:v>0.89000000000000057</c:v>
                </c:pt>
                <c:pt idx="90">
                  <c:v>0.90000000000000058</c:v>
                </c:pt>
                <c:pt idx="91">
                  <c:v>0.91000000000000059</c:v>
                </c:pt>
                <c:pt idx="92">
                  <c:v>0.9200000000000006</c:v>
                </c:pt>
                <c:pt idx="93">
                  <c:v>0.9300000000000006</c:v>
                </c:pt>
                <c:pt idx="94">
                  <c:v>0.94000000000000061</c:v>
                </c:pt>
                <c:pt idx="95">
                  <c:v>0.95000000000000062</c:v>
                </c:pt>
                <c:pt idx="96">
                  <c:v>0.96000000000000063</c:v>
                </c:pt>
                <c:pt idx="97">
                  <c:v>0.97000000000000064</c:v>
                </c:pt>
                <c:pt idx="98">
                  <c:v>0.98000000000000065</c:v>
                </c:pt>
                <c:pt idx="99">
                  <c:v>0.99000000000000066</c:v>
                </c:pt>
                <c:pt idx="100">
                  <c:v>1.0000000000000007</c:v>
                </c:pt>
              </c:numCache>
            </c:numRef>
          </c:xVal>
          <c:yVal>
            <c:numRef>
              <c:f>Sheet1!$C$2:$C$102</c:f>
              <c:numCache>
                <c:formatCode>General</c:formatCode>
                <c:ptCount val="101"/>
                <c:pt idx="0">
                  <c:v>0</c:v>
                </c:pt>
                <c:pt idx="1">
                  <c:v>0.56214394375717391</c:v>
                </c:pt>
                <c:pt idx="2">
                  <c:v>1.104373658054034</c:v>
                </c:pt>
                <c:pt idx="3">
                  <c:v>1.6074803849369896</c:v>
                </c:pt>
                <c:pt idx="4">
                  <c:v>2.0536413177860662</c:v>
                </c:pt>
                <c:pt idx="5">
                  <c:v>2.4270509831248424</c:v>
                </c:pt>
                <c:pt idx="6">
                  <c:v>2.7144811573980587</c:v>
                </c:pt>
                <c:pt idx="7">
                  <c:v>2.9057494833858932</c:v>
                </c:pt>
                <c:pt idx="8">
                  <c:v>2.9940801852848145</c:v>
                </c:pt>
                <c:pt idx="9">
                  <c:v>2.9763441039434335</c:v>
                </c:pt>
                <c:pt idx="10">
                  <c:v>2.8531695488854609</c:v>
                </c:pt>
                <c:pt idx="11">
                  <c:v>2.6289200401315913</c:v>
                </c:pt>
                <c:pt idx="12">
                  <c:v>2.3115397283273684</c:v>
                </c:pt>
                <c:pt idx="13">
                  <c:v>1.9122719692460706</c:v>
                </c:pt>
                <c:pt idx="14">
                  <c:v>1.4452610223051467</c:v>
                </c:pt>
                <c:pt idx="15">
                  <c:v>0.92705098312484258</c:v>
                </c:pt>
                <c:pt idx="16">
                  <c:v>0.37599970069291228</c:v>
                </c:pt>
                <c:pt idx="17">
                  <c:v>-0.18837155858794133</c:v>
                </c:pt>
                <c:pt idx="18">
                  <c:v>-0.746069661494565</c:v>
                </c:pt>
                <c:pt idx="19">
                  <c:v>-1.277337874695218</c:v>
                </c:pt>
                <c:pt idx="20">
                  <c:v>-1.763355756877421</c:v>
                </c:pt>
                <c:pt idx="21">
                  <c:v>-2.1869058822642358</c:v>
                </c:pt>
                <c:pt idx="22">
                  <c:v>-2.5329837765060472</c:v>
                </c:pt>
                <c:pt idx="23">
                  <c:v>-2.7893294576647554</c:v>
                </c:pt>
                <c:pt idx="24">
                  <c:v>-2.9468617521860674</c:v>
                </c:pt>
                <c:pt idx="25">
                  <c:v>-3</c:v>
                </c:pt>
                <c:pt idx="26">
                  <c:v>-2.9468617521860656</c:v>
                </c:pt>
                <c:pt idx="27">
                  <c:v>-2.7893294576647527</c:v>
                </c:pt>
                <c:pt idx="28">
                  <c:v>-2.5329837765060437</c:v>
                </c:pt>
                <c:pt idx="29">
                  <c:v>-2.1869058822642309</c:v>
                </c:pt>
                <c:pt idx="30">
                  <c:v>-1.7633557568774156</c:v>
                </c:pt>
                <c:pt idx="31">
                  <c:v>-1.2773378746952118</c:v>
                </c:pt>
                <c:pt idx="32">
                  <c:v>-0.74606966149456089</c:v>
                </c:pt>
                <c:pt idx="33">
                  <c:v>-0.18837155858793447</c:v>
                </c:pt>
                <c:pt idx="34">
                  <c:v>0.37599970069292044</c:v>
                </c:pt>
                <c:pt idx="35">
                  <c:v>0.92705098312484924</c:v>
                </c:pt>
                <c:pt idx="36">
                  <c:v>1.4452610223051516</c:v>
                </c:pt>
                <c:pt idx="37">
                  <c:v>1.9122719692460759</c:v>
                </c:pt>
                <c:pt idx="38">
                  <c:v>2.3115397283273746</c:v>
                </c:pt>
                <c:pt idx="39">
                  <c:v>2.6289200401315957</c:v>
                </c:pt>
                <c:pt idx="40">
                  <c:v>2.8531695488854636</c:v>
                </c:pt>
                <c:pt idx="41">
                  <c:v>2.9763441039434348</c:v>
                </c:pt>
                <c:pt idx="42">
                  <c:v>2.9940801852848136</c:v>
                </c:pt>
                <c:pt idx="43">
                  <c:v>2.9057494833858906</c:v>
                </c:pt>
                <c:pt idx="44">
                  <c:v>2.7144811573980556</c:v>
                </c:pt>
                <c:pt idx="45">
                  <c:v>2.4270509831248366</c:v>
                </c:pt>
                <c:pt idx="46">
                  <c:v>2.0536413177860577</c:v>
                </c:pt>
                <c:pt idx="47">
                  <c:v>1.6074803849369781</c:v>
                </c:pt>
                <c:pt idx="48">
                  <c:v>1.1043736580540189</c:v>
                </c:pt>
                <c:pt idx="49">
                  <c:v>0.56214394375716137</c:v>
                </c:pt>
                <c:pt idx="50">
                  <c:v>-9.5555074269837448E-15</c:v>
                </c:pt>
                <c:pt idx="51">
                  <c:v>-0.56214394375718535</c:v>
                </c:pt>
                <c:pt idx="52">
                  <c:v>-1.1043736580540466</c:v>
                </c:pt>
                <c:pt idx="53">
                  <c:v>-1.6074803849369985</c:v>
                </c:pt>
                <c:pt idx="54">
                  <c:v>-2.0536413177860751</c:v>
                </c:pt>
                <c:pt idx="55">
                  <c:v>-2.4270509831248512</c:v>
                </c:pt>
                <c:pt idx="56">
                  <c:v>-2.7144811573980658</c:v>
                </c:pt>
                <c:pt idx="57">
                  <c:v>-2.9057494833858981</c:v>
                </c:pt>
                <c:pt idx="58">
                  <c:v>-2.9940801852848158</c:v>
                </c:pt>
                <c:pt idx="59">
                  <c:v>-2.9763441039434317</c:v>
                </c:pt>
                <c:pt idx="60">
                  <c:v>-2.8531695488854565</c:v>
                </c:pt>
                <c:pt idx="61">
                  <c:v>-2.6289200401315829</c:v>
                </c:pt>
                <c:pt idx="62">
                  <c:v>-2.3115397283273591</c:v>
                </c:pt>
                <c:pt idx="63">
                  <c:v>-1.9122719692460568</c:v>
                </c:pt>
                <c:pt idx="64">
                  <c:v>-1.4452610223051303</c:v>
                </c:pt>
                <c:pt idx="65">
                  <c:v>-0.92705098312481837</c:v>
                </c:pt>
                <c:pt idx="66">
                  <c:v>-0.3759997006928909</c:v>
                </c:pt>
                <c:pt idx="67">
                  <c:v>0.18837155858795884</c:v>
                </c:pt>
                <c:pt idx="68">
                  <c:v>0.74606966149458465</c:v>
                </c:pt>
                <c:pt idx="69">
                  <c:v>1.277337874695234</c:v>
                </c:pt>
                <c:pt idx="70">
                  <c:v>1.7633557568774354</c:v>
                </c:pt>
                <c:pt idx="71">
                  <c:v>2.186905882264246</c:v>
                </c:pt>
                <c:pt idx="72">
                  <c:v>2.5329837765060583</c:v>
                </c:pt>
                <c:pt idx="73">
                  <c:v>2.7893294576647616</c:v>
                </c:pt>
                <c:pt idx="74">
                  <c:v>2.9468617521860714</c:v>
                </c:pt>
                <c:pt idx="75">
                  <c:v>3</c:v>
                </c:pt>
                <c:pt idx="76">
                  <c:v>2.9468617521860607</c:v>
                </c:pt>
                <c:pt idx="77">
                  <c:v>2.7893294576647456</c:v>
                </c:pt>
                <c:pt idx="78">
                  <c:v>2.5329837765060312</c:v>
                </c:pt>
                <c:pt idx="79">
                  <c:v>2.1869058822642189</c:v>
                </c:pt>
                <c:pt idx="80">
                  <c:v>1.7633557568774034</c:v>
                </c:pt>
                <c:pt idx="81">
                  <c:v>1.2773378746951936</c:v>
                </c:pt>
                <c:pt idx="82">
                  <c:v>0.74606966149454135</c:v>
                </c:pt>
                <c:pt idx="83">
                  <c:v>0.18837155858790899</c:v>
                </c:pt>
                <c:pt idx="84">
                  <c:v>-0.37599970069294053</c:v>
                </c:pt>
                <c:pt idx="85">
                  <c:v>-0.92705098312487599</c:v>
                </c:pt>
                <c:pt idx="86">
                  <c:v>-1.4452610223051647</c:v>
                </c:pt>
                <c:pt idx="87">
                  <c:v>-1.9122719692460914</c:v>
                </c:pt>
                <c:pt idx="88">
                  <c:v>-2.311539728327384</c:v>
                </c:pt>
                <c:pt idx="89">
                  <c:v>-2.6289200401316069</c:v>
                </c:pt>
                <c:pt idx="90">
                  <c:v>-2.8531695488854698</c:v>
                </c:pt>
                <c:pt idx="91">
                  <c:v>-2.9763441039434384</c:v>
                </c:pt>
                <c:pt idx="92">
                  <c:v>-2.9940801852848127</c:v>
                </c:pt>
                <c:pt idx="93">
                  <c:v>-2.9057494833858857</c:v>
                </c:pt>
                <c:pt idx="94">
                  <c:v>-2.7144811573980423</c:v>
                </c:pt>
                <c:pt idx="95">
                  <c:v>-2.4270509831248277</c:v>
                </c:pt>
                <c:pt idx="96">
                  <c:v>-2.0536413177860426</c:v>
                </c:pt>
                <c:pt idx="97">
                  <c:v>-1.6074803849369657</c:v>
                </c:pt>
                <c:pt idx="98">
                  <c:v>-1.1043736580540002</c:v>
                </c:pt>
                <c:pt idx="99">
                  <c:v>-0.5621439437571415</c:v>
                </c:pt>
                <c:pt idx="100">
                  <c:v>4.0427296926770495E-14</c:v>
                </c:pt>
              </c:numCache>
            </c:numRef>
          </c:yVal>
          <c:smooth val="0"/>
          <c:extLst>
            <c:ext xmlns:c16="http://schemas.microsoft.com/office/drawing/2014/chart" uri="{C3380CC4-5D6E-409C-BE32-E72D297353CC}">
              <c16:uniqueId val="{00000001-626F-46C5-A836-414B5B8C7319}"/>
            </c:ext>
          </c:extLst>
        </c:ser>
        <c:dLbls>
          <c:showLegendKey val="0"/>
          <c:showVal val="0"/>
          <c:showCatName val="0"/>
          <c:showSerName val="0"/>
          <c:showPercent val="0"/>
          <c:showBubbleSize val="0"/>
        </c:dLbls>
        <c:axId val="2070359264"/>
        <c:axId val="1"/>
      </c:scatterChart>
      <c:valAx>
        <c:axId val="2070359264"/>
        <c:scaling>
          <c:orientation val="minMax"/>
          <c:max val="1"/>
        </c:scaling>
        <c:delete val="0"/>
        <c:axPos val="b"/>
        <c:numFmt formatCode="General" sourceLinked="1"/>
        <c:majorTickMark val="out"/>
        <c:minorTickMark val="none"/>
        <c:tickLblPos val="nextTo"/>
        <c:txPr>
          <a:bodyPr rot="0" vert="horz"/>
          <a:lstStyle/>
          <a:p>
            <a:pPr>
              <a:defRPr sz="1399" b="1" i="0" u="none" strike="noStrike" baseline="0">
                <a:solidFill>
                  <a:srgbClr val="000000"/>
                </a:solidFill>
                <a:latin typeface="Arial"/>
                <a:ea typeface="Arial"/>
                <a:cs typeface="Arial"/>
              </a:defRPr>
            </a:pPr>
            <a:endParaRPr lang="en-US"/>
          </a:p>
        </c:txPr>
        <c:crossAx val="1"/>
        <c:crosses val="autoZero"/>
        <c:crossBetween val="midCat"/>
      </c:valAx>
      <c:valAx>
        <c:axId val="1"/>
        <c:scaling>
          <c:orientation val="minMax"/>
        </c:scaling>
        <c:delete val="0"/>
        <c:axPos val="l"/>
        <c:numFmt formatCode="General" sourceLinked="1"/>
        <c:majorTickMark val="out"/>
        <c:minorTickMark val="none"/>
        <c:tickLblPos val="nextTo"/>
        <c:txPr>
          <a:bodyPr/>
          <a:lstStyle/>
          <a:p>
            <a:pPr>
              <a:defRPr sz="1399" b="1"/>
            </a:pPr>
            <a:endParaRPr lang="en-US"/>
          </a:p>
        </c:txPr>
        <c:crossAx val="2070359264"/>
        <c:crosses val="autoZero"/>
        <c:crossBetween val="midCat"/>
      </c:valAx>
      <c:spPr>
        <a:noFill/>
        <a:ln w="25382">
          <a:noFill/>
        </a:ln>
      </c:spPr>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wave 1</c:v>
                </c:pt>
              </c:strCache>
            </c:strRef>
          </c:tx>
          <c:spPr>
            <a:ln w="76260">
              <a:solidFill>
                <a:srgbClr val="0070C0"/>
              </a:solidFill>
            </a:ln>
          </c:spPr>
          <c:marker>
            <c:symbol val="none"/>
          </c:marker>
          <c:xVal>
            <c:numRef>
              <c:f>Sheet1!$A$2:$A$152</c:f>
              <c:numCache>
                <c:formatCode>General</c:formatCode>
                <c:ptCount val="15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pt idx="31">
                  <c:v>0.31000000000000011</c:v>
                </c:pt>
                <c:pt idx="32">
                  <c:v>0.32000000000000012</c:v>
                </c:pt>
                <c:pt idx="33">
                  <c:v>0.33000000000000013</c:v>
                </c:pt>
                <c:pt idx="34">
                  <c:v>0.34000000000000014</c:v>
                </c:pt>
                <c:pt idx="35">
                  <c:v>0.35000000000000014</c:v>
                </c:pt>
                <c:pt idx="36">
                  <c:v>0.36000000000000015</c:v>
                </c:pt>
                <c:pt idx="37">
                  <c:v>0.37000000000000016</c:v>
                </c:pt>
                <c:pt idx="38">
                  <c:v>0.38000000000000017</c:v>
                </c:pt>
                <c:pt idx="39">
                  <c:v>0.39000000000000018</c:v>
                </c:pt>
                <c:pt idx="40">
                  <c:v>0.40000000000000019</c:v>
                </c:pt>
                <c:pt idx="41">
                  <c:v>0.4100000000000002</c:v>
                </c:pt>
                <c:pt idx="42">
                  <c:v>0.42000000000000021</c:v>
                </c:pt>
                <c:pt idx="43">
                  <c:v>0.43000000000000022</c:v>
                </c:pt>
                <c:pt idx="44">
                  <c:v>0.44000000000000022</c:v>
                </c:pt>
                <c:pt idx="45">
                  <c:v>0.45000000000000023</c:v>
                </c:pt>
                <c:pt idx="46">
                  <c:v>0.46000000000000024</c:v>
                </c:pt>
                <c:pt idx="47">
                  <c:v>0.47000000000000025</c:v>
                </c:pt>
                <c:pt idx="48">
                  <c:v>0.48000000000000026</c:v>
                </c:pt>
                <c:pt idx="49">
                  <c:v>0.49000000000000027</c:v>
                </c:pt>
                <c:pt idx="50">
                  <c:v>0.50000000000000022</c:v>
                </c:pt>
                <c:pt idx="51">
                  <c:v>0.51000000000000023</c:v>
                </c:pt>
                <c:pt idx="52">
                  <c:v>0.52000000000000024</c:v>
                </c:pt>
                <c:pt idx="53">
                  <c:v>0.53000000000000025</c:v>
                </c:pt>
                <c:pt idx="54">
                  <c:v>0.54000000000000026</c:v>
                </c:pt>
                <c:pt idx="55">
                  <c:v>0.55000000000000027</c:v>
                </c:pt>
                <c:pt idx="56">
                  <c:v>0.56000000000000028</c:v>
                </c:pt>
                <c:pt idx="57">
                  <c:v>0.57000000000000028</c:v>
                </c:pt>
                <c:pt idx="58">
                  <c:v>0.58000000000000029</c:v>
                </c:pt>
                <c:pt idx="59">
                  <c:v>0.5900000000000003</c:v>
                </c:pt>
                <c:pt idx="60">
                  <c:v>0.60000000000000031</c:v>
                </c:pt>
                <c:pt idx="61">
                  <c:v>0.61000000000000032</c:v>
                </c:pt>
                <c:pt idx="62">
                  <c:v>0.62000000000000033</c:v>
                </c:pt>
                <c:pt idx="63">
                  <c:v>0.63000000000000034</c:v>
                </c:pt>
                <c:pt idx="64">
                  <c:v>0.64000000000000035</c:v>
                </c:pt>
                <c:pt idx="65">
                  <c:v>0.65000000000000036</c:v>
                </c:pt>
                <c:pt idx="66">
                  <c:v>0.66000000000000036</c:v>
                </c:pt>
                <c:pt idx="67">
                  <c:v>0.67000000000000037</c:v>
                </c:pt>
                <c:pt idx="68">
                  <c:v>0.68000000000000038</c:v>
                </c:pt>
                <c:pt idx="69">
                  <c:v>0.69000000000000039</c:v>
                </c:pt>
                <c:pt idx="70">
                  <c:v>0.7000000000000004</c:v>
                </c:pt>
                <c:pt idx="71">
                  <c:v>0.71000000000000041</c:v>
                </c:pt>
                <c:pt idx="72">
                  <c:v>0.72000000000000042</c:v>
                </c:pt>
                <c:pt idx="73">
                  <c:v>0.73000000000000043</c:v>
                </c:pt>
                <c:pt idx="74">
                  <c:v>0.74000000000000044</c:v>
                </c:pt>
                <c:pt idx="75">
                  <c:v>0.75000000000000044</c:v>
                </c:pt>
                <c:pt idx="76">
                  <c:v>0.76000000000000045</c:v>
                </c:pt>
                <c:pt idx="77">
                  <c:v>0.77000000000000046</c:v>
                </c:pt>
                <c:pt idx="78">
                  <c:v>0.78000000000000047</c:v>
                </c:pt>
                <c:pt idx="79">
                  <c:v>0.79000000000000048</c:v>
                </c:pt>
                <c:pt idx="80">
                  <c:v>0.80000000000000049</c:v>
                </c:pt>
                <c:pt idx="81">
                  <c:v>0.8100000000000005</c:v>
                </c:pt>
                <c:pt idx="82">
                  <c:v>0.82000000000000051</c:v>
                </c:pt>
                <c:pt idx="83">
                  <c:v>0.83000000000000052</c:v>
                </c:pt>
                <c:pt idx="84">
                  <c:v>0.84000000000000052</c:v>
                </c:pt>
                <c:pt idx="85">
                  <c:v>0.85000000000000053</c:v>
                </c:pt>
                <c:pt idx="86">
                  <c:v>0.86000000000000054</c:v>
                </c:pt>
                <c:pt idx="87">
                  <c:v>0.87000000000000055</c:v>
                </c:pt>
                <c:pt idx="88">
                  <c:v>0.88000000000000056</c:v>
                </c:pt>
                <c:pt idx="89">
                  <c:v>0.89000000000000057</c:v>
                </c:pt>
                <c:pt idx="90">
                  <c:v>0.90000000000000058</c:v>
                </c:pt>
                <c:pt idx="91">
                  <c:v>0.91000000000000059</c:v>
                </c:pt>
                <c:pt idx="92">
                  <c:v>0.9200000000000006</c:v>
                </c:pt>
                <c:pt idx="93">
                  <c:v>0.9300000000000006</c:v>
                </c:pt>
                <c:pt idx="94">
                  <c:v>0.94000000000000061</c:v>
                </c:pt>
                <c:pt idx="95">
                  <c:v>0.95000000000000062</c:v>
                </c:pt>
                <c:pt idx="96">
                  <c:v>0.96000000000000063</c:v>
                </c:pt>
                <c:pt idx="97">
                  <c:v>0.97000000000000064</c:v>
                </c:pt>
                <c:pt idx="98">
                  <c:v>0.98000000000000065</c:v>
                </c:pt>
                <c:pt idx="99">
                  <c:v>0.99000000000000066</c:v>
                </c:pt>
                <c:pt idx="100">
                  <c:v>1.0000000000000007</c:v>
                </c:pt>
              </c:numCache>
            </c:numRef>
          </c:xVal>
          <c:yVal>
            <c:numRef>
              <c:f>Sheet1!$B$2:$B$152</c:f>
              <c:numCache>
                <c:formatCode>General</c:formatCode>
                <c:ptCount val="151"/>
                <c:pt idx="0">
                  <c:v>0</c:v>
                </c:pt>
                <c:pt idx="1">
                  <c:v>0.24868988716485479</c:v>
                </c:pt>
                <c:pt idx="2">
                  <c:v>0.48175367410171532</c:v>
                </c:pt>
                <c:pt idx="3">
                  <c:v>0.68454710592868862</c:v>
                </c:pt>
                <c:pt idx="4">
                  <c:v>0.84432792550201508</c:v>
                </c:pt>
                <c:pt idx="5">
                  <c:v>0.95105651629515353</c:v>
                </c:pt>
                <c:pt idx="6">
                  <c:v>0.99802672842827156</c:v>
                </c:pt>
                <c:pt idx="7">
                  <c:v>0.98228725072868861</c:v>
                </c:pt>
                <c:pt idx="8">
                  <c:v>0.90482705246601947</c:v>
                </c:pt>
                <c:pt idx="9">
                  <c:v>0.77051324277578925</c:v>
                </c:pt>
                <c:pt idx="10">
                  <c:v>0.58778525229247325</c:v>
                </c:pt>
                <c:pt idx="11">
                  <c:v>0.36812455268467853</c:v>
                </c:pt>
                <c:pt idx="12">
                  <c:v>0.12533323356430498</c:v>
                </c:pt>
                <c:pt idx="13">
                  <c:v>-0.12533323356430343</c:v>
                </c:pt>
                <c:pt idx="14">
                  <c:v>-0.36812455268467748</c:v>
                </c:pt>
                <c:pt idx="15">
                  <c:v>-0.58778525229247303</c:v>
                </c:pt>
                <c:pt idx="16">
                  <c:v>-0.77051324277578936</c:v>
                </c:pt>
                <c:pt idx="17">
                  <c:v>-0.9048270524660198</c:v>
                </c:pt>
                <c:pt idx="18">
                  <c:v>-0.98228725072868872</c:v>
                </c:pt>
                <c:pt idx="19">
                  <c:v>-0.99802672842827156</c:v>
                </c:pt>
                <c:pt idx="20">
                  <c:v>-0.95105651629515331</c:v>
                </c:pt>
                <c:pt idx="21">
                  <c:v>-0.84432792550201452</c:v>
                </c:pt>
                <c:pt idx="22">
                  <c:v>-0.68454710592868762</c:v>
                </c:pt>
                <c:pt idx="23">
                  <c:v>-0.48175367410171377</c:v>
                </c:pt>
                <c:pt idx="24">
                  <c:v>-0.24868988716485277</c:v>
                </c:pt>
                <c:pt idx="25">
                  <c:v>1.5313271484185265E-15</c:v>
                </c:pt>
                <c:pt idx="26">
                  <c:v>0.24868988716485574</c:v>
                </c:pt>
                <c:pt idx="27">
                  <c:v>0.48175367410171643</c:v>
                </c:pt>
                <c:pt idx="28">
                  <c:v>0.68454710592868995</c:v>
                </c:pt>
                <c:pt idx="29">
                  <c:v>0.84432792550201619</c:v>
                </c:pt>
                <c:pt idx="30">
                  <c:v>0.95105651629515431</c:v>
                </c:pt>
                <c:pt idx="31">
                  <c:v>0.99802672842827178</c:v>
                </c:pt>
                <c:pt idx="32">
                  <c:v>0.98228725072868828</c:v>
                </c:pt>
                <c:pt idx="33">
                  <c:v>0.90482705246601847</c:v>
                </c:pt>
                <c:pt idx="34">
                  <c:v>0.77051324277578737</c:v>
                </c:pt>
                <c:pt idx="35">
                  <c:v>0.58778525229247058</c:v>
                </c:pt>
                <c:pt idx="36">
                  <c:v>0.36812455268467464</c:v>
                </c:pt>
                <c:pt idx="37">
                  <c:v>0.12533323356430037</c:v>
                </c:pt>
                <c:pt idx="38">
                  <c:v>-0.12533323356430845</c:v>
                </c:pt>
                <c:pt idx="39">
                  <c:v>-0.36812455268468225</c:v>
                </c:pt>
                <c:pt idx="40">
                  <c:v>-0.58778525229247713</c:v>
                </c:pt>
                <c:pt idx="41">
                  <c:v>-0.77051324277579258</c:v>
                </c:pt>
                <c:pt idx="42">
                  <c:v>-0.90482705246602191</c:v>
                </c:pt>
                <c:pt idx="43">
                  <c:v>-0.9822872507286895</c:v>
                </c:pt>
                <c:pt idx="44">
                  <c:v>-0.99802672842827123</c:v>
                </c:pt>
                <c:pt idx="45">
                  <c:v>-0.95105651629515209</c:v>
                </c:pt>
                <c:pt idx="46">
                  <c:v>-0.8443279255020123</c:v>
                </c:pt>
                <c:pt idx="47">
                  <c:v>-0.68454710592868462</c:v>
                </c:pt>
                <c:pt idx="48">
                  <c:v>-0.48175367410171011</c:v>
                </c:pt>
                <c:pt idx="49">
                  <c:v>-0.24868988716484872</c:v>
                </c:pt>
                <c:pt idx="50">
                  <c:v>4.8390111362373034E-15</c:v>
                </c:pt>
                <c:pt idx="51">
                  <c:v>0.24868988716485982</c:v>
                </c:pt>
                <c:pt idx="52">
                  <c:v>0.4817536741017201</c:v>
                </c:pt>
                <c:pt idx="53">
                  <c:v>0.68454710592869294</c:v>
                </c:pt>
                <c:pt idx="54">
                  <c:v>0.84432792550201841</c:v>
                </c:pt>
                <c:pt idx="55">
                  <c:v>0.95105651629515564</c:v>
                </c:pt>
                <c:pt idx="56">
                  <c:v>0.998026728428272</c:v>
                </c:pt>
                <c:pt idx="57">
                  <c:v>0.98228725072868728</c:v>
                </c:pt>
                <c:pt idx="58">
                  <c:v>0.90482705246601625</c:v>
                </c:pt>
                <c:pt idx="59">
                  <c:v>0.77051324277578526</c:v>
                </c:pt>
                <c:pt idx="60">
                  <c:v>0.58778525229246781</c:v>
                </c:pt>
                <c:pt idx="61">
                  <c:v>0.36812455268467159</c:v>
                </c:pt>
                <c:pt idx="62">
                  <c:v>0.1253332335642971</c:v>
                </c:pt>
                <c:pt idx="63">
                  <c:v>-0.12533323356431175</c:v>
                </c:pt>
                <c:pt idx="64">
                  <c:v>-0.3681245526846853</c:v>
                </c:pt>
                <c:pt idx="65">
                  <c:v>-0.58778525229248124</c:v>
                </c:pt>
                <c:pt idx="66">
                  <c:v>-0.77051324277579469</c:v>
                </c:pt>
                <c:pt idx="67">
                  <c:v>-0.90482705246602257</c:v>
                </c:pt>
                <c:pt idx="68">
                  <c:v>-0.98228725072869039</c:v>
                </c:pt>
                <c:pt idx="69">
                  <c:v>-0.99802672842827111</c:v>
                </c:pt>
                <c:pt idx="70">
                  <c:v>-0.95105651629515053</c:v>
                </c:pt>
                <c:pt idx="71">
                  <c:v>-0.84432792550201052</c:v>
                </c:pt>
                <c:pt idx="72">
                  <c:v>-0.68454710592868095</c:v>
                </c:pt>
                <c:pt idx="73">
                  <c:v>-0.48175367410170716</c:v>
                </c:pt>
                <c:pt idx="74">
                  <c:v>-0.2486898871648438</c:v>
                </c:pt>
                <c:pt idx="75">
                  <c:v>9.9230519634563308E-15</c:v>
                </c:pt>
                <c:pt idx="76">
                  <c:v>0.24868988716486645</c:v>
                </c:pt>
                <c:pt idx="77">
                  <c:v>0.48175367410172459</c:v>
                </c:pt>
                <c:pt idx="78">
                  <c:v>0.68454710592869794</c:v>
                </c:pt>
                <c:pt idx="79">
                  <c:v>0.84432792550202118</c:v>
                </c:pt>
                <c:pt idx="80">
                  <c:v>0.95105651629515664</c:v>
                </c:pt>
                <c:pt idx="81">
                  <c:v>0.99802672842827234</c:v>
                </c:pt>
                <c:pt idx="82">
                  <c:v>0.98228725072868672</c:v>
                </c:pt>
                <c:pt idx="83">
                  <c:v>0.90482705246601414</c:v>
                </c:pt>
                <c:pt idx="84">
                  <c:v>0.77051324277578204</c:v>
                </c:pt>
                <c:pt idx="85">
                  <c:v>0.58778525229246226</c:v>
                </c:pt>
                <c:pt idx="86">
                  <c:v>0.36812455268466687</c:v>
                </c:pt>
                <c:pt idx="87">
                  <c:v>0.1253332335642903</c:v>
                </c:pt>
                <c:pt idx="88">
                  <c:v>-0.12533323356431678</c:v>
                </c:pt>
                <c:pt idx="89">
                  <c:v>-0.36812455268469169</c:v>
                </c:pt>
                <c:pt idx="90">
                  <c:v>-0.58778525229248391</c:v>
                </c:pt>
                <c:pt idx="91">
                  <c:v>-0.77051324277579913</c:v>
                </c:pt>
                <c:pt idx="92">
                  <c:v>-0.90482705246602546</c:v>
                </c:pt>
                <c:pt idx="93">
                  <c:v>-0.98228725072869105</c:v>
                </c:pt>
                <c:pt idx="94">
                  <c:v>-0.99802672842827067</c:v>
                </c:pt>
                <c:pt idx="95">
                  <c:v>-0.95105651629514942</c:v>
                </c:pt>
                <c:pt idx="96">
                  <c:v>-0.84432792550200686</c:v>
                </c:pt>
                <c:pt idx="97">
                  <c:v>-0.68454710592867851</c:v>
                </c:pt>
                <c:pt idx="98">
                  <c:v>-0.48175367410170117</c:v>
                </c:pt>
                <c:pt idx="99">
                  <c:v>-0.24868988716484058</c:v>
                </c:pt>
                <c:pt idx="100">
                  <c:v>1.6783449630075609E-14</c:v>
                </c:pt>
              </c:numCache>
            </c:numRef>
          </c:yVal>
          <c:smooth val="0"/>
          <c:extLst>
            <c:ext xmlns:c16="http://schemas.microsoft.com/office/drawing/2014/chart" uri="{C3380CC4-5D6E-409C-BE32-E72D297353CC}">
              <c16:uniqueId val="{00000000-5B7A-4AF2-B363-410924BD02FA}"/>
            </c:ext>
          </c:extLst>
        </c:ser>
        <c:ser>
          <c:idx val="1"/>
          <c:order val="1"/>
          <c:tx>
            <c:strRef>
              <c:f>Sheet1!$C$1</c:f>
              <c:strCache>
                <c:ptCount val="1"/>
                <c:pt idx="0">
                  <c:v>wave 2</c:v>
                </c:pt>
              </c:strCache>
            </c:strRef>
          </c:tx>
          <c:spPr>
            <a:ln w="76260">
              <a:solidFill>
                <a:srgbClr val="FF0000"/>
              </a:solidFill>
            </a:ln>
          </c:spPr>
          <c:marker>
            <c:symbol val="none"/>
          </c:marker>
          <c:xVal>
            <c:numRef>
              <c:f>Sheet1!$A$2:$A$152</c:f>
              <c:numCache>
                <c:formatCode>General</c:formatCode>
                <c:ptCount val="15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pt idx="31">
                  <c:v>0.31000000000000011</c:v>
                </c:pt>
                <c:pt idx="32">
                  <c:v>0.32000000000000012</c:v>
                </c:pt>
                <c:pt idx="33">
                  <c:v>0.33000000000000013</c:v>
                </c:pt>
                <c:pt idx="34">
                  <c:v>0.34000000000000014</c:v>
                </c:pt>
                <c:pt idx="35">
                  <c:v>0.35000000000000014</c:v>
                </c:pt>
                <c:pt idx="36">
                  <c:v>0.36000000000000015</c:v>
                </c:pt>
                <c:pt idx="37">
                  <c:v>0.37000000000000016</c:v>
                </c:pt>
                <c:pt idx="38">
                  <c:v>0.38000000000000017</c:v>
                </c:pt>
                <c:pt idx="39">
                  <c:v>0.39000000000000018</c:v>
                </c:pt>
                <c:pt idx="40">
                  <c:v>0.40000000000000019</c:v>
                </c:pt>
                <c:pt idx="41">
                  <c:v>0.4100000000000002</c:v>
                </c:pt>
                <c:pt idx="42">
                  <c:v>0.42000000000000021</c:v>
                </c:pt>
                <c:pt idx="43">
                  <c:v>0.43000000000000022</c:v>
                </c:pt>
                <c:pt idx="44">
                  <c:v>0.44000000000000022</c:v>
                </c:pt>
                <c:pt idx="45">
                  <c:v>0.45000000000000023</c:v>
                </c:pt>
                <c:pt idx="46">
                  <c:v>0.46000000000000024</c:v>
                </c:pt>
                <c:pt idx="47">
                  <c:v>0.47000000000000025</c:v>
                </c:pt>
                <c:pt idx="48">
                  <c:v>0.48000000000000026</c:v>
                </c:pt>
                <c:pt idx="49">
                  <c:v>0.49000000000000027</c:v>
                </c:pt>
                <c:pt idx="50">
                  <c:v>0.50000000000000022</c:v>
                </c:pt>
                <c:pt idx="51">
                  <c:v>0.51000000000000023</c:v>
                </c:pt>
                <c:pt idx="52">
                  <c:v>0.52000000000000024</c:v>
                </c:pt>
                <c:pt idx="53">
                  <c:v>0.53000000000000025</c:v>
                </c:pt>
                <c:pt idx="54">
                  <c:v>0.54000000000000026</c:v>
                </c:pt>
                <c:pt idx="55">
                  <c:v>0.55000000000000027</c:v>
                </c:pt>
                <c:pt idx="56">
                  <c:v>0.56000000000000028</c:v>
                </c:pt>
                <c:pt idx="57">
                  <c:v>0.57000000000000028</c:v>
                </c:pt>
                <c:pt idx="58">
                  <c:v>0.58000000000000029</c:v>
                </c:pt>
                <c:pt idx="59">
                  <c:v>0.5900000000000003</c:v>
                </c:pt>
                <c:pt idx="60">
                  <c:v>0.60000000000000031</c:v>
                </c:pt>
                <c:pt idx="61">
                  <c:v>0.61000000000000032</c:v>
                </c:pt>
                <c:pt idx="62">
                  <c:v>0.62000000000000033</c:v>
                </c:pt>
                <c:pt idx="63">
                  <c:v>0.63000000000000034</c:v>
                </c:pt>
                <c:pt idx="64">
                  <c:v>0.64000000000000035</c:v>
                </c:pt>
                <c:pt idx="65">
                  <c:v>0.65000000000000036</c:v>
                </c:pt>
                <c:pt idx="66">
                  <c:v>0.66000000000000036</c:v>
                </c:pt>
                <c:pt idx="67">
                  <c:v>0.67000000000000037</c:v>
                </c:pt>
                <c:pt idx="68">
                  <c:v>0.68000000000000038</c:v>
                </c:pt>
                <c:pt idx="69">
                  <c:v>0.69000000000000039</c:v>
                </c:pt>
                <c:pt idx="70">
                  <c:v>0.7000000000000004</c:v>
                </c:pt>
                <c:pt idx="71">
                  <c:v>0.71000000000000041</c:v>
                </c:pt>
                <c:pt idx="72">
                  <c:v>0.72000000000000042</c:v>
                </c:pt>
                <c:pt idx="73">
                  <c:v>0.73000000000000043</c:v>
                </c:pt>
                <c:pt idx="74">
                  <c:v>0.74000000000000044</c:v>
                </c:pt>
                <c:pt idx="75">
                  <c:v>0.75000000000000044</c:v>
                </c:pt>
                <c:pt idx="76">
                  <c:v>0.76000000000000045</c:v>
                </c:pt>
                <c:pt idx="77">
                  <c:v>0.77000000000000046</c:v>
                </c:pt>
                <c:pt idx="78">
                  <c:v>0.78000000000000047</c:v>
                </c:pt>
                <c:pt idx="79">
                  <c:v>0.79000000000000048</c:v>
                </c:pt>
                <c:pt idx="80">
                  <c:v>0.80000000000000049</c:v>
                </c:pt>
                <c:pt idx="81">
                  <c:v>0.8100000000000005</c:v>
                </c:pt>
                <c:pt idx="82">
                  <c:v>0.82000000000000051</c:v>
                </c:pt>
                <c:pt idx="83">
                  <c:v>0.83000000000000052</c:v>
                </c:pt>
                <c:pt idx="84">
                  <c:v>0.84000000000000052</c:v>
                </c:pt>
                <c:pt idx="85">
                  <c:v>0.85000000000000053</c:v>
                </c:pt>
                <c:pt idx="86">
                  <c:v>0.86000000000000054</c:v>
                </c:pt>
                <c:pt idx="87">
                  <c:v>0.87000000000000055</c:v>
                </c:pt>
                <c:pt idx="88">
                  <c:v>0.88000000000000056</c:v>
                </c:pt>
                <c:pt idx="89">
                  <c:v>0.89000000000000057</c:v>
                </c:pt>
                <c:pt idx="90">
                  <c:v>0.90000000000000058</c:v>
                </c:pt>
                <c:pt idx="91">
                  <c:v>0.91000000000000059</c:v>
                </c:pt>
                <c:pt idx="92">
                  <c:v>0.9200000000000006</c:v>
                </c:pt>
                <c:pt idx="93">
                  <c:v>0.9300000000000006</c:v>
                </c:pt>
                <c:pt idx="94">
                  <c:v>0.94000000000000061</c:v>
                </c:pt>
                <c:pt idx="95">
                  <c:v>0.95000000000000062</c:v>
                </c:pt>
                <c:pt idx="96">
                  <c:v>0.96000000000000063</c:v>
                </c:pt>
                <c:pt idx="97">
                  <c:v>0.97000000000000064</c:v>
                </c:pt>
                <c:pt idx="98">
                  <c:v>0.98000000000000065</c:v>
                </c:pt>
                <c:pt idx="99">
                  <c:v>0.99000000000000066</c:v>
                </c:pt>
                <c:pt idx="100">
                  <c:v>1.0000000000000007</c:v>
                </c:pt>
              </c:numCache>
            </c:numRef>
          </c:xVal>
          <c:yVal>
            <c:numRef>
              <c:f>Sheet1!$C$2:$C$152</c:f>
              <c:numCache>
                <c:formatCode>General</c:formatCode>
                <c:ptCount val="151"/>
                <c:pt idx="0">
                  <c:v>0</c:v>
                </c:pt>
                <c:pt idx="1">
                  <c:v>0.37599970069291277</c:v>
                </c:pt>
                <c:pt idx="2">
                  <c:v>0.74606966149456433</c:v>
                </c:pt>
                <c:pt idx="3">
                  <c:v>1.1043736580540338</c:v>
                </c:pt>
                <c:pt idx="4">
                  <c:v>1.4452610223051461</c:v>
                </c:pt>
                <c:pt idx="5">
                  <c:v>1.7633557568774194</c:v>
                </c:pt>
                <c:pt idx="6">
                  <c:v>2.0536413177860662</c:v>
                </c:pt>
                <c:pt idx="7">
                  <c:v>2.311539728327368</c:v>
                </c:pt>
                <c:pt idx="8">
                  <c:v>2.532983776506045</c:v>
                </c:pt>
                <c:pt idx="9">
                  <c:v>2.7144811573980587</c:v>
                </c:pt>
                <c:pt idx="10">
                  <c:v>2.8531695488854605</c:v>
                </c:pt>
                <c:pt idx="11">
                  <c:v>2.9468617521860656</c:v>
                </c:pt>
                <c:pt idx="12">
                  <c:v>2.9940801852848145</c:v>
                </c:pt>
                <c:pt idx="13">
                  <c:v>2.9940801852848145</c:v>
                </c:pt>
                <c:pt idx="14">
                  <c:v>2.9468617521860661</c:v>
                </c:pt>
                <c:pt idx="15">
                  <c:v>2.8531695488854609</c:v>
                </c:pt>
                <c:pt idx="16">
                  <c:v>2.7144811573980583</c:v>
                </c:pt>
                <c:pt idx="17">
                  <c:v>2.532983776506045</c:v>
                </c:pt>
                <c:pt idx="18">
                  <c:v>2.311539728327368</c:v>
                </c:pt>
                <c:pt idx="19">
                  <c:v>2.0536413177860657</c:v>
                </c:pt>
                <c:pt idx="20">
                  <c:v>1.7633557568774183</c:v>
                </c:pt>
                <c:pt idx="21">
                  <c:v>1.4452610223051445</c:v>
                </c:pt>
                <c:pt idx="22">
                  <c:v>1.104373658054032</c:v>
                </c:pt>
                <c:pt idx="23">
                  <c:v>0.74606966149456189</c:v>
                </c:pt>
                <c:pt idx="24">
                  <c:v>0.37599970069290961</c:v>
                </c:pt>
                <c:pt idx="25">
                  <c:v>-2.2969907226277897E-15</c:v>
                </c:pt>
                <c:pt idx="26">
                  <c:v>-0.37599970069291422</c:v>
                </c:pt>
                <c:pt idx="27">
                  <c:v>-0.74606966149456633</c:v>
                </c:pt>
                <c:pt idx="28">
                  <c:v>-1.1043736580540362</c:v>
                </c:pt>
                <c:pt idx="29">
                  <c:v>-1.4452610223051485</c:v>
                </c:pt>
                <c:pt idx="30">
                  <c:v>-1.7633557568774223</c:v>
                </c:pt>
                <c:pt idx="31">
                  <c:v>-2.0536413177860688</c:v>
                </c:pt>
                <c:pt idx="32">
                  <c:v>-2.3115397283273698</c:v>
                </c:pt>
                <c:pt idx="33">
                  <c:v>-2.5329837765060472</c:v>
                </c:pt>
                <c:pt idx="34">
                  <c:v>-2.7144811573980605</c:v>
                </c:pt>
                <c:pt idx="35">
                  <c:v>-2.8531695488854623</c:v>
                </c:pt>
                <c:pt idx="36">
                  <c:v>-2.9468617521860674</c:v>
                </c:pt>
                <c:pt idx="37">
                  <c:v>-2.9940801852848149</c:v>
                </c:pt>
                <c:pt idx="38">
                  <c:v>-2.9940801852848145</c:v>
                </c:pt>
                <c:pt idx="39">
                  <c:v>-2.9468617521860647</c:v>
                </c:pt>
                <c:pt idx="40">
                  <c:v>-2.8531695488854583</c:v>
                </c:pt>
                <c:pt idx="41">
                  <c:v>-2.7144811573980552</c:v>
                </c:pt>
                <c:pt idx="42">
                  <c:v>-2.5329837765060406</c:v>
                </c:pt>
                <c:pt idx="43">
                  <c:v>-2.3115397283273635</c:v>
                </c:pt>
                <c:pt idx="44">
                  <c:v>-2.0536413177860613</c:v>
                </c:pt>
                <c:pt idx="45">
                  <c:v>-1.7633557568774134</c:v>
                </c:pt>
                <c:pt idx="46">
                  <c:v>-1.445261022305139</c:v>
                </c:pt>
                <c:pt idx="47">
                  <c:v>-1.1043736580540262</c:v>
                </c:pt>
                <c:pt idx="48">
                  <c:v>-0.74606966149455567</c:v>
                </c:pt>
                <c:pt idx="49">
                  <c:v>-0.37599970069290334</c:v>
                </c:pt>
                <c:pt idx="50">
                  <c:v>7.2585167043559551E-15</c:v>
                </c:pt>
                <c:pt idx="51">
                  <c:v>0.37599970069292044</c:v>
                </c:pt>
                <c:pt idx="52">
                  <c:v>0.74606966149457232</c:v>
                </c:pt>
                <c:pt idx="53">
                  <c:v>1.1043736580540422</c:v>
                </c:pt>
                <c:pt idx="54">
                  <c:v>1.4452610223051541</c:v>
                </c:pt>
                <c:pt idx="55">
                  <c:v>1.7633557568774274</c:v>
                </c:pt>
                <c:pt idx="56">
                  <c:v>2.0536413177860737</c:v>
                </c:pt>
                <c:pt idx="57">
                  <c:v>2.3115397283273746</c:v>
                </c:pt>
                <c:pt idx="58">
                  <c:v>2.5329837765060512</c:v>
                </c:pt>
                <c:pt idx="59">
                  <c:v>2.7144811573980623</c:v>
                </c:pt>
                <c:pt idx="60">
                  <c:v>2.8531695488854636</c:v>
                </c:pt>
                <c:pt idx="61">
                  <c:v>2.9468617521860678</c:v>
                </c:pt>
                <c:pt idx="62">
                  <c:v>2.9940801852848153</c:v>
                </c:pt>
                <c:pt idx="63">
                  <c:v>2.994080185284814</c:v>
                </c:pt>
                <c:pt idx="64">
                  <c:v>2.9468617521860638</c:v>
                </c:pt>
                <c:pt idx="65">
                  <c:v>2.853169548885456</c:v>
                </c:pt>
                <c:pt idx="66">
                  <c:v>2.714481157398053</c:v>
                </c:pt>
                <c:pt idx="67">
                  <c:v>2.5329837765060397</c:v>
                </c:pt>
                <c:pt idx="68">
                  <c:v>2.3115397283273587</c:v>
                </c:pt>
                <c:pt idx="69">
                  <c:v>2.0536413177860577</c:v>
                </c:pt>
                <c:pt idx="70">
                  <c:v>1.7633557568774074</c:v>
                </c:pt>
                <c:pt idx="71">
                  <c:v>1.4452610223051345</c:v>
                </c:pt>
                <c:pt idx="72">
                  <c:v>1.1043736580540189</c:v>
                </c:pt>
                <c:pt idx="73">
                  <c:v>0.74606966149455101</c:v>
                </c:pt>
                <c:pt idx="74">
                  <c:v>0.3759997006928959</c:v>
                </c:pt>
                <c:pt idx="75">
                  <c:v>-1.4884577945184496E-14</c:v>
                </c:pt>
                <c:pt idx="76">
                  <c:v>-0.37599970069293065</c:v>
                </c:pt>
                <c:pt idx="77">
                  <c:v>-0.74606966149457976</c:v>
                </c:pt>
                <c:pt idx="78">
                  <c:v>-1.1043736580540515</c:v>
                </c:pt>
                <c:pt idx="79">
                  <c:v>-1.4452610223051607</c:v>
                </c:pt>
                <c:pt idx="80">
                  <c:v>-1.7633557568774314</c:v>
                </c:pt>
                <c:pt idx="81">
                  <c:v>-2.0536413177860791</c:v>
                </c:pt>
                <c:pt idx="82">
                  <c:v>-2.3115397283273778</c:v>
                </c:pt>
                <c:pt idx="83">
                  <c:v>-2.5329837765060557</c:v>
                </c:pt>
                <c:pt idx="84">
                  <c:v>-2.7144811573980658</c:v>
                </c:pt>
                <c:pt idx="85">
                  <c:v>-2.8531695488854671</c:v>
                </c:pt>
                <c:pt idx="86">
                  <c:v>-2.9468617521860696</c:v>
                </c:pt>
                <c:pt idx="87">
                  <c:v>-2.9940801852848162</c:v>
                </c:pt>
                <c:pt idx="88">
                  <c:v>-2.9940801852848136</c:v>
                </c:pt>
                <c:pt idx="89">
                  <c:v>-2.9468617521860621</c:v>
                </c:pt>
                <c:pt idx="90">
                  <c:v>-2.8531695488854547</c:v>
                </c:pt>
                <c:pt idx="91">
                  <c:v>-2.7144811573980485</c:v>
                </c:pt>
                <c:pt idx="92">
                  <c:v>-2.5329837765060339</c:v>
                </c:pt>
                <c:pt idx="93">
                  <c:v>-2.3115397283273555</c:v>
                </c:pt>
                <c:pt idx="94">
                  <c:v>-2.0536413177860497</c:v>
                </c:pt>
                <c:pt idx="95">
                  <c:v>-1.7633557568774034</c:v>
                </c:pt>
                <c:pt idx="96">
                  <c:v>-1.4452610223051257</c:v>
                </c:pt>
                <c:pt idx="97">
                  <c:v>-1.1043736580540144</c:v>
                </c:pt>
                <c:pt idx="98">
                  <c:v>-0.74606966149454101</c:v>
                </c:pt>
                <c:pt idx="99">
                  <c:v>-0.3759997006928909</c:v>
                </c:pt>
                <c:pt idx="100">
                  <c:v>2.5175174445113413E-14</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yVal>
          <c:smooth val="0"/>
          <c:extLst>
            <c:ext xmlns:c16="http://schemas.microsoft.com/office/drawing/2014/chart" uri="{C3380CC4-5D6E-409C-BE32-E72D297353CC}">
              <c16:uniqueId val="{00000001-5B7A-4AF2-B363-410924BD02FA}"/>
            </c:ext>
          </c:extLst>
        </c:ser>
        <c:dLbls>
          <c:showLegendKey val="0"/>
          <c:showVal val="0"/>
          <c:showCatName val="0"/>
          <c:showSerName val="0"/>
          <c:showPercent val="0"/>
          <c:showBubbleSize val="0"/>
        </c:dLbls>
        <c:axId val="2070363008"/>
        <c:axId val="1"/>
      </c:scatterChart>
      <c:valAx>
        <c:axId val="2070363008"/>
        <c:scaling>
          <c:orientation val="minMax"/>
          <c:max val="1"/>
        </c:scaling>
        <c:delete val="0"/>
        <c:axPos val="b"/>
        <c:numFmt formatCode="General" sourceLinked="1"/>
        <c:majorTickMark val="out"/>
        <c:minorTickMark val="none"/>
        <c:tickLblPos val="nextTo"/>
        <c:txPr>
          <a:bodyPr rot="0" vert="horz"/>
          <a:lstStyle/>
          <a:p>
            <a:pPr>
              <a:defRPr sz="1601" b="1" i="0" u="none" strike="noStrike" baseline="0">
                <a:solidFill>
                  <a:srgbClr val="000000"/>
                </a:solidFill>
                <a:latin typeface="Arial"/>
                <a:ea typeface="Arial"/>
                <a:cs typeface="Arial"/>
              </a:defRPr>
            </a:pPr>
            <a:endParaRPr lang="en-US"/>
          </a:p>
        </c:txPr>
        <c:crossAx val="1"/>
        <c:crosses val="autoZero"/>
        <c:crossBetween val="midCat"/>
      </c:valAx>
      <c:valAx>
        <c:axId val="1"/>
        <c:scaling>
          <c:orientation val="minMax"/>
        </c:scaling>
        <c:delete val="0"/>
        <c:axPos val="l"/>
        <c:numFmt formatCode="General" sourceLinked="1"/>
        <c:majorTickMark val="out"/>
        <c:minorTickMark val="none"/>
        <c:tickLblPos val="nextTo"/>
        <c:txPr>
          <a:bodyPr/>
          <a:lstStyle/>
          <a:p>
            <a:pPr>
              <a:defRPr sz="1601" b="1"/>
            </a:pPr>
            <a:endParaRPr lang="en-US"/>
          </a:p>
        </c:txPr>
        <c:crossAx val="2070363008"/>
        <c:crosses val="autoZero"/>
        <c:crossBetween val="midCat"/>
      </c:valAx>
      <c:spPr>
        <a:noFill/>
        <a:ln w="25420">
          <a:noFill/>
        </a:ln>
      </c:spPr>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wave 1</c:v>
                </c:pt>
              </c:strCache>
            </c:strRef>
          </c:tx>
          <c:spPr>
            <a:ln w="76129">
              <a:solidFill>
                <a:srgbClr val="0070C0">
                  <a:alpha val="50000"/>
                </a:srgbClr>
              </a:solidFill>
            </a:ln>
          </c:spPr>
          <c:marker>
            <c:symbol val="none"/>
          </c:marker>
          <c:xVal>
            <c:numRef>
              <c:f>Sheet1!$A$2:$A$102</c:f>
              <c:numCache>
                <c:formatCode>General</c:formatCode>
                <c:ptCount val="10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pt idx="31">
                  <c:v>0.31000000000000011</c:v>
                </c:pt>
                <c:pt idx="32">
                  <c:v>0.32000000000000012</c:v>
                </c:pt>
                <c:pt idx="33">
                  <c:v>0.33000000000000013</c:v>
                </c:pt>
                <c:pt idx="34">
                  <c:v>0.34000000000000014</c:v>
                </c:pt>
                <c:pt idx="35">
                  <c:v>0.35000000000000014</c:v>
                </c:pt>
                <c:pt idx="36">
                  <c:v>0.36000000000000015</c:v>
                </c:pt>
                <c:pt idx="37">
                  <c:v>0.37000000000000016</c:v>
                </c:pt>
                <c:pt idx="38">
                  <c:v>0.38000000000000017</c:v>
                </c:pt>
                <c:pt idx="39">
                  <c:v>0.39000000000000018</c:v>
                </c:pt>
                <c:pt idx="40">
                  <c:v>0.40000000000000019</c:v>
                </c:pt>
                <c:pt idx="41">
                  <c:v>0.4100000000000002</c:v>
                </c:pt>
                <c:pt idx="42">
                  <c:v>0.42000000000000021</c:v>
                </c:pt>
                <c:pt idx="43">
                  <c:v>0.43000000000000022</c:v>
                </c:pt>
                <c:pt idx="44">
                  <c:v>0.44000000000000022</c:v>
                </c:pt>
                <c:pt idx="45">
                  <c:v>0.45000000000000023</c:v>
                </c:pt>
                <c:pt idx="46">
                  <c:v>0.46000000000000024</c:v>
                </c:pt>
                <c:pt idx="47">
                  <c:v>0.47000000000000025</c:v>
                </c:pt>
                <c:pt idx="48">
                  <c:v>0.48000000000000026</c:v>
                </c:pt>
                <c:pt idx="49">
                  <c:v>0.49000000000000027</c:v>
                </c:pt>
                <c:pt idx="50">
                  <c:v>0.50000000000000022</c:v>
                </c:pt>
                <c:pt idx="51">
                  <c:v>0.51000000000000023</c:v>
                </c:pt>
                <c:pt idx="52">
                  <c:v>0.52000000000000024</c:v>
                </c:pt>
                <c:pt idx="53">
                  <c:v>0.53000000000000025</c:v>
                </c:pt>
                <c:pt idx="54">
                  <c:v>0.54000000000000026</c:v>
                </c:pt>
                <c:pt idx="55">
                  <c:v>0.55000000000000027</c:v>
                </c:pt>
                <c:pt idx="56">
                  <c:v>0.56000000000000028</c:v>
                </c:pt>
                <c:pt idx="57">
                  <c:v>0.57000000000000028</c:v>
                </c:pt>
                <c:pt idx="58">
                  <c:v>0.58000000000000029</c:v>
                </c:pt>
                <c:pt idx="59">
                  <c:v>0.5900000000000003</c:v>
                </c:pt>
                <c:pt idx="60">
                  <c:v>0.60000000000000031</c:v>
                </c:pt>
                <c:pt idx="61">
                  <c:v>0.61000000000000032</c:v>
                </c:pt>
                <c:pt idx="62">
                  <c:v>0.62000000000000033</c:v>
                </c:pt>
                <c:pt idx="63">
                  <c:v>0.63000000000000034</c:v>
                </c:pt>
                <c:pt idx="64">
                  <c:v>0.64000000000000035</c:v>
                </c:pt>
                <c:pt idx="65">
                  <c:v>0.65000000000000036</c:v>
                </c:pt>
                <c:pt idx="66">
                  <c:v>0.66000000000000036</c:v>
                </c:pt>
                <c:pt idx="67">
                  <c:v>0.67000000000000037</c:v>
                </c:pt>
                <c:pt idx="68">
                  <c:v>0.68000000000000038</c:v>
                </c:pt>
                <c:pt idx="69">
                  <c:v>0.69000000000000039</c:v>
                </c:pt>
                <c:pt idx="70">
                  <c:v>0.7000000000000004</c:v>
                </c:pt>
                <c:pt idx="71">
                  <c:v>0.71000000000000041</c:v>
                </c:pt>
                <c:pt idx="72">
                  <c:v>0.72000000000000042</c:v>
                </c:pt>
                <c:pt idx="73">
                  <c:v>0.73000000000000043</c:v>
                </c:pt>
                <c:pt idx="74">
                  <c:v>0.74000000000000044</c:v>
                </c:pt>
                <c:pt idx="75">
                  <c:v>0.75000000000000044</c:v>
                </c:pt>
                <c:pt idx="76">
                  <c:v>0.76000000000000045</c:v>
                </c:pt>
                <c:pt idx="77">
                  <c:v>0.77000000000000046</c:v>
                </c:pt>
                <c:pt idx="78">
                  <c:v>0.78000000000000047</c:v>
                </c:pt>
                <c:pt idx="79">
                  <c:v>0.79000000000000048</c:v>
                </c:pt>
                <c:pt idx="80">
                  <c:v>0.80000000000000049</c:v>
                </c:pt>
                <c:pt idx="81">
                  <c:v>0.8100000000000005</c:v>
                </c:pt>
                <c:pt idx="82">
                  <c:v>0.82000000000000051</c:v>
                </c:pt>
                <c:pt idx="83">
                  <c:v>0.83000000000000052</c:v>
                </c:pt>
                <c:pt idx="84">
                  <c:v>0.84000000000000052</c:v>
                </c:pt>
                <c:pt idx="85">
                  <c:v>0.85000000000000053</c:v>
                </c:pt>
                <c:pt idx="86">
                  <c:v>0.86000000000000054</c:v>
                </c:pt>
                <c:pt idx="87">
                  <c:v>0.87000000000000055</c:v>
                </c:pt>
                <c:pt idx="88">
                  <c:v>0.88000000000000056</c:v>
                </c:pt>
                <c:pt idx="89">
                  <c:v>0.89000000000000057</c:v>
                </c:pt>
                <c:pt idx="90">
                  <c:v>0.90000000000000058</c:v>
                </c:pt>
                <c:pt idx="91">
                  <c:v>0.91000000000000059</c:v>
                </c:pt>
                <c:pt idx="92">
                  <c:v>0.9200000000000006</c:v>
                </c:pt>
                <c:pt idx="93">
                  <c:v>0.9300000000000006</c:v>
                </c:pt>
                <c:pt idx="94">
                  <c:v>0.94000000000000061</c:v>
                </c:pt>
                <c:pt idx="95">
                  <c:v>0.95000000000000062</c:v>
                </c:pt>
                <c:pt idx="96">
                  <c:v>0.96000000000000063</c:v>
                </c:pt>
                <c:pt idx="97">
                  <c:v>0.97000000000000064</c:v>
                </c:pt>
                <c:pt idx="98">
                  <c:v>0.98000000000000065</c:v>
                </c:pt>
                <c:pt idx="99">
                  <c:v>0.99000000000000066</c:v>
                </c:pt>
                <c:pt idx="100">
                  <c:v>1.0000000000000007</c:v>
                </c:pt>
              </c:numCache>
            </c:numRef>
          </c:xVal>
          <c:yVal>
            <c:numRef>
              <c:f>Sheet1!$B$2:$B$102</c:f>
              <c:numCache>
                <c:formatCode>General</c:formatCode>
                <c:ptCount val="101"/>
                <c:pt idx="0">
                  <c:v>4</c:v>
                </c:pt>
                <c:pt idx="1">
                  <c:v>4</c:v>
                </c:pt>
                <c:pt idx="2">
                  <c:v>4</c:v>
                </c:pt>
                <c:pt idx="3">
                  <c:v>4</c:v>
                </c:pt>
                <c:pt idx="4">
                  <c:v>4</c:v>
                </c:pt>
                <c:pt idx="5">
                  <c:v>4</c:v>
                </c:pt>
                <c:pt idx="6">
                  <c:v>4</c:v>
                </c:pt>
                <c:pt idx="7">
                  <c:v>4</c:v>
                </c:pt>
                <c:pt idx="8">
                  <c:v>4</c:v>
                </c:pt>
                <c:pt idx="9">
                  <c:v>4</c:v>
                </c:pt>
                <c:pt idx="10">
                  <c:v>4</c:v>
                </c:pt>
                <c:pt idx="11">
                  <c:v>4</c:v>
                </c:pt>
                <c:pt idx="12">
                  <c:v>4</c:v>
                </c:pt>
                <c:pt idx="13">
                  <c:v>4</c:v>
                </c:pt>
                <c:pt idx="14">
                  <c:v>4</c:v>
                </c:pt>
                <c:pt idx="15">
                  <c:v>4</c:v>
                </c:pt>
                <c:pt idx="16">
                  <c:v>4</c:v>
                </c:pt>
                <c:pt idx="17">
                  <c:v>4</c:v>
                </c:pt>
                <c:pt idx="18">
                  <c:v>4</c:v>
                </c:pt>
                <c:pt idx="19">
                  <c:v>4</c:v>
                </c:pt>
                <c:pt idx="20">
                  <c:v>4</c:v>
                </c:pt>
                <c:pt idx="21">
                  <c:v>4</c:v>
                </c:pt>
                <c:pt idx="22">
                  <c:v>4</c:v>
                </c:pt>
                <c:pt idx="23">
                  <c:v>4</c:v>
                </c:pt>
                <c:pt idx="24">
                  <c:v>4</c:v>
                </c:pt>
                <c:pt idx="25">
                  <c:v>4</c:v>
                </c:pt>
                <c:pt idx="26">
                  <c:v>4</c:v>
                </c:pt>
                <c:pt idx="27">
                  <c:v>4</c:v>
                </c:pt>
                <c:pt idx="28">
                  <c:v>4</c:v>
                </c:pt>
                <c:pt idx="29">
                  <c:v>4</c:v>
                </c:pt>
                <c:pt idx="30">
                  <c:v>4</c:v>
                </c:pt>
                <c:pt idx="31">
                  <c:v>4</c:v>
                </c:pt>
                <c:pt idx="32">
                  <c:v>4</c:v>
                </c:pt>
                <c:pt idx="33">
                  <c:v>4</c:v>
                </c:pt>
                <c:pt idx="34">
                  <c:v>4</c:v>
                </c:pt>
                <c:pt idx="35">
                  <c:v>4</c:v>
                </c:pt>
                <c:pt idx="36">
                  <c:v>4</c:v>
                </c:pt>
                <c:pt idx="37">
                  <c:v>4</c:v>
                </c:pt>
                <c:pt idx="38">
                  <c:v>4</c:v>
                </c:pt>
                <c:pt idx="39">
                  <c:v>4</c:v>
                </c:pt>
                <c:pt idx="40">
                  <c:v>4</c:v>
                </c:pt>
                <c:pt idx="41">
                  <c:v>4</c:v>
                </c:pt>
                <c:pt idx="42">
                  <c:v>4</c:v>
                </c:pt>
                <c:pt idx="43">
                  <c:v>4</c:v>
                </c:pt>
                <c:pt idx="44">
                  <c:v>4</c:v>
                </c:pt>
                <c:pt idx="45">
                  <c:v>4</c:v>
                </c:pt>
                <c:pt idx="46">
                  <c:v>4</c:v>
                </c:pt>
                <c:pt idx="47">
                  <c:v>4</c:v>
                </c:pt>
                <c:pt idx="48">
                  <c:v>4</c:v>
                </c:pt>
                <c:pt idx="49">
                  <c:v>4</c:v>
                </c:pt>
                <c:pt idx="50">
                  <c:v>4</c:v>
                </c:pt>
                <c:pt idx="51">
                  <c:v>4</c:v>
                </c:pt>
                <c:pt idx="52">
                  <c:v>4</c:v>
                </c:pt>
                <c:pt idx="53">
                  <c:v>4</c:v>
                </c:pt>
                <c:pt idx="54">
                  <c:v>4</c:v>
                </c:pt>
                <c:pt idx="55">
                  <c:v>4</c:v>
                </c:pt>
                <c:pt idx="56">
                  <c:v>4</c:v>
                </c:pt>
                <c:pt idx="57">
                  <c:v>4</c:v>
                </c:pt>
                <c:pt idx="58">
                  <c:v>4</c:v>
                </c:pt>
                <c:pt idx="59">
                  <c:v>4</c:v>
                </c:pt>
                <c:pt idx="60">
                  <c:v>4</c:v>
                </c:pt>
                <c:pt idx="61">
                  <c:v>4</c:v>
                </c:pt>
                <c:pt idx="62">
                  <c:v>4</c:v>
                </c:pt>
                <c:pt idx="63">
                  <c:v>4</c:v>
                </c:pt>
                <c:pt idx="64">
                  <c:v>4</c:v>
                </c:pt>
                <c:pt idx="65">
                  <c:v>4</c:v>
                </c:pt>
                <c:pt idx="66">
                  <c:v>4</c:v>
                </c:pt>
                <c:pt idx="67">
                  <c:v>4</c:v>
                </c:pt>
                <c:pt idx="68">
                  <c:v>4</c:v>
                </c:pt>
                <c:pt idx="69">
                  <c:v>4</c:v>
                </c:pt>
                <c:pt idx="70">
                  <c:v>4</c:v>
                </c:pt>
                <c:pt idx="71">
                  <c:v>4</c:v>
                </c:pt>
                <c:pt idx="72">
                  <c:v>4</c:v>
                </c:pt>
                <c:pt idx="73">
                  <c:v>4</c:v>
                </c:pt>
                <c:pt idx="74">
                  <c:v>4</c:v>
                </c:pt>
                <c:pt idx="75">
                  <c:v>4</c:v>
                </c:pt>
                <c:pt idx="76">
                  <c:v>4</c:v>
                </c:pt>
                <c:pt idx="77">
                  <c:v>4</c:v>
                </c:pt>
                <c:pt idx="78">
                  <c:v>4</c:v>
                </c:pt>
                <c:pt idx="79">
                  <c:v>4</c:v>
                </c:pt>
                <c:pt idx="80">
                  <c:v>4</c:v>
                </c:pt>
                <c:pt idx="81">
                  <c:v>4</c:v>
                </c:pt>
                <c:pt idx="82">
                  <c:v>4</c:v>
                </c:pt>
                <c:pt idx="83">
                  <c:v>4</c:v>
                </c:pt>
                <c:pt idx="84">
                  <c:v>4</c:v>
                </c:pt>
                <c:pt idx="85">
                  <c:v>4</c:v>
                </c:pt>
                <c:pt idx="86">
                  <c:v>4</c:v>
                </c:pt>
                <c:pt idx="87">
                  <c:v>4</c:v>
                </c:pt>
                <c:pt idx="88">
                  <c:v>4</c:v>
                </c:pt>
                <c:pt idx="89">
                  <c:v>4</c:v>
                </c:pt>
                <c:pt idx="90">
                  <c:v>4</c:v>
                </c:pt>
                <c:pt idx="91">
                  <c:v>4</c:v>
                </c:pt>
                <c:pt idx="92">
                  <c:v>4</c:v>
                </c:pt>
                <c:pt idx="93">
                  <c:v>4</c:v>
                </c:pt>
                <c:pt idx="94">
                  <c:v>4</c:v>
                </c:pt>
                <c:pt idx="95">
                  <c:v>4</c:v>
                </c:pt>
                <c:pt idx="96">
                  <c:v>4</c:v>
                </c:pt>
                <c:pt idx="97">
                  <c:v>4</c:v>
                </c:pt>
                <c:pt idx="98">
                  <c:v>4</c:v>
                </c:pt>
                <c:pt idx="99">
                  <c:v>4</c:v>
                </c:pt>
                <c:pt idx="100">
                  <c:v>4</c:v>
                </c:pt>
              </c:numCache>
            </c:numRef>
          </c:yVal>
          <c:smooth val="0"/>
          <c:extLst>
            <c:ext xmlns:c16="http://schemas.microsoft.com/office/drawing/2014/chart" uri="{C3380CC4-5D6E-409C-BE32-E72D297353CC}">
              <c16:uniqueId val="{00000000-FA6B-4444-BE65-7F99D55A0884}"/>
            </c:ext>
          </c:extLst>
        </c:ser>
        <c:ser>
          <c:idx val="1"/>
          <c:order val="1"/>
          <c:tx>
            <c:strRef>
              <c:f>Sheet1!$C$1</c:f>
              <c:strCache>
                <c:ptCount val="1"/>
                <c:pt idx="0">
                  <c:v>wave 2</c:v>
                </c:pt>
              </c:strCache>
            </c:strRef>
          </c:tx>
          <c:spPr>
            <a:ln w="76129">
              <a:solidFill>
                <a:srgbClr val="0070C0"/>
              </a:solidFill>
            </a:ln>
          </c:spPr>
          <c:marker>
            <c:symbol val="none"/>
          </c:marker>
          <c:xVal>
            <c:numRef>
              <c:f>Sheet1!$A$2:$A$102</c:f>
              <c:numCache>
                <c:formatCode>General</c:formatCode>
                <c:ptCount val="10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pt idx="31">
                  <c:v>0.31000000000000011</c:v>
                </c:pt>
                <c:pt idx="32">
                  <c:v>0.32000000000000012</c:v>
                </c:pt>
                <c:pt idx="33">
                  <c:v>0.33000000000000013</c:v>
                </c:pt>
                <c:pt idx="34">
                  <c:v>0.34000000000000014</c:v>
                </c:pt>
                <c:pt idx="35">
                  <c:v>0.35000000000000014</c:v>
                </c:pt>
                <c:pt idx="36">
                  <c:v>0.36000000000000015</c:v>
                </c:pt>
                <c:pt idx="37">
                  <c:v>0.37000000000000016</c:v>
                </c:pt>
                <c:pt idx="38">
                  <c:v>0.38000000000000017</c:v>
                </c:pt>
                <c:pt idx="39">
                  <c:v>0.39000000000000018</c:v>
                </c:pt>
                <c:pt idx="40">
                  <c:v>0.40000000000000019</c:v>
                </c:pt>
                <c:pt idx="41">
                  <c:v>0.4100000000000002</c:v>
                </c:pt>
                <c:pt idx="42">
                  <c:v>0.42000000000000021</c:v>
                </c:pt>
                <c:pt idx="43">
                  <c:v>0.43000000000000022</c:v>
                </c:pt>
                <c:pt idx="44">
                  <c:v>0.44000000000000022</c:v>
                </c:pt>
                <c:pt idx="45">
                  <c:v>0.45000000000000023</c:v>
                </c:pt>
                <c:pt idx="46">
                  <c:v>0.46000000000000024</c:v>
                </c:pt>
                <c:pt idx="47">
                  <c:v>0.47000000000000025</c:v>
                </c:pt>
                <c:pt idx="48">
                  <c:v>0.48000000000000026</c:v>
                </c:pt>
                <c:pt idx="49">
                  <c:v>0.49000000000000027</c:v>
                </c:pt>
                <c:pt idx="50">
                  <c:v>0.50000000000000022</c:v>
                </c:pt>
                <c:pt idx="51">
                  <c:v>0.51000000000000023</c:v>
                </c:pt>
                <c:pt idx="52">
                  <c:v>0.52000000000000024</c:v>
                </c:pt>
                <c:pt idx="53">
                  <c:v>0.53000000000000025</c:v>
                </c:pt>
                <c:pt idx="54">
                  <c:v>0.54000000000000026</c:v>
                </c:pt>
                <c:pt idx="55">
                  <c:v>0.55000000000000027</c:v>
                </c:pt>
                <c:pt idx="56">
                  <c:v>0.56000000000000028</c:v>
                </c:pt>
                <c:pt idx="57">
                  <c:v>0.57000000000000028</c:v>
                </c:pt>
                <c:pt idx="58">
                  <c:v>0.58000000000000029</c:v>
                </c:pt>
                <c:pt idx="59">
                  <c:v>0.5900000000000003</c:v>
                </c:pt>
                <c:pt idx="60">
                  <c:v>0.60000000000000031</c:v>
                </c:pt>
                <c:pt idx="61">
                  <c:v>0.61000000000000032</c:v>
                </c:pt>
                <c:pt idx="62">
                  <c:v>0.62000000000000033</c:v>
                </c:pt>
                <c:pt idx="63">
                  <c:v>0.63000000000000034</c:v>
                </c:pt>
                <c:pt idx="64">
                  <c:v>0.64000000000000035</c:v>
                </c:pt>
                <c:pt idx="65">
                  <c:v>0.65000000000000036</c:v>
                </c:pt>
                <c:pt idx="66">
                  <c:v>0.66000000000000036</c:v>
                </c:pt>
                <c:pt idx="67">
                  <c:v>0.67000000000000037</c:v>
                </c:pt>
                <c:pt idx="68">
                  <c:v>0.68000000000000038</c:v>
                </c:pt>
                <c:pt idx="69">
                  <c:v>0.69000000000000039</c:v>
                </c:pt>
                <c:pt idx="70">
                  <c:v>0.7000000000000004</c:v>
                </c:pt>
                <c:pt idx="71">
                  <c:v>0.71000000000000041</c:v>
                </c:pt>
                <c:pt idx="72">
                  <c:v>0.72000000000000042</c:v>
                </c:pt>
                <c:pt idx="73">
                  <c:v>0.73000000000000043</c:v>
                </c:pt>
                <c:pt idx="74">
                  <c:v>0.74000000000000044</c:v>
                </c:pt>
                <c:pt idx="75">
                  <c:v>0.75000000000000044</c:v>
                </c:pt>
                <c:pt idx="76">
                  <c:v>0.76000000000000045</c:v>
                </c:pt>
                <c:pt idx="77">
                  <c:v>0.77000000000000046</c:v>
                </c:pt>
                <c:pt idx="78">
                  <c:v>0.78000000000000047</c:v>
                </c:pt>
                <c:pt idx="79">
                  <c:v>0.79000000000000048</c:v>
                </c:pt>
                <c:pt idx="80">
                  <c:v>0.80000000000000049</c:v>
                </c:pt>
                <c:pt idx="81">
                  <c:v>0.8100000000000005</c:v>
                </c:pt>
                <c:pt idx="82">
                  <c:v>0.82000000000000051</c:v>
                </c:pt>
                <c:pt idx="83">
                  <c:v>0.83000000000000052</c:v>
                </c:pt>
                <c:pt idx="84">
                  <c:v>0.84000000000000052</c:v>
                </c:pt>
                <c:pt idx="85">
                  <c:v>0.85000000000000053</c:v>
                </c:pt>
                <c:pt idx="86">
                  <c:v>0.86000000000000054</c:v>
                </c:pt>
                <c:pt idx="87">
                  <c:v>0.87000000000000055</c:v>
                </c:pt>
                <c:pt idx="88">
                  <c:v>0.88000000000000056</c:v>
                </c:pt>
                <c:pt idx="89">
                  <c:v>0.89000000000000057</c:v>
                </c:pt>
                <c:pt idx="90">
                  <c:v>0.90000000000000058</c:v>
                </c:pt>
                <c:pt idx="91">
                  <c:v>0.91000000000000059</c:v>
                </c:pt>
                <c:pt idx="92">
                  <c:v>0.9200000000000006</c:v>
                </c:pt>
                <c:pt idx="93">
                  <c:v>0.9300000000000006</c:v>
                </c:pt>
                <c:pt idx="94">
                  <c:v>0.94000000000000061</c:v>
                </c:pt>
                <c:pt idx="95">
                  <c:v>0.95000000000000062</c:v>
                </c:pt>
                <c:pt idx="96">
                  <c:v>0.96000000000000063</c:v>
                </c:pt>
                <c:pt idx="97">
                  <c:v>0.97000000000000064</c:v>
                </c:pt>
                <c:pt idx="98">
                  <c:v>0.98000000000000065</c:v>
                </c:pt>
                <c:pt idx="99">
                  <c:v>0.99000000000000066</c:v>
                </c:pt>
                <c:pt idx="100">
                  <c:v>1.0000000000000007</c:v>
                </c:pt>
              </c:numCache>
            </c:numRef>
          </c:xVal>
          <c:yVal>
            <c:numRef>
              <c:f>Sheet1!$C$2:$C$102</c:f>
              <c:numCache>
                <c:formatCode>General</c:formatCode>
                <c:ptCount val="101"/>
                <c:pt idx="0">
                  <c:v>2</c:v>
                </c:pt>
                <c:pt idx="1">
                  <c:v>2</c:v>
                </c:pt>
                <c:pt idx="2">
                  <c:v>2</c:v>
                </c:pt>
                <c:pt idx="3">
                  <c:v>2</c:v>
                </c:pt>
                <c:pt idx="4">
                  <c:v>2</c:v>
                </c:pt>
                <c:pt idx="5">
                  <c:v>2</c:v>
                </c:pt>
                <c:pt idx="6">
                  <c:v>2</c:v>
                </c:pt>
                <c:pt idx="7">
                  <c:v>2</c:v>
                </c:pt>
                <c:pt idx="8">
                  <c:v>2</c:v>
                </c:pt>
                <c:pt idx="9">
                  <c:v>2</c:v>
                </c:pt>
                <c:pt idx="10">
                  <c:v>2</c:v>
                </c:pt>
                <c:pt idx="11">
                  <c:v>2</c:v>
                </c:pt>
                <c:pt idx="12">
                  <c:v>2</c:v>
                </c:pt>
                <c:pt idx="13">
                  <c:v>2</c:v>
                </c:pt>
                <c:pt idx="14">
                  <c:v>2</c:v>
                </c:pt>
                <c:pt idx="15">
                  <c:v>2</c:v>
                </c:pt>
                <c:pt idx="16">
                  <c:v>2</c:v>
                </c:pt>
                <c:pt idx="17">
                  <c:v>2</c:v>
                </c:pt>
                <c:pt idx="18">
                  <c:v>2</c:v>
                </c:pt>
                <c:pt idx="19">
                  <c:v>2</c:v>
                </c:pt>
                <c:pt idx="20">
                  <c:v>2</c:v>
                </c:pt>
                <c:pt idx="21">
                  <c:v>2</c:v>
                </c:pt>
                <c:pt idx="22">
                  <c:v>2</c:v>
                </c:pt>
                <c:pt idx="23">
                  <c:v>2</c:v>
                </c:pt>
                <c:pt idx="24">
                  <c:v>2</c:v>
                </c:pt>
                <c:pt idx="25">
                  <c:v>2</c:v>
                </c:pt>
                <c:pt idx="26">
                  <c:v>2</c:v>
                </c:pt>
                <c:pt idx="27">
                  <c:v>2</c:v>
                </c:pt>
                <c:pt idx="28">
                  <c:v>2</c:v>
                </c:pt>
                <c:pt idx="29">
                  <c:v>2</c:v>
                </c:pt>
                <c:pt idx="30">
                  <c:v>2</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2</c:v>
                </c:pt>
                <c:pt idx="60">
                  <c:v>2</c:v>
                </c:pt>
                <c:pt idx="61">
                  <c:v>2</c:v>
                </c:pt>
                <c:pt idx="62">
                  <c:v>2</c:v>
                </c:pt>
                <c:pt idx="63">
                  <c:v>2</c:v>
                </c:pt>
                <c:pt idx="64">
                  <c:v>2</c:v>
                </c:pt>
                <c:pt idx="65">
                  <c:v>2</c:v>
                </c:pt>
                <c:pt idx="66">
                  <c:v>2</c:v>
                </c:pt>
                <c:pt idx="67">
                  <c:v>2</c:v>
                </c:pt>
                <c:pt idx="68">
                  <c:v>2</c:v>
                </c:pt>
                <c:pt idx="69">
                  <c:v>2</c:v>
                </c:pt>
                <c:pt idx="70">
                  <c:v>2</c:v>
                </c:pt>
                <c:pt idx="71">
                  <c:v>2</c:v>
                </c:pt>
                <c:pt idx="72">
                  <c:v>2</c:v>
                </c:pt>
                <c:pt idx="73">
                  <c:v>2</c:v>
                </c:pt>
                <c:pt idx="74">
                  <c:v>2</c:v>
                </c:pt>
                <c:pt idx="75">
                  <c:v>2</c:v>
                </c:pt>
                <c:pt idx="76">
                  <c:v>2</c:v>
                </c:pt>
                <c:pt idx="77">
                  <c:v>2</c:v>
                </c:pt>
                <c:pt idx="78">
                  <c:v>2</c:v>
                </c:pt>
                <c:pt idx="79">
                  <c:v>2</c:v>
                </c:pt>
                <c:pt idx="80">
                  <c:v>2</c:v>
                </c:pt>
                <c:pt idx="81">
                  <c:v>2</c:v>
                </c:pt>
                <c:pt idx="82">
                  <c:v>2</c:v>
                </c:pt>
                <c:pt idx="83">
                  <c:v>2</c:v>
                </c:pt>
                <c:pt idx="84">
                  <c:v>2</c:v>
                </c:pt>
                <c:pt idx="85">
                  <c:v>2</c:v>
                </c:pt>
                <c:pt idx="86">
                  <c:v>2</c:v>
                </c:pt>
                <c:pt idx="87">
                  <c:v>2</c:v>
                </c:pt>
                <c:pt idx="88">
                  <c:v>2</c:v>
                </c:pt>
                <c:pt idx="89">
                  <c:v>2</c:v>
                </c:pt>
                <c:pt idx="90">
                  <c:v>2</c:v>
                </c:pt>
                <c:pt idx="91">
                  <c:v>2</c:v>
                </c:pt>
                <c:pt idx="92">
                  <c:v>2</c:v>
                </c:pt>
                <c:pt idx="93">
                  <c:v>2</c:v>
                </c:pt>
                <c:pt idx="94">
                  <c:v>2</c:v>
                </c:pt>
                <c:pt idx="95">
                  <c:v>2</c:v>
                </c:pt>
                <c:pt idx="96">
                  <c:v>2</c:v>
                </c:pt>
                <c:pt idx="97">
                  <c:v>2</c:v>
                </c:pt>
                <c:pt idx="98">
                  <c:v>2</c:v>
                </c:pt>
                <c:pt idx="99">
                  <c:v>2</c:v>
                </c:pt>
                <c:pt idx="100">
                  <c:v>2</c:v>
                </c:pt>
              </c:numCache>
            </c:numRef>
          </c:yVal>
          <c:smooth val="0"/>
          <c:extLst>
            <c:ext xmlns:c16="http://schemas.microsoft.com/office/drawing/2014/chart" uri="{C3380CC4-5D6E-409C-BE32-E72D297353CC}">
              <c16:uniqueId val="{00000001-FA6B-4444-BE65-7F99D55A0884}"/>
            </c:ext>
          </c:extLst>
        </c:ser>
        <c:dLbls>
          <c:showLegendKey val="0"/>
          <c:showVal val="0"/>
          <c:showCatName val="0"/>
          <c:showSerName val="0"/>
          <c:showPercent val="0"/>
          <c:showBubbleSize val="0"/>
        </c:dLbls>
        <c:axId val="2070362592"/>
        <c:axId val="1"/>
      </c:scatterChart>
      <c:valAx>
        <c:axId val="2070362592"/>
        <c:scaling>
          <c:orientation val="minMax"/>
          <c:max val="1"/>
        </c:scaling>
        <c:delete val="0"/>
        <c:axPos val="b"/>
        <c:numFmt formatCode="#,##0.0" sourceLinked="0"/>
        <c:majorTickMark val="out"/>
        <c:minorTickMark val="none"/>
        <c:tickLblPos val="nextTo"/>
        <c:txPr>
          <a:bodyPr rot="0" vert="horz"/>
          <a:lstStyle/>
          <a:p>
            <a:pPr>
              <a:defRPr sz="1399" b="1" i="0" u="none" strike="noStrike" baseline="0">
                <a:solidFill>
                  <a:srgbClr val="000000"/>
                </a:solidFill>
                <a:latin typeface="Arial"/>
                <a:ea typeface="Arial"/>
                <a:cs typeface="Arial"/>
              </a:defRPr>
            </a:pPr>
            <a:endParaRPr lang="en-US"/>
          </a:p>
        </c:txPr>
        <c:crossAx val="1"/>
        <c:crosses val="autoZero"/>
        <c:crossBetween val="midCat"/>
      </c:valAx>
      <c:valAx>
        <c:axId val="1"/>
        <c:scaling>
          <c:orientation val="minMax"/>
        </c:scaling>
        <c:delete val="0"/>
        <c:axPos val="l"/>
        <c:numFmt formatCode="#,##0.0" sourceLinked="0"/>
        <c:majorTickMark val="out"/>
        <c:minorTickMark val="none"/>
        <c:tickLblPos val="nextTo"/>
        <c:txPr>
          <a:bodyPr/>
          <a:lstStyle/>
          <a:p>
            <a:pPr>
              <a:defRPr sz="1399" b="1"/>
            </a:pPr>
            <a:endParaRPr lang="en-US"/>
          </a:p>
        </c:txPr>
        <c:crossAx val="2070362592"/>
        <c:crosses val="autoZero"/>
        <c:crossBetween val="midCat"/>
      </c:valAx>
      <c:spPr>
        <a:noFill/>
        <a:ln w="25376">
          <a:noFill/>
        </a:ln>
      </c:spPr>
    </c:plotArea>
    <c:legend>
      <c:legendPos val="r"/>
      <c:overlay val="0"/>
      <c:txPr>
        <a:bodyPr/>
        <a:lstStyle/>
        <a:p>
          <a:pPr>
            <a:defRPr sz="1399" b="1"/>
          </a:pPr>
          <a:endParaRPr lang="en-US"/>
        </a:p>
      </c:txPr>
    </c:legend>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025892830811873E-2"/>
          <c:y val="6.5740740740740738E-2"/>
          <c:w val="0.64615013713173497"/>
          <c:h val="0.86851851851851847"/>
        </c:manualLayout>
      </c:layout>
      <c:scatterChart>
        <c:scatterStyle val="lineMarker"/>
        <c:varyColors val="0"/>
        <c:ser>
          <c:idx val="0"/>
          <c:order val="0"/>
          <c:tx>
            <c:strRef>
              <c:f>Sheet1!$B$1</c:f>
              <c:strCache>
                <c:ptCount val="1"/>
                <c:pt idx="0">
                  <c:v>sin(2x)</c:v>
                </c:pt>
              </c:strCache>
            </c:strRef>
          </c:tx>
          <c:spPr>
            <a:ln w="76205">
              <a:solidFill>
                <a:srgbClr val="0070C0"/>
              </a:solidFill>
            </a:ln>
          </c:spPr>
          <c:marker>
            <c:symbol val="none"/>
          </c:marker>
          <c:xVal>
            <c:numRef>
              <c:f>Sheet1!$A$2:$A$106</c:f>
              <c:numCache>
                <c:formatCode>General</c:formatCode>
                <c:ptCount val="105"/>
                <c:pt idx="0">
                  <c:v>0</c:v>
                </c:pt>
                <c:pt idx="1">
                  <c:v>6.2831853071795868E-2</c:v>
                </c:pt>
                <c:pt idx="2">
                  <c:v>0.12566370614359174</c:v>
                </c:pt>
                <c:pt idx="3">
                  <c:v>0.1884955592153876</c:v>
                </c:pt>
                <c:pt idx="4">
                  <c:v>0.25132741228718347</c:v>
                </c:pt>
                <c:pt idx="5">
                  <c:v>0.31415926535897931</c:v>
                </c:pt>
                <c:pt idx="6">
                  <c:v>0.37699111843077515</c:v>
                </c:pt>
                <c:pt idx="7">
                  <c:v>0.43982297150257099</c:v>
                </c:pt>
                <c:pt idx="8">
                  <c:v>0.50265482457436683</c:v>
                </c:pt>
                <c:pt idx="9">
                  <c:v>0.56548667764616267</c:v>
                </c:pt>
                <c:pt idx="10">
                  <c:v>0.62831853071795851</c:v>
                </c:pt>
                <c:pt idx="11">
                  <c:v>0.69115038378975435</c:v>
                </c:pt>
                <c:pt idx="12">
                  <c:v>0.75398223686155019</c:v>
                </c:pt>
                <c:pt idx="13">
                  <c:v>0.81681408993334603</c:v>
                </c:pt>
                <c:pt idx="14">
                  <c:v>0.87964594300514187</c:v>
                </c:pt>
                <c:pt idx="15">
                  <c:v>0.94247779607693771</c:v>
                </c:pt>
                <c:pt idx="16">
                  <c:v>1.0053096491487337</c:v>
                </c:pt>
                <c:pt idx="17">
                  <c:v>1.0681415022205296</c:v>
                </c:pt>
                <c:pt idx="18">
                  <c:v>1.1309733552923256</c:v>
                </c:pt>
                <c:pt idx="19">
                  <c:v>1.1938052083641215</c:v>
                </c:pt>
                <c:pt idx="20">
                  <c:v>1.2566370614359175</c:v>
                </c:pt>
                <c:pt idx="21">
                  <c:v>1.3194689145077134</c:v>
                </c:pt>
                <c:pt idx="22">
                  <c:v>1.3823007675795094</c:v>
                </c:pt>
                <c:pt idx="23">
                  <c:v>1.4451326206513053</c:v>
                </c:pt>
                <c:pt idx="24">
                  <c:v>1.5079644737231013</c:v>
                </c:pt>
                <c:pt idx="25">
                  <c:v>1.5707963267948972</c:v>
                </c:pt>
                <c:pt idx="26">
                  <c:v>1.6336281798666932</c:v>
                </c:pt>
                <c:pt idx="27">
                  <c:v>1.6964600329384891</c:v>
                </c:pt>
                <c:pt idx="28">
                  <c:v>1.7592918860102851</c:v>
                </c:pt>
                <c:pt idx="29">
                  <c:v>1.822123739082081</c:v>
                </c:pt>
                <c:pt idx="30">
                  <c:v>1.884955592153877</c:v>
                </c:pt>
                <c:pt idx="31">
                  <c:v>1.9477874452256729</c:v>
                </c:pt>
                <c:pt idx="32">
                  <c:v>2.0106192982974687</c:v>
                </c:pt>
                <c:pt idx="33">
                  <c:v>2.0734511513692646</c:v>
                </c:pt>
                <c:pt idx="34">
                  <c:v>2.1362830044410606</c:v>
                </c:pt>
                <c:pt idx="35">
                  <c:v>2.1991148575128565</c:v>
                </c:pt>
                <c:pt idx="36">
                  <c:v>2.2619467105846525</c:v>
                </c:pt>
                <c:pt idx="37">
                  <c:v>2.3247785636564484</c:v>
                </c:pt>
                <c:pt idx="38">
                  <c:v>2.3876104167282444</c:v>
                </c:pt>
                <c:pt idx="39">
                  <c:v>2.4504422698000403</c:v>
                </c:pt>
                <c:pt idx="40">
                  <c:v>2.5132741228718363</c:v>
                </c:pt>
                <c:pt idx="41">
                  <c:v>2.5761059759436322</c:v>
                </c:pt>
                <c:pt idx="42">
                  <c:v>2.6389378290154282</c:v>
                </c:pt>
                <c:pt idx="43">
                  <c:v>2.7017696820872241</c:v>
                </c:pt>
                <c:pt idx="44">
                  <c:v>2.7646015351590201</c:v>
                </c:pt>
                <c:pt idx="45">
                  <c:v>2.827433388230816</c:v>
                </c:pt>
                <c:pt idx="46">
                  <c:v>2.890265241302612</c:v>
                </c:pt>
                <c:pt idx="47">
                  <c:v>2.9530970943744079</c:v>
                </c:pt>
                <c:pt idx="48">
                  <c:v>3.0159289474462039</c:v>
                </c:pt>
                <c:pt idx="49">
                  <c:v>3.0787608005179998</c:v>
                </c:pt>
                <c:pt idx="50">
                  <c:v>3.1415926535897958</c:v>
                </c:pt>
                <c:pt idx="51">
                  <c:v>3.2044245066615917</c:v>
                </c:pt>
                <c:pt idx="52">
                  <c:v>3.2672563597333877</c:v>
                </c:pt>
                <c:pt idx="53">
                  <c:v>3.3300882128051836</c:v>
                </c:pt>
                <c:pt idx="54">
                  <c:v>3.3929200658769796</c:v>
                </c:pt>
                <c:pt idx="55">
                  <c:v>3.4557519189487755</c:v>
                </c:pt>
                <c:pt idx="56">
                  <c:v>3.5185837720205715</c:v>
                </c:pt>
                <c:pt idx="57">
                  <c:v>3.5814156250923674</c:v>
                </c:pt>
                <c:pt idx="58">
                  <c:v>3.6442474781641634</c:v>
                </c:pt>
                <c:pt idx="59">
                  <c:v>3.7070793312359593</c:v>
                </c:pt>
                <c:pt idx="60">
                  <c:v>3.7699111843077553</c:v>
                </c:pt>
                <c:pt idx="61">
                  <c:v>3.8327430373795512</c:v>
                </c:pt>
                <c:pt idx="62">
                  <c:v>3.8955748904513472</c:v>
                </c:pt>
                <c:pt idx="63">
                  <c:v>3.9584067435231431</c:v>
                </c:pt>
                <c:pt idx="64">
                  <c:v>4.0212385965949391</c:v>
                </c:pt>
                <c:pt idx="65">
                  <c:v>4.0840704496667346</c:v>
                </c:pt>
                <c:pt idx="66">
                  <c:v>4.1469023027385301</c:v>
                </c:pt>
                <c:pt idx="67">
                  <c:v>4.2097341558103256</c:v>
                </c:pt>
                <c:pt idx="68">
                  <c:v>4.2725660088821211</c:v>
                </c:pt>
                <c:pt idx="69">
                  <c:v>4.3353978619539166</c:v>
                </c:pt>
                <c:pt idx="70">
                  <c:v>4.3982297150257121</c:v>
                </c:pt>
                <c:pt idx="71">
                  <c:v>4.4610615680975076</c:v>
                </c:pt>
                <c:pt idx="72">
                  <c:v>4.5238934211693032</c:v>
                </c:pt>
                <c:pt idx="73">
                  <c:v>4.5867252742410987</c:v>
                </c:pt>
                <c:pt idx="74">
                  <c:v>4.6495571273128942</c:v>
                </c:pt>
                <c:pt idx="75">
                  <c:v>4.7123889803846897</c:v>
                </c:pt>
                <c:pt idx="76">
                  <c:v>4.7752208334564852</c:v>
                </c:pt>
                <c:pt idx="77">
                  <c:v>4.8380526865282807</c:v>
                </c:pt>
                <c:pt idx="78">
                  <c:v>4.9008845396000762</c:v>
                </c:pt>
                <c:pt idx="79">
                  <c:v>4.9637163926718717</c:v>
                </c:pt>
                <c:pt idx="80">
                  <c:v>5.0265482457436672</c:v>
                </c:pt>
                <c:pt idx="81">
                  <c:v>5.0893800988154627</c:v>
                </c:pt>
                <c:pt idx="82">
                  <c:v>5.1522119518872582</c:v>
                </c:pt>
                <c:pt idx="83">
                  <c:v>5.2150438049590537</c:v>
                </c:pt>
                <c:pt idx="84">
                  <c:v>5.2778756580308492</c:v>
                </c:pt>
                <c:pt idx="85">
                  <c:v>5.3407075111026447</c:v>
                </c:pt>
                <c:pt idx="86">
                  <c:v>5.4035393641744403</c:v>
                </c:pt>
                <c:pt idx="87">
                  <c:v>5.4663712172462358</c:v>
                </c:pt>
                <c:pt idx="88">
                  <c:v>5.5292030703180313</c:v>
                </c:pt>
                <c:pt idx="89">
                  <c:v>5.5920349233898268</c:v>
                </c:pt>
                <c:pt idx="90">
                  <c:v>5.6548667764616223</c:v>
                </c:pt>
                <c:pt idx="91">
                  <c:v>5.7176986295334178</c:v>
                </c:pt>
                <c:pt idx="92">
                  <c:v>5.7805304826052133</c:v>
                </c:pt>
                <c:pt idx="93">
                  <c:v>5.8433623356770088</c:v>
                </c:pt>
                <c:pt idx="94">
                  <c:v>5.9061941887488043</c:v>
                </c:pt>
                <c:pt idx="95">
                  <c:v>5.9690260418205998</c:v>
                </c:pt>
                <c:pt idx="96">
                  <c:v>6.0318578948923953</c:v>
                </c:pt>
                <c:pt idx="97">
                  <c:v>6.0946897479641908</c:v>
                </c:pt>
                <c:pt idx="98">
                  <c:v>6.1575216010359863</c:v>
                </c:pt>
                <c:pt idx="99">
                  <c:v>6.2203534541077818</c:v>
                </c:pt>
                <c:pt idx="100">
                  <c:v>6.2831853071795774</c:v>
                </c:pt>
                <c:pt idx="101">
                  <c:v>6.3460171602513729</c:v>
                </c:pt>
                <c:pt idx="102">
                  <c:v>6.4088490133231684</c:v>
                </c:pt>
                <c:pt idx="103">
                  <c:v>6.4716808663949639</c:v>
                </c:pt>
                <c:pt idx="104">
                  <c:v>6.5345127194667594</c:v>
                </c:pt>
              </c:numCache>
            </c:numRef>
          </c:xVal>
          <c:yVal>
            <c:numRef>
              <c:f>Sheet1!$B$2:$B$106</c:f>
              <c:numCache>
                <c:formatCode>General</c:formatCode>
                <c:ptCount val="105"/>
                <c:pt idx="0">
                  <c:v>0</c:v>
                </c:pt>
                <c:pt idx="1">
                  <c:v>0.12533323356430426</c:v>
                </c:pt>
                <c:pt idx="2">
                  <c:v>0.24868988716485479</c:v>
                </c:pt>
                <c:pt idx="3">
                  <c:v>0.36812455268467797</c:v>
                </c:pt>
                <c:pt idx="4">
                  <c:v>0.48175367410171532</c:v>
                </c:pt>
                <c:pt idx="5">
                  <c:v>0.58778525229247314</c:v>
                </c:pt>
                <c:pt idx="6">
                  <c:v>0.68454710592868862</c:v>
                </c:pt>
                <c:pt idx="7">
                  <c:v>0.77051324277578914</c:v>
                </c:pt>
                <c:pt idx="8">
                  <c:v>0.84432792550201496</c:v>
                </c:pt>
                <c:pt idx="9">
                  <c:v>0.90482705246601947</c:v>
                </c:pt>
                <c:pt idx="10">
                  <c:v>0.95105651629515353</c:v>
                </c:pt>
                <c:pt idx="11">
                  <c:v>0.98228725072868861</c:v>
                </c:pt>
                <c:pt idx="12">
                  <c:v>0.99802672842827156</c:v>
                </c:pt>
                <c:pt idx="13">
                  <c:v>0.99802672842827156</c:v>
                </c:pt>
                <c:pt idx="14">
                  <c:v>0.98228725072868872</c:v>
                </c:pt>
                <c:pt idx="15">
                  <c:v>0.95105651629515375</c:v>
                </c:pt>
                <c:pt idx="16">
                  <c:v>0.90482705246601969</c:v>
                </c:pt>
                <c:pt idx="17">
                  <c:v>0.84432792550201519</c:v>
                </c:pt>
                <c:pt idx="18">
                  <c:v>0.77051324277578925</c:v>
                </c:pt>
                <c:pt idx="19">
                  <c:v>0.6845471059286885</c:v>
                </c:pt>
                <c:pt idx="20">
                  <c:v>0.5877852522924728</c:v>
                </c:pt>
                <c:pt idx="21">
                  <c:v>0.48175367410171482</c:v>
                </c:pt>
                <c:pt idx="22">
                  <c:v>0.36812455268467731</c:v>
                </c:pt>
                <c:pt idx="23">
                  <c:v>0.24868988716485396</c:v>
                </c:pt>
                <c:pt idx="24">
                  <c:v>0.1253332335643032</c:v>
                </c:pt>
                <c:pt idx="25">
                  <c:v>-1.2097527840593258E-15</c:v>
                </c:pt>
                <c:pt idx="26">
                  <c:v>-0.12533323356430562</c:v>
                </c:pt>
                <c:pt idx="27">
                  <c:v>-0.24868988716485629</c:v>
                </c:pt>
                <c:pt idx="28">
                  <c:v>-0.36812455268467958</c:v>
                </c:pt>
                <c:pt idx="29">
                  <c:v>-0.48175367410171693</c:v>
                </c:pt>
                <c:pt idx="30">
                  <c:v>-0.5877852522924748</c:v>
                </c:pt>
                <c:pt idx="31">
                  <c:v>-0.68454710592869028</c:v>
                </c:pt>
                <c:pt idx="32">
                  <c:v>-0.77051324277579047</c:v>
                </c:pt>
                <c:pt idx="33">
                  <c:v>-0.84432792550201619</c:v>
                </c:pt>
                <c:pt idx="34">
                  <c:v>-0.90482705246602047</c:v>
                </c:pt>
                <c:pt idx="35">
                  <c:v>-0.95105651629515431</c:v>
                </c:pt>
                <c:pt idx="36">
                  <c:v>-0.98228725072868917</c:v>
                </c:pt>
                <c:pt idx="37">
                  <c:v>-0.99802672842827178</c:v>
                </c:pt>
                <c:pt idx="38">
                  <c:v>-0.99802672842827134</c:v>
                </c:pt>
                <c:pt idx="39">
                  <c:v>-0.98228725072868806</c:v>
                </c:pt>
                <c:pt idx="40">
                  <c:v>-0.95105651629515253</c:v>
                </c:pt>
                <c:pt idx="41">
                  <c:v>-0.90482705246601802</c:v>
                </c:pt>
                <c:pt idx="42">
                  <c:v>-0.84432792550201308</c:v>
                </c:pt>
                <c:pt idx="43">
                  <c:v>-0.77051324277578681</c:v>
                </c:pt>
                <c:pt idx="44">
                  <c:v>-0.68454710592868573</c:v>
                </c:pt>
                <c:pt idx="45">
                  <c:v>-0.5877852522924697</c:v>
                </c:pt>
                <c:pt idx="46">
                  <c:v>-0.48175367410171144</c:v>
                </c:pt>
                <c:pt idx="47">
                  <c:v>-0.3681245526846737</c:v>
                </c:pt>
                <c:pt idx="48">
                  <c:v>-0.24868988716485019</c:v>
                </c:pt>
                <c:pt idx="49">
                  <c:v>-0.12533323356429937</c:v>
                </c:pt>
                <c:pt idx="50">
                  <c:v>5.0840408272190274E-15</c:v>
                </c:pt>
                <c:pt idx="51">
                  <c:v>0.12533323356430945</c:v>
                </c:pt>
                <c:pt idx="52">
                  <c:v>0.24868988716486004</c:v>
                </c:pt>
                <c:pt idx="53">
                  <c:v>0.36812455268468319</c:v>
                </c:pt>
                <c:pt idx="54">
                  <c:v>0.48175367410172032</c:v>
                </c:pt>
                <c:pt idx="55">
                  <c:v>0.58778525229247791</c:v>
                </c:pt>
                <c:pt idx="56">
                  <c:v>0.68454710592869317</c:v>
                </c:pt>
                <c:pt idx="57">
                  <c:v>0.77051324277579325</c:v>
                </c:pt>
                <c:pt idx="58">
                  <c:v>0.84432792550201852</c:v>
                </c:pt>
                <c:pt idx="59">
                  <c:v>0.90482705246602235</c:v>
                </c:pt>
                <c:pt idx="60">
                  <c:v>0.95105651629515564</c:v>
                </c:pt>
                <c:pt idx="61">
                  <c:v>0.98228725072868994</c:v>
                </c:pt>
                <c:pt idx="62">
                  <c:v>0.998026728428272</c:v>
                </c:pt>
                <c:pt idx="63">
                  <c:v>0.99802672842827111</c:v>
                </c:pt>
                <c:pt idx="64">
                  <c:v>0.98228725072868728</c:v>
                </c:pt>
                <c:pt idx="65">
                  <c:v>0.95105651629515142</c:v>
                </c:pt>
                <c:pt idx="66">
                  <c:v>0.90482705246601691</c:v>
                </c:pt>
                <c:pt idx="67">
                  <c:v>0.84432792550201219</c:v>
                </c:pt>
                <c:pt idx="68">
                  <c:v>0.77051324277578626</c:v>
                </c:pt>
                <c:pt idx="69">
                  <c:v>0.68454710592868584</c:v>
                </c:pt>
                <c:pt idx="70">
                  <c:v>0.58778525229247058</c:v>
                </c:pt>
                <c:pt idx="71">
                  <c:v>0.4817536741017131</c:v>
                </c:pt>
                <c:pt idx="72">
                  <c:v>0.36812455268467631</c:v>
                </c:pt>
                <c:pt idx="73">
                  <c:v>0.24868988716485377</c:v>
                </c:pt>
                <c:pt idx="74">
                  <c:v>0.1253332335643039</c:v>
                </c:pt>
                <c:pt idx="75">
                  <c:v>3.67544536472586E-16</c:v>
                </c:pt>
                <c:pt idx="76">
                  <c:v>-0.12533323356430318</c:v>
                </c:pt>
                <c:pt idx="77">
                  <c:v>-0.24868988716485305</c:v>
                </c:pt>
                <c:pt idx="78">
                  <c:v>-0.36812455268467564</c:v>
                </c:pt>
                <c:pt idx="79">
                  <c:v>-0.48175367410171244</c:v>
                </c:pt>
                <c:pt idx="80">
                  <c:v>-0.58778525229246992</c:v>
                </c:pt>
                <c:pt idx="81">
                  <c:v>-0.68454710592868528</c:v>
                </c:pt>
                <c:pt idx="82">
                  <c:v>-0.77051324277578581</c:v>
                </c:pt>
                <c:pt idx="83">
                  <c:v>-0.84432792550201186</c:v>
                </c:pt>
                <c:pt idx="84">
                  <c:v>-0.90482705246601658</c:v>
                </c:pt>
                <c:pt idx="85">
                  <c:v>-0.9510565162951512</c:v>
                </c:pt>
                <c:pt idx="86">
                  <c:v>-0.98228725072868717</c:v>
                </c:pt>
                <c:pt idx="87">
                  <c:v>-0.998026728428271</c:v>
                </c:pt>
                <c:pt idx="88">
                  <c:v>-0.99802672842827211</c:v>
                </c:pt>
                <c:pt idx="89">
                  <c:v>-0.98228725072869061</c:v>
                </c:pt>
                <c:pt idx="90">
                  <c:v>-0.95105651629515697</c:v>
                </c:pt>
                <c:pt idx="91">
                  <c:v>-0.90482705246602457</c:v>
                </c:pt>
                <c:pt idx="92">
                  <c:v>-0.84432792550202185</c:v>
                </c:pt>
                <c:pt idx="93">
                  <c:v>-0.77051324277579769</c:v>
                </c:pt>
                <c:pt idx="94">
                  <c:v>-0.68454710592869883</c:v>
                </c:pt>
                <c:pt idx="95">
                  <c:v>-0.58778525229248502</c:v>
                </c:pt>
                <c:pt idx="96">
                  <c:v>-0.48175367410172876</c:v>
                </c:pt>
                <c:pt idx="97">
                  <c:v>-0.36812455268469296</c:v>
                </c:pt>
                <c:pt idx="98">
                  <c:v>-0.24868988716487109</c:v>
                </c:pt>
                <c:pt idx="99">
                  <c:v>-0.12533323356432163</c:v>
                </c:pt>
                <c:pt idx="100">
                  <c:v>-1.8253627775965953E-14</c:v>
                </c:pt>
                <c:pt idx="101">
                  <c:v>0.12533323356428541</c:v>
                </c:pt>
                <c:pt idx="102">
                  <c:v>0.24868988716483573</c:v>
                </c:pt>
                <c:pt idx="103">
                  <c:v>0.36812455268465899</c:v>
                </c:pt>
                <c:pt idx="104">
                  <c:v>0.48175367410169678</c:v>
                </c:pt>
              </c:numCache>
            </c:numRef>
          </c:yVal>
          <c:smooth val="0"/>
          <c:extLst>
            <c:ext xmlns:c16="http://schemas.microsoft.com/office/drawing/2014/chart" uri="{C3380CC4-5D6E-409C-BE32-E72D297353CC}">
              <c16:uniqueId val="{00000000-2E5C-428B-A7FE-7C9F1A26E97A}"/>
            </c:ext>
          </c:extLst>
        </c:ser>
        <c:ser>
          <c:idx val="1"/>
          <c:order val="1"/>
          <c:tx>
            <c:strRef>
              <c:f>Sheet1!$C$1</c:f>
              <c:strCache>
                <c:ptCount val="1"/>
                <c:pt idx="0">
                  <c:v>4sin(.5x)</c:v>
                </c:pt>
              </c:strCache>
            </c:strRef>
          </c:tx>
          <c:spPr>
            <a:ln w="76205">
              <a:solidFill>
                <a:srgbClr val="00B0F0"/>
              </a:solidFill>
            </a:ln>
          </c:spPr>
          <c:marker>
            <c:symbol val="none"/>
          </c:marker>
          <c:xVal>
            <c:numRef>
              <c:f>Sheet1!$A$2:$A$106</c:f>
              <c:numCache>
                <c:formatCode>General</c:formatCode>
                <c:ptCount val="105"/>
                <c:pt idx="0">
                  <c:v>0</c:v>
                </c:pt>
                <c:pt idx="1">
                  <c:v>6.2831853071795868E-2</c:v>
                </c:pt>
                <c:pt idx="2">
                  <c:v>0.12566370614359174</c:v>
                </c:pt>
                <c:pt idx="3">
                  <c:v>0.1884955592153876</c:v>
                </c:pt>
                <c:pt idx="4">
                  <c:v>0.25132741228718347</c:v>
                </c:pt>
                <c:pt idx="5">
                  <c:v>0.31415926535897931</c:v>
                </c:pt>
                <c:pt idx="6">
                  <c:v>0.37699111843077515</c:v>
                </c:pt>
                <c:pt idx="7">
                  <c:v>0.43982297150257099</c:v>
                </c:pt>
                <c:pt idx="8">
                  <c:v>0.50265482457436683</c:v>
                </c:pt>
                <c:pt idx="9">
                  <c:v>0.56548667764616267</c:v>
                </c:pt>
                <c:pt idx="10">
                  <c:v>0.62831853071795851</c:v>
                </c:pt>
                <c:pt idx="11">
                  <c:v>0.69115038378975435</c:v>
                </c:pt>
                <c:pt idx="12">
                  <c:v>0.75398223686155019</c:v>
                </c:pt>
                <c:pt idx="13">
                  <c:v>0.81681408993334603</c:v>
                </c:pt>
                <c:pt idx="14">
                  <c:v>0.87964594300514187</c:v>
                </c:pt>
                <c:pt idx="15">
                  <c:v>0.94247779607693771</c:v>
                </c:pt>
                <c:pt idx="16">
                  <c:v>1.0053096491487337</c:v>
                </c:pt>
                <c:pt idx="17">
                  <c:v>1.0681415022205296</c:v>
                </c:pt>
                <c:pt idx="18">
                  <c:v>1.1309733552923256</c:v>
                </c:pt>
                <c:pt idx="19">
                  <c:v>1.1938052083641215</c:v>
                </c:pt>
                <c:pt idx="20">
                  <c:v>1.2566370614359175</c:v>
                </c:pt>
                <c:pt idx="21">
                  <c:v>1.3194689145077134</c:v>
                </c:pt>
                <c:pt idx="22">
                  <c:v>1.3823007675795094</c:v>
                </c:pt>
                <c:pt idx="23">
                  <c:v>1.4451326206513053</c:v>
                </c:pt>
                <c:pt idx="24">
                  <c:v>1.5079644737231013</c:v>
                </c:pt>
                <c:pt idx="25">
                  <c:v>1.5707963267948972</c:v>
                </c:pt>
                <c:pt idx="26">
                  <c:v>1.6336281798666932</c:v>
                </c:pt>
                <c:pt idx="27">
                  <c:v>1.6964600329384891</c:v>
                </c:pt>
                <c:pt idx="28">
                  <c:v>1.7592918860102851</c:v>
                </c:pt>
                <c:pt idx="29">
                  <c:v>1.822123739082081</c:v>
                </c:pt>
                <c:pt idx="30">
                  <c:v>1.884955592153877</c:v>
                </c:pt>
                <c:pt idx="31">
                  <c:v>1.9477874452256729</c:v>
                </c:pt>
                <c:pt idx="32">
                  <c:v>2.0106192982974687</c:v>
                </c:pt>
                <c:pt idx="33">
                  <c:v>2.0734511513692646</c:v>
                </c:pt>
                <c:pt idx="34">
                  <c:v>2.1362830044410606</c:v>
                </c:pt>
                <c:pt idx="35">
                  <c:v>2.1991148575128565</c:v>
                </c:pt>
                <c:pt idx="36">
                  <c:v>2.2619467105846525</c:v>
                </c:pt>
                <c:pt idx="37">
                  <c:v>2.3247785636564484</c:v>
                </c:pt>
                <c:pt idx="38">
                  <c:v>2.3876104167282444</c:v>
                </c:pt>
                <c:pt idx="39">
                  <c:v>2.4504422698000403</c:v>
                </c:pt>
                <c:pt idx="40">
                  <c:v>2.5132741228718363</c:v>
                </c:pt>
                <c:pt idx="41">
                  <c:v>2.5761059759436322</c:v>
                </c:pt>
                <c:pt idx="42">
                  <c:v>2.6389378290154282</c:v>
                </c:pt>
                <c:pt idx="43">
                  <c:v>2.7017696820872241</c:v>
                </c:pt>
                <c:pt idx="44">
                  <c:v>2.7646015351590201</c:v>
                </c:pt>
                <c:pt idx="45">
                  <c:v>2.827433388230816</c:v>
                </c:pt>
                <c:pt idx="46">
                  <c:v>2.890265241302612</c:v>
                </c:pt>
                <c:pt idx="47">
                  <c:v>2.9530970943744079</c:v>
                </c:pt>
                <c:pt idx="48">
                  <c:v>3.0159289474462039</c:v>
                </c:pt>
                <c:pt idx="49">
                  <c:v>3.0787608005179998</c:v>
                </c:pt>
                <c:pt idx="50">
                  <c:v>3.1415926535897958</c:v>
                </c:pt>
                <c:pt idx="51">
                  <c:v>3.2044245066615917</c:v>
                </c:pt>
                <c:pt idx="52">
                  <c:v>3.2672563597333877</c:v>
                </c:pt>
                <c:pt idx="53">
                  <c:v>3.3300882128051836</c:v>
                </c:pt>
                <c:pt idx="54">
                  <c:v>3.3929200658769796</c:v>
                </c:pt>
                <c:pt idx="55">
                  <c:v>3.4557519189487755</c:v>
                </c:pt>
                <c:pt idx="56">
                  <c:v>3.5185837720205715</c:v>
                </c:pt>
                <c:pt idx="57">
                  <c:v>3.5814156250923674</c:v>
                </c:pt>
                <c:pt idx="58">
                  <c:v>3.6442474781641634</c:v>
                </c:pt>
                <c:pt idx="59">
                  <c:v>3.7070793312359593</c:v>
                </c:pt>
                <c:pt idx="60">
                  <c:v>3.7699111843077553</c:v>
                </c:pt>
                <c:pt idx="61">
                  <c:v>3.8327430373795512</c:v>
                </c:pt>
                <c:pt idx="62">
                  <c:v>3.8955748904513472</c:v>
                </c:pt>
                <c:pt idx="63">
                  <c:v>3.9584067435231431</c:v>
                </c:pt>
                <c:pt idx="64">
                  <c:v>4.0212385965949391</c:v>
                </c:pt>
                <c:pt idx="65">
                  <c:v>4.0840704496667346</c:v>
                </c:pt>
                <c:pt idx="66">
                  <c:v>4.1469023027385301</c:v>
                </c:pt>
                <c:pt idx="67">
                  <c:v>4.2097341558103256</c:v>
                </c:pt>
                <c:pt idx="68">
                  <c:v>4.2725660088821211</c:v>
                </c:pt>
                <c:pt idx="69">
                  <c:v>4.3353978619539166</c:v>
                </c:pt>
                <c:pt idx="70">
                  <c:v>4.3982297150257121</c:v>
                </c:pt>
                <c:pt idx="71">
                  <c:v>4.4610615680975076</c:v>
                </c:pt>
                <c:pt idx="72">
                  <c:v>4.5238934211693032</c:v>
                </c:pt>
                <c:pt idx="73">
                  <c:v>4.5867252742410987</c:v>
                </c:pt>
                <c:pt idx="74">
                  <c:v>4.6495571273128942</c:v>
                </c:pt>
                <c:pt idx="75">
                  <c:v>4.7123889803846897</c:v>
                </c:pt>
                <c:pt idx="76">
                  <c:v>4.7752208334564852</c:v>
                </c:pt>
                <c:pt idx="77">
                  <c:v>4.8380526865282807</c:v>
                </c:pt>
                <c:pt idx="78">
                  <c:v>4.9008845396000762</c:v>
                </c:pt>
                <c:pt idx="79">
                  <c:v>4.9637163926718717</c:v>
                </c:pt>
                <c:pt idx="80">
                  <c:v>5.0265482457436672</c:v>
                </c:pt>
                <c:pt idx="81">
                  <c:v>5.0893800988154627</c:v>
                </c:pt>
                <c:pt idx="82">
                  <c:v>5.1522119518872582</c:v>
                </c:pt>
                <c:pt idx="83">
                  <c:v>5.2150438049590537</c:v>
                </c:pt>
                <c:pt idx="84">
                  <c:v>5.2778756580308492</c:v>
                </c:pt>
                <c:pt idx="85">
                  <c:v>5.3407075111026447</c:v>
                </c:pt>
                <c:pt idx="86">
                  <c:v>5.4035393641744403</c:v>
                </c:pt>
                <c:pt idx="87">
                  <c:v>5.4663712172462358</c:v>
                </c:pt>
                <c:pt idx="88">
                  <c:v>5.5292030703180313</c:v>
                </c:pt>
                <c:pt idx="89">
                  <c:v>5.5920349233898268</c:v>
                </c:pt>
                <c:pt idx="90">
                  <c:v>5.6548667764616223</c:v>
                </c:pt>
                <c:pt idx="91">
                  <c:v>5.7176986295334178</c:v>
                </c:pt>
                <c:pt idx="92">
                  <c:v>5.7805304826052133</c:v>
                </c:pt>
                <c:pt idx="93">
                  <c:v>5.8433623356770088</c:v>
                </c:pt>
                <c:pt idx="94">
                  <c:v>5.9061941887488043</c:v>
                </c:pt>
                <c:pt idx="95">
                  <c:v>5.9690260418205998</c:v>
                </c:pt>
                <c:pt idx="96">
                  <c:v>6.0318578948923953</c:v>
                </c:pt>
                <c:pt idx="97">
                  <c:v>6.0946897479641908</c:v>
                </c:pt>
                <c:pt idx="98">
                  <c:v>6.1575216010359863</c:v>
                </c:pt>
                <c:pt idx="99">
                  <c:v>6.2203534541077818</c:v>
                </c:pt>
                <c:pt idx="100">
                  <c:v>6.2831853071795774</c:v>
                </c:pt>
                <c:pt idx="101">
                  <c:v>6.3460171602513729</c:v>
                </c:pt>
                <c:pt idx="102">
                  <c:v>6.4088490133231684</c:v>
                </c:pt>
                <c:pt idx="103">
                  <c:v>6.4716808663949639</c:v>
                </c:pt>
                <c:pt idx="104">
                  <c:v>6.5345127194667594</c:v>
                </c:pt>
              </c:numCache>
            </c:numRef>
          </c:xVal>
          <c:yVal>
            <c:numRef>
              <c:f>Sheet1!$C$2:$C$106</c:f>
              <c:numCache>
                <c:formatCode>General</c:formatCode>
                <c:ptCount val="105"/>
                <c:pt idx="0">
                  <c:v>0</c:v>
                </c:pt>
                <c:pt idx="1">
                  <c:v>0.12564303631251317</c:v>
                </c:pt>
                <c:pt idx="2">
                  <c:v>0.2511620781172535</c:v>
                </c:pt>
                <c:pt idx="3">
                  <c:v>0.3764332532740573</c:v>
                </c:pt>
                <c:pt idx="4">
                  <c:v>0.50133293425721703</c:v>
                </c:pt>
                <c:pt idx="5">
                  <c:v>0.62573786016092348</c:v>
                </c:pt>
                <c:pt idx="6">
                  <c:v>0.7495252583428984</c:v>
                </c:pt>
                <c:pt idx="7">
                  <c:v>0.87257296558617004</c:v>
                </c:pt>
                <c:pt idx="8">
                  <c:v>0.99475954865941896</c:v>
                </c:pt>
                <c:pt idx="9">
                  <c:v>1.1159644241569169</c:v>
                </c:pt>
                <c:pt idx="10">
                  <c:v>1.2360679774997894</c:v>
                </c:pt>
                <c:pt idx="11">
                  <c:v>1.3549516809811653</c:v>
                </c:pt>
                <c:pt idx="12">
                  <c:v>1.4724982107387115</c:v>
                </c:pt>
                <c:pt idx="13">
                  <c:v>1.588591562539122</c:v>
                </c:pt>
                <c:pt idx="14">
                  <c:v>1.7031171662602902</c:v>
                </c:pt>
                <c:pt idx="15">
                  <c:v>1.8159619989581868</c:v>
                </c:pt>
                <c:pt idx="16">
                  <c:v>1.9270146964068608</c:v>
                </c:pt>
                <c:pt idx="17">
                  <c:v>2.0361656630014853</c:v>
                </c:pt>
                <c:pt idx="18">
                  <c:v>2.1433071799159866</c:v>
                </c:pt>
                <c:pt idx="19">
                  <c:v>2.2483335114085223</c:v>
                </c:pt>
                <c:pt idx="20">
                  <c:v>2.351141009169893</c:v>
                </c:pt>
                <c:pt idx="21">
                  <c:v>2.4516282146119064</c:v>
                </c:pt>
                <c:pt idx="22">
                  <c:v>2.5496959589947594</c:v>
                </c:pt>
                <c:pt idx="23">
                  <c:v>2.6452474612946082</c:v>
                </c:pt>
                <c:pt idx="24">
                  <c:v>2.7381884237147553</c:v>
                </c:pt>
                <c:pt idx="25">
                  <c:v>2.8284271247461907</c:v>
                </c:pt>
                <c:pt idx="26">
                  <c:v>2.9158745096856471</c:v>
                </c:pt>
                <c:pt idx="27">
                  <c:v>3.0004442785218393</c:v>
                </c:pt>
                <c:pt idx="28">
                  <c:v>3.0820529711031579</c:v>
                </c:pt>
                <c:pt idx="29">
                  <c:v>3.1606200495027625</c:v>
                </c:pt>
                <c:pt idx="30">
                  <c:v>3.2360679774997907</c:v>
                </c:pt>
                <c:pt idx="31">
                  <c:v>3.3083222970982487</c:v>
                </c:pt>
                <c:pt idx="32">
                  <c:v>3.3773117020080612</c:v>
                </c:pt>
                <c:pt idx="33">
                  <c:v>3.4429681080157755</c:v>
                </c:pt>
                <c:pt idx="34">
                  <c:v>3.5052267201754557</c:v>
                </c:pt>
                <c:pt idx="35">
                  <c:v>3.5640260967534725</c:v>
                </c:pt>
                <c:pt idx="36">
                  <c:v>3.6193082098640792</c:v>
                </c:pt>
                <c:pt idx="37">
                  <c:v>3.6710185027359259</c:v>
                </c:pt>
                <c:pt idx="38">
                  <c:v>3.7191059435530067</c:v>
                </c:pt>
                <c:pt idx="39">
                  <c:v>3.7635230758169032</c:v>
                </c:pt>
                <c:pt idx="40">
                  <c:v>3.8042260651806155</c:v>
                </c:pt>
                <c:pt idx="41">
                  <c:v>3.8411747427077731</c:v>
                </c:pt>
                <c:pt idx="42">
                  <c:v>3.8743326445145252</c:v>
                </c:pt>
                <c:pt idx="43">
                  <c:v>3.9036670477549906</c:v>
                </c:pt>
                <c:pt idx="44">
                  <c:v>3.9291490029147553</c:v>
                </c:pt>
                <c:pt idx="45">
                  <c:v>3.9507533623805515</c:v>
                </c:pt>
                <c:pt idx="46">
                  <c:v>3.9684588052579119</c:v>
                </c:pt>
                <c:pt idx="47">
                  <c:v>3.9822478584123204</c:v>
                </c:pt>
                <c:pt idx="48">
                  <c:v>3.9921069137130867</c:v>
                </c:pt>
                <c:pt idx="49">
                  <c:v>3.9980262414629264</c:v>
                </c:pt>
                <c:pt idx="50">
                  <c:v>4</c:v>
                </c:pt>
                <c:pt idx="51">
                  <c:v>3.998026241462926</c:v>
                </c:pt>
                <c:pt idx="52">
                  <c:v>3.9921069137130858</c:v>
                </c:pt>
                <c:pt idx="53">
                  <c:v>3.9822478584123195</c:v>
                </c:pt>
                <c:pt idx="54">
                  <c:v>3.9684588052579106</c:v>
                </c:pt>
                <c:pt idx="55">
                  <c:v>3.9507533623805502</c:v>
                </c:pt>
                <c:pt idx="56">
                  <c:v>3.9291490029147536</c:v>
                </c:pt>
                <c:pt idx="57">
                  <c:v>3.9036670477549884</c:v>
                </c:pt>
                <c:pt idx="58">
                  <c:v>3.874332644514523</c:v>
                </c:pt>
                <c:pt idx="59">
                  <c:v>3.8411747427077705</c:v>
                </c:pt>
                <c:pt idx="60">
                  <c:v>3.8042260651806123</c:v>
                </c:pt>
                <c:pt idx="61">
                  <c:v>3.7635230758168996</c:v>
                </c:pt>
                <c:pt idx="62">
                  <c:v>3.7191059435530032</c:v>
                </c:pt>
                <c:pt idx="63">
                  <c:v>3.6710185027359215</c:v>
                </c:pt>
                <c:pt idx="64">
                  <c:v>3.6193082098640748</c:v>
                </c:pt>
                <c:pt idx="65">
                  <c:v>3.5640260967534685</c:v>
                </c:pt>
                <c:pt idx="66">
                  <c:v>3.5052267201754512</c:v>
                </c:pt>
                <c:pt idx="67">
                  <c:v>3.4429681080157719</c:v>
                </c:pt>
                <c:pt idx="68">
                  <c:v>3.3773117020080576</c:v>
                </c:pt>
                <c:pt idx="69">
                  <c:v>3.3083222970982451</c:v>
                </c:pt>
                <c:pt idx="70">
                  <c:v>3.236067977499788</c:v>
                </c:pt>
                <c:pt idx="71">
                  <c:v>3.1606200495027599</c:v>
                </c:pt>
                <c:pt idx="72">
                  <c:v>3.0820529711031557</c:v>
                </c:pt>
                <c:pt idx="73">
                  <c:v>3.0004442785218375</c:v>
                </c:pt>
                <c:pt idx="74">
                  <c:v>2.9158745096856458</c:v>
                </c:pt>
                <c:pt idx="75">
                  <c:v>2.8284271247461903</c:v>
                </c:pt>
                <c:pt idx="76">
                  <c:v>2.7381884237147553</c:v>
                </c:pt>
                <c:pt idx="77">
                  <c:v>2.6452474612946086</c:v>
                </c:pt>
                <c:pt idx="78">
                  <c:v>2.5496959589947608</c:v>
                </c:pt>
                <c:pt idx="79">
                  <c:v>2.4516282146119086</c:v>
                </c:pt>
                <c:pt idx="80">
                  <c:v>2.3511410091698957</c:v>
                </c:pt>
                <c:pt idx="81">
                  <c:v>2.2483335114085263</c:v>
                </c:pt>
                <c:pt idx="82">
                  <c:v>2.1433071799159911</c:v>
                </c:pt>
                <c:pt idx="83">
                  <c:v>2.0361656630014906</c:v>
                </c:pt>
                <c:pt idx="84">
                  <c:v>1.9270146964068671</c:v>
                </c:pt>
                <c:pt idx="85">
                  <c:v>1.8159619989581939</c:v>
                </c:pt>
                <c:pt idx="86">
                  <c:v>1.703117166260298</c:v>
                </c:pt>
                <c:pt idx="87">
                  <c:v>1.5885915625391307</c:v>
                </c:pt>
                <c:pt idx="88">
                  <c:v>1.4724982107387208</c:v>
                </c:pt>
                <c:pt idx="89">
                  <c:v>1.3549516809811752</c:v>
                </c:pt>
                <c:pt idx="90">
                  <c:v>1.2360679774998002</c:v>
                </c:pt>
                <c:pt idx="91">
                  <c:v>1.1159644241569284</c:v>
                </c:pt>
                <c:pt idx="92">
                  <c:v>0.99475954865943128</c:v>
                </c:pt>
                <c:pt idx="93">
                  <c:v>0.87257296558618314</c:v>
                </c:pt>
                <c:pt idx="94">
                  <c:v>0.74952525834291228</c:v>
                </c:pt>
                <c:pt idx="95">
                  <c:v>0.62573786016093802</c:v>
                </c:pt>
                <c:pt idx="96">
                  <c:v>0.50133293425723224</c:v>
                </c:pt>
                <c:pt idx="97">
                  <c:v>0.37643325327407329</c:v>
                </c:pt>
                <c:pt idx="98">
                  <c:v>0.25116207811727032</c:v>
                </c:pt>
                <c:pt idx="99">
                  <c:v>0.12564303631253071</c:v>
                </c:pt>
                <c:pt idx="100">
                  <c:v>1.8253627775965953E-14</c:v>
                </c:pt>
                <c:pt idx="101">
                  <c:v>-0.12564303631249421</c:v>
                </c:pt>
                <c:pt idx="102">
                  <c:v>-0.25116207811723384</c:v>
                </c:pt>
                <c:pt idx="103">
                  <c:v>-0.37643325327403698</c:v>
                </c:pt>
                <c:pt idx="104">
                  <c:v>-0.50133293425719605</c:v>
                </c:pt>
              </c:numCache>
            </c:numRef>
          </c:yVal>
          <c:smooth val="0"/>
          <c:extLst>
            <c:ext xmlns:c16="http://schemas.microsoft.com/office/drawing/2014/chart" uri="{C3380CC4-5D6E-409C-BE32-E72D297353CC}">
              <c16:uniqueId val="{00000001-2E5C-428B-A7FE-7C9F1A26E97A}"/>
            </c:ext>
          </c:extLst>
        </c:ser>
        <c:ser>
          <c:idx val="2"/>
          <c:order val="2"/>
          <c:tx>
            <c:strRef>
              <c:f>Sheet1!$D$1</c:f>
              <c:strCache>
                <c:ptCount val="1"/>
                <c:pt idx="0">
                  <c:v>sin(2x)+4sin(.5x)</c:v>
                </c:pt>
              </c:strCache>
            </c:strRef>
          </c:tx>
          <c:spPr>
            <a:ln w="76205">
              <a:solidFill>
                <a:srgbClr val="00B050"/>
              </a:solidFill>
            </a:ln>
          </c:spPr>
          <c:marker>
            <c:symbol val="none"/>
          </c:marker>
          <c:xVal>
            <c:numRef>
              <c:f>Sheet1!$A$2:$A$106</c:f>
              <c:numCache>
                <c:formatCode>General</c:formatCode>
                <c:ptCount val="105"/>
                <c:pt idx="0">
                  <c:v>0</c:v>
                </c:pt>
                <c:pt idx="1">
                  <c:v>6.2831853071795868E-2</c:v>
                </c:pt>
                <c:pt idx="2">
                  <c:v>0.12566370614359174</c:v>
                </c:pt>
                <c:pt idx="3">
                  <c:v>0.1884955592153876</c:v>
                </c:pt>
                <c:pt idx="4">
                  <c:v>0.25132741228718347</c:v>
                </c:pt>
                <c:pt idx="5">
                  <c:v>0.31415926535897931</c:v>
                </c:pt>
                <c:pt idx="6">
                  <c:v>0.37699111843077515</c:v>
                </c:pt>
                <c:pt idx="7">
                  <c:v>0.43982297150257099</c:v>
                </c:pt>
                <c:pt idx="8">
                  <c:v>0.50265482457436683</c:v>
                </c:pt>
                <c:pt idx="9">
                  <c:v>0.56548667764616267</c:v>
                </c:pt>
                <c:pt idx="10">
                  <c:v>0.62831853071795851</c:v>
                </c:pt>
                <c:pt idx="11">
                  <c:v>0.69115038378975435</c:v>
                </c:pt>
                <c:pt idx="12">
                  <c:v>0.75398223686155019</c:v>
                </c:pt>
                <c:pt idx="13">
                  <c:v>0.81681408993334603</c:v>
                </c:pt>
                <c:pt idx="14">
                  <c:v>0.87964594300514187</c:v>
                </c:pt>
                <c:pt idx="15">
                  <c:v>0.94247779607693771</c:v>
                </c:pt>
                <c:pt idx="16">
                  <c:v>1.0053096491487337</c:v>
                </c:pt>
                <c:pt idx="17">
                  <c:v>1.0681415022205296</c:v>
                </c:pt>
                <c:pt idx="18">
                  <c:v>1.1309733552923256</c:v>
                </c:pt>
                <c:pt idx="19">
                  <c:v>1.1938052083641215</c:v>
                </c:pt>
                <c:pt idx="20">
                  <c:v>1.2566370614359175</c:v>
                </c:pt>
                <c:pt idx="21">
                  <c:v>1.3194689145077134</c:v>
                </c:pt>
                <c:pt idx="22">
                  <c:v>1.3823007675795094</c:v>
                </c:pt>
                <c:pt idx="23">
                  <c:v>1.4451326206513053</c:v>
                </c:pt>
                <c:pt idx="24">
                  <c:v>1.5079644737231013</c:v>
                </c:pt>
                <c:pt idx="25">
                  <c:v>1.5707963267948972</c:v>
                </c:pt>
                <c:pt idx="26">
                  <c:v>1.6336281798666932</c:v>
                </c:pt>
                <c:pt idx="27">
                  <c:v>1.6964600329384891</c:v>
                </c:pt>
                <c:pt idx="28">
                  <c:v>1.7592918860102851</c:v>
                </c:pt>
                <c:pt idx="29">
                  <c:v>1.822123739082081</c:v>
                </c:pt>
                <c:pt idx="30">
                  <c:v>1.884955592153877</c:v>
                </c:pt>
                <c:pt idx="31">
                  <c:v>1.9477874452256729</c:v>
                </c:pt>
                <c:pt idx="32">
                  <c:v>2.0106192982974687</c:v>
                </c:pt>
                <c:pt idx="33">
                  <c:v>2.0734511513692646</c:v>
                </c:pt>
                <c:pt idx="34">
                  <c:v>2.1362830044410606</c:v>
                </c:pt>
                <c:pt idx="35">
                  <c:v>2.1991148575128565</c:v>
                </c:pt>
                <c:pt idx="36">
                  <c:v>2.2619467105846525</c:v>
                </c:pt>
                <c:pt idx="37">
                  <c:v>2.3247785636564484</c:v>
                </c:pt>
                <c:pt idx="38">
                  <c:v>2.3876104167282444</c:v>
                </c:pt>
                <c:pt idx="39">
                  <c:v>2.4504422698000403</c:v>
                </c:pt>
                <c:pt idx="40">
                  <c:v>2.5132741228718363</c:v>
                </c:pt>
                <c:pt idx="41">
                  <c:v>2.5761059759436322</c:v>
                </c:pt>
                <c:pt idx="42">
                  <c:v>2.6389378290154282</c:v>
                </c:pt>
                <c:pt idx="43">
                  <c:v>2.7017696820872241</c:v>
                </c:pt>
                <c:pt idx="44">
                  <c:v>2.7646015351590201</c:v>
                </c:pt>
                <c:pt idx="45">
                  <c:v>2.827433388230816</c:v>
                </c:pt>
                <c:pt idx="46">
                  <c:v>2.890265241302612</c:v>
                </c:pt>
                <c:pt idx="47">
                  <c:v>2.9530970943744079</c:v>
                </c:pt>
                <c:pt idx="48">
                  <c:v>3.0159289474462039</c:v>
                </c:pt>
                <c:pt idx="49">
                  <c:v>3.0787608005179998</c:v>
                </c:pt>
                <c:pt idx="50">
                  <c:v>3.1415926535897958</c:v>
                </c:pt>
                <c:pt idx="51">
                  <c:v>3.2044245066615917</c:v>
                </c:pt>
                <c:pt idx="52">
                  <c:v>3.2672563597333877</c:v>
                </c:pt>
                <c:pt idx="53">
                  <c:v>3.3300882128051836</c:v>
                </c:pt>
                <c:pt idx="54">
                  <c:v>3.3929200658769796</c:v>
                </c:pt>
                <c:pt idx="55">
                  <c:v>3.4557519189487755</c:v>
                </c:pt>
                <c:pt idx="56">
                  <c:v>3.5185837720205715</c:v>
                </c:pt>
                <c:pt idx="57">
                  <c:v>3.5814156250923674</c:v>
                </c:pt>
                <c:pt idx="58">
                  <c:v>3.6442474781641634</c:v>
                </c:pt>
                <c:pt idx="59">
                  <c:v>3.7070793312359593</c:v>
                </c:pt>
                <c:pt idx="60">
                  <c:v>3.7699111843077553</c:v>
                </c:pt>
                <c:pt idx="61">
                  <c:v>3.8327430373795512</c:v>
                </c:pt>
                <c:pt idx="62">
                  <c:v>3.8955748904513472</c:v>
                </c:pt>
                <c:pt idx="63">
                  <c:v>3.9584067435231431</c:v>
                </c:pt>
                <c:pt idx="64">
                  <c:v>4.0212385965949391</c:v>
                </c:pt>
                <c:pt idx="65">
                  <c:v>4.0840704496667346</c:v>
                </c:pt>
                <c:pt idx="66">
                  <c:v>4.1469023027385301</c:v>
                </c:pt>
                <c:pt idx="67">
                  <c:v>4.2097341558103256</c:v>
                </c:pt>
                <c:pt idx="68">
                  <c:v>4.2725660088821211</c:v>
                </c:pt>
                <c:pt idx="69">
                  <c:v>4.3353978619539166</c:v>
                </c:pt>
                <c:pt idx="70">
                  <c:v>4.3982297150257121</c:v>
                </c:pt>
                <c:pt idx="71">
                  <c:v>4.4610615680975076</c:v>
                </c:pt>
                <c:pt idx="72">
                  <c:v>4.5238934211693032</c:v>
                </c:pt>
                <c:pt idx="73">
                  <c:v>4.5867252742410987</c:v>
                </c:pt>
                <c:pt idx="74">
                  <c:v>4.6495571273128942</c:v>
                </c:pt>
                <c:pt idx="75">
                  <c:v>4.7123889803846897</c:v>
                </c:pt>
                <c:pt idx="76">
                  <c:v>4.7752208334564852</c:v>
                </c:pt>
                <c:pt idx="77">
                  <c:v>4.8380526865282807</c:v>
                </c:pt>
                <c:pt idx="78">
                  <c:v>4.9008845396000762</c:v>
                </c:pt>
                <c:pt idx="79">
                  <c:v>4.9637163926718717</c:v>
                </c:pt>
                <c:pt idx="80">
                  <c:v>5.0265482457436672</c:v>
                </c:pt>
                <c:pt idx="81">
                  <c:v>5.0893800988154627</c:v>
                </c:pt>
                <c:pt idx="82">
                  <c:v>5.1522119518872582</c:v>
                </c:pt>
                <c:pt idx="83">
                  <c:v>5.2150438049590537</c:v>
                </c:pt>
                <c:pt idx="84">
                  <c:v>5.2778756580308492</c:v>
                </c:pt>
                <c:pt idx="85">
                  <c:v>5.3407075111026447</c:v>
                </c:pt>
                <c:pt idx="86">
                  <c:v>5.4035393641744403</c:v>
                </c:pt>
                <c:pt idx="87">
                  <c:v>5.4663712172462358</c:v>
                </c:pt>
                <c:pt idx="88">
                  <c:v>5.5292030703180313</c:v>
                </c:pt>
                <c:pt idx="89">
                  <c:v>5.5920349233898268</c:v>
                </c:pt>
                <c:pt idx="90">
                  <c:v>5.6548667764616223</c:v>
                </c:pt>
                <c:pt idx="91">
                  <c:v>5.7176986295334178</c:v>
                </c:pt>
                <c:pt idx="92">
                  <c:v>5.7805304826052133</c:v>
                </c:pt>
                <c:pt idx="93">
                  <c:v>5.8433623356770088</c:v>
                </c:pt>
                <c:pt idx="94">
                  <c:v>5.9061941887488043</c:v>
                </c:pt>
                <c:pt idx="95">
                  <c:v>5.9690260418205998</c:v>
                </c:pt>
                <c:pt idx="96">
                  <c:v>6.0318578948923953</c:v>
                </c:pt>
                <c:pt idx="97">
                  <c:v>6.0946897479641908</c:v>
                </c:pt>
                <c:pt idx="98">
                  <c:v>6.1575216010359863</c:v>
                </c:pt>
                <c:pt idx="99">
                  <c:v>6.2203534541077818</c:v>
                </c:pt>
                <c:pt idx="100">
                  <c:v>6.2831853071795774</c:v>
                </c:pt>
                <c:pt idx="101">
                  <c:v>6.3460171602513729</c:v>
                </c:pt>
                <c:pt idx="102">
                  <c:v>6.4088490133231684</c:v>
                </c:pt>
                <c:pt idx="103">
                  <c:v>6.4716808663949639</c:v>
                </c:pt>
                <c:pt idx="104">
                  <c:v>6.5345127194667594</c:v>
                </c:pt>
              </c:numCache>
            </c:numRef>
          </c:xVal>
          <c:yVal>
            <c:numRef>
              <c:f>Sheet1!$D$2:$D$106</c:f>
              <c:numCache>
                <c:formatCode>General</c:formatCode>
                <c:ptCount val="105"/>
                <c:pt idx="0">
                  <c:v>0</c:v>
                </c:pt>
                <c:pt idx="1">
                  <c:v>0.25097626987681743</c:v>
                </c:pt>
                <c:pt idx="2">
                  <c:v>0.49985196528210829</c:v>
                </c:pt>
                <c:pt idx="3">
                  <c:v>0.74455780595873522</c:v>
                </c:pt>
                <c:pt idx="4">
                  <c:v>0.98308660835893236</c:v>
                </c:pt>
                <c:pt idx="5">
                  <c:v>1.2135231124533967</c:v>
                </c:pt>
                <c:pt idx="6">
                  <c:v>1.4340723642715871</c:v>
                </c:pt>
                <c:pt idx="7">
                  <c:v>1.6430862083619591</c:v>
                </c:pt>
                <c:pt idx="8">
                  <c:v>1.8390874741614338</c:v>
                </c:pt>
                <c:pt idx="9">
                  <c:v>2.0207914766229362</c:v>
                </c:pt>
                <c:pt idx="10">
                  <c:v>2.187124493794943</c:v>
                </c:pt>
                <c:pt idx="11">
                  <c:v>2.3372389317098539</c:v>
                </c:pt>
                <c:pt idx="12">
                  <c:v>2.470524939166983</c:v>
                </c:pt>
                <c:pt idx="13">
                  <c:v>2.5866182909673938</c:v>
                </c:pt>
                <c:pt idx="14">
                  <c:v>2.685404416988979</c:v>
                </c:pt>
                <c:pt idx="15">
                  <c:v>2.7670185152533406</c:v>
                </c:pt>
                <c:pt idx="16">
                  <c:v>2.8318417488728804</c:v>
                </c:pt>
                <c:pt idx="17">
                  <c:v>2.8804935885035006</c:v>
                </c:pt>
                <c:pt idx="18">
                  <c:v>2.9138204226917761</c:v>
                </c:pt>
                <c:pt idx="19">
                  <c:v>2.9328806173372106</c:v>
                </c:pt>
                <c:pt idx="20">
                  <c:v>2.9389262614623659</c:v>
                </c:pt>
                <c:pt idx="21">
                  <c:v>2.9333818887136212</c:v>
                </c:pt>
                <c:pt idx="22">
                  <c:v>2.9178205116794369</c:v>
                </c:pt>
                <c:pt idx="23">
                  <c:v>2.8939373484594624</c:v>
                </c:pt>
                <c:pt idx="24">
                  <c:v>2.8635216572790587</c:v>
                </c:pt>
                <c:pt idx="25">
                  <c:v>2.8284271247461894</c:v>
                </c:pt>
                <c:pt idx="26">
                  <c:v>2.7905412761213415</c:v>
                </c:pt>
                <c:pt idx="27">
                  <c:v>2.7517543913569829</c:v>
                </c:pt>
                <c:pt idx="28">
                  <c:v>2.7139284184184782</c:v>
                </c:pt>
                <c:pt idx="29">
                  <c:v>2.6788663754010456</c:v>
                </c:pt>
                <c:pt idx="30">
                  <c:v>2.648282725207316</c:v>
                </c:pt>
                <c:pt idx="31">
                  <c:v>2.6237751911695586</c:v>
                </c:pt>
                <c:pt idx="32">
                  <c:v>2.6067984592322708</c:v>
                </c:pt>
                <c:pt idx="33">
                  <c:v>2.5986401825137593</c:v>
                </c:pt>
                <c:pt idx="34">
                  <c:v>2.6003996677094352</c:v>
                </c:pt>
                <c:pt idx="35">
                  <c:v>2.6129695804583184</c:v>
                </c:pt>
                <c:pt idx="36">
                  <c:v>2.6370209591353899</c:v>
                </c:pt>
                <c:pt idx="37">
                  <c:v>2.6729917743076541</c:v>
                </c:pt>
                <c:pt idx="38">
                  <c:v>2.7210792151247354</c:v>
                </c:pt>
                <c:pt idx="39">
                  <c:v>2.7812358250882152</c:v>
                </c:pt>
                <c:pt idx="40">
                  <c:v>2.8531695488854627</c:v>
                </c:pt>
                <c:pt idx="41">
                  <c:v>2.9363476902417549</c:v>
                </c:pt>
                <c:pt idx="42">
                  <c:v>3.0300047190125121</c:v>
                </c:pt>
                <c:pt idx="43">
                  <c:v>3.1331538049792038</c:v>
                </c:pt>
                <c:pt idx="44">
                  <c:v>3.2446018969860697</c:v>
                </c:pt>
                <c:pt idx="45">
                  <c:v>3.3629681100880817</c:v>
                </c:pt>
                <c:pt idx="46">
                  <c:v>3.4867051311562003</c:v>
                </c:pt>
                <c:pt idx="47">
                  <c:v>3.614123305727647</c:v>
                </c:pt>
                <c:pt idx="48">
                  <c:v>3.7434170265482365</c:v>
                </c:pt>
                <c:pt idx="49">
                  <c:v>3.872693007898627</c:v>
                </c:pt>
                <c:pt idx="50">
                  <c:v>4.0000000000000053</c:v>
                </c:pt>
                <c:pt idx="51">
                  <c:v>4.1233594750272351</c:v>
                </c:pt>
                <c:pt idx="52">
                  <c:v>4.2407968008779457</c:v>
                </c:pt>
                <c:pt idx="53">
                  <c:v>4.3503724110970028</c:v>
                </c:pt>
                <c:pt idx="54">
                  <c:v>4.4502124793596307</c:v>
                </c:pt>
                <c:pt idx="55">
                  <c:v>4.538538614673028</c:v>
                </c:pt>
                <c:pt idx="56">
                  <c:v>4.6136961088434472</c:v>
                </c:pt>
                <c:pt idx="57">
                  <c:v>4.6741802905307814</c:v>
                </c:pt>
                <c:pt idx="58">
                  <c:v>4.7186605700165414</c:v>
                </c:pt>
                <c:pt idx="59">
                  <c:v>4.7460017951737932</c:v>
                </c:pt>
                <c:pt idx="60">
                  <c:v>4.7552825814757682</c:v>
                </c:pt>
                <c:pt idx="61">
                  <c:v>4.7458103265455893</c:v>
                </c:pt>
                <c:pt idx="62">
                  <c:v>4.7171326719812754</c:v>
                </c:pt>
                <c:pt idx="63">
                  <c:v>4.6690452311641923</c:v>
                </c:pt>
                <c:pt idx="64">
                  <c:v>4.6015954605927618</c:v>
                </c:pt>
                <c:pt idx="65">
                  <c:v>4.5150826130486195</c:v>
                </c:pt>
                <c:pt idx="66">
                  <c:v>4.4100537726414686</c:v>
                </c:pt>
                <c:pt idx="67">
                  <c:v>4.2872960335177837</c:v>
                </c:pt>
                <c:pt idx="68">
                  <c:v>4.147824944783844</c:v>
                </c:pt>
                <c:pt idx="69">
                  <c:v>3.9928694030269307</c:v>
                </c:pt>
                <c:pt idx="70">
                  <c:v>3.8238532297922587</c:v>
                </c:pt>
                <c:pt idx="71">
                  <c:v>3.6423737236044729</c:v>
                </c:pt>
                <c:pt idx="72">
                  <c:v>3.4501775237878318</c:v>
                </c:pt>
                <c:pt idx="73">
                  <c:v>3.2491341656866912</c:v>
                </c:pt>
                <c:pt idx="74">
                  <c:v>3.0412077432499496</c:v>
                </c:pt>
                <c:pt idx="75">
                  <c:v>2.8284271247461907</c:v>
                </c:pt>
                <c:pt idx="76">
                  <c:v>2.612855190150452</c:v>
                </c:pt>
                <c:pt idx="77">
                  <c:v>2.3965575741297558</c:v>
                </c:pt>
                <c:pt idx="78">
                  <c:v>2.1815714063100851</c:v>
                </c:pt>
                <c:pt idx="79">
                  <c:v>1.9698745405101961</c:v>
                </c:pt>
                <c:pt idx="80">
                  <c:v>1.7633557568774259</c:v>
                </c:pt>
                <c:pt idx="81">
                  <c:v>1.5637864054798412</c:v>
                </c:pt>
                <c:pt idx="82">
                  <c:v>1.3727939371402051</c:v>
                </c:pt>
                <c:pt idx="83">
                  <c:v>1.1918377374994789</c:v>
                </c:pt>
                <c:pt idx="84">
                  <c:v>1.0221876439408506</c:v>
                </c:pt>
                <c:pt idx="85">
                  <c:v>0.86490548266304268</c:v>
                </c:pt>
                <c:pt idx="86">
                  <c:v>0.7208299155316108</c:v>
                </c:pt>
                <c:pt idx="87">
                  <c:v>0.59056483411085969</c:v>
                </c:pt>
                <c:pt idx="88">
                  <c:v>0.47447148231044867</c:v>
                </c:pt>
                <c:pt idx="89">
                  <c:v>0.37266443025248464</c:v>
                </c:pt>
                <c:pt idx="90">
                  <c:v>0.28501146120464327</c:v>
                </c:pt>
                <c:pt idx="91">
                  <c:v>0.21113737169090385</c:v>
                </c:pt>
                <c:pt idx="92">
                  <c:v>0.15043162315740943</c:v>
                </c:pt>
                <c:pt idx="93">
                  <c:v>0.10205972281038544</c:v>
                </c:pt>
                <c:pt idx="94">
                  <c:v>6.4978152414213453E-2</c:v>
                </c:pt>
                <c:pt idx="95">
                  <c:v>3.7952607868453003E-2</c:v>
                </c:pt>
                <c:pt idx="96">
                  <c:v>1.9579260155503486E-2</c:v>
                </c:pt>
                <c:pt idx="97">
                  <c:v>8.3087005893803245E-3</c:v>
                </c:pt>
                <c:pt idx="98">
                  <c:v>2.472190952399228E-3</c:v>
                </c:pt>
                <c:pt idx="99">
                  <c:v>3.0980274820907594E-4</c:v>
                </c:pt>
                <c:pt idx="100">
                  <c:v>0</c:v>
                </c:pt>
                <c:pt idx="101">
                  <c:v>-3.0980274820879838E-4</c:v>
                </c:pt>
                <c:pt idx="102">
                  <c:v>-2.4721909523981178E-3</c:v>
                </c:pt>
                <c:pt idx="103">
                  <c:v>-8.3087005893779931E-3</c:v>
                </c:pt>
                <c:pt idx="104">
                  <c:v>-1.9579260155499267E-2</c:v>
                </c:pt>
              </c:numCache>
            </c:numRef>
          </c:yVal>
          <c:smooth val="0"/>
          <c:extLst>
            <c:ext xmlns:c16="http://schemas.microsoft.com/office/drawing/2014/chart" uri="{C3380CC4-5D6E-409C-BE32-E72D297353CC}">
              <c16:uniqueId val="{00000002-2E5C-428B-A7FE-7C9F1A26E97A}"/>
            </c:ext>
          </c:extLst>
        </c:ser>
        <c:dLbls>
          <c:showLegendKey val="0"/>
          <c:showVal val="0"/>
          <c:showCatName val="0"/>
          <c:showSerName val="0"/>
          <c:showPercent val="0"/>
          <c:showBubbleSize val="0"/>
        </c:dLbls>
        <c:axId val="2070363008"/>
        <c:axId val="1"/>
      </c:scatterChart>
      <c:valAx>
        <c:axId val="2070363008"/>
        <c:scaling>
          <c:orientation val="minMax"/>
        </c:scaling>
        <c:delete val="0"/>
        <c:axPos val="b"/>
        <c:numFmt formatCode="General" sourceLinked="1"/>
        <c:majorTickMark val="out"/>
        <c:minorTickMark val="none"/>
        <c:tickLblPos val="nextTo"/>
        <c:txPr>
          <a:bodyPr rot="0" vert="horz"/>
          <a:lstStyle/>
          <a:p>
            <a:pPr>
              <a:defRPr sz="1400" b="1" i="0" u="none" strike="noStrike" baseline="0">
                <a:solidFill>
                  <a:srgbClr val="000000"/>
                </a:solidFill>
                <a:latin typeface="Arial"/>
                <a:ea typeface="Arial"/>
                <a:cs typeface="Arial"/>
              </a:defRPr>
            </a:pPr>
            <a:endParaRPr lang="en-US"/>
          </a:p>
        </c:txPr>
        <c:crossAx val="1"/>
        <c:crosses val="autoZero"/>
        <c:crossBetween val="midCat"/>
      </c:valAx>
      <c:valAx>
        <c:axId val="1"/>
        <c:scaling>
          <c:orientation val="minMax"/>
        </c:scaling>
        <c:delete val="0"/>
        <c:axPos val="l"/>
        <c:numFmt formatCode="General" sourceLinked="1"/>
        <c:majorTickMark val="out"/>
        <c:minorTickMark val="none"/>
        <c:tickLblPos val="nextTo"/>
        <c:txPr>
          <a:bodyPr/>
          <a:lstStyle/>
          <a:p>
            <a:pPr>
              <a:defRPr sz="1600" b="1"/>
            </a:pPr>
            <a:endParaRPr lang="en-US"/>
          </a:p>
        </c:txPr>
        <c:crossAx val="2070363008"/>
        <c:crosses val="autoZero"/>
        <c:crossBetween val="midCat"/>
      </c:valAx>
      <c:spPr>
        <a:noFill/>
        <a:ln w="25402">
          <a:noFill/>
        </a:ln>
      </c:spPr>
    </c:plotArea>
    <c:legend>
      <c:legendPos val="r"/>
      <c:overlay val="0"/>
      <c:txPr>
        <a:bodyPr/>
        <a:lstStyle/>
        <a:p>
          <a:pPr>
            <a:defRPr sz="1600" b="1"/>
          </a:pPr>
          <a:endParaRPr lang="en-US"/>
        </a:p>
      </c:txPr>
    </c:legend>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025892830811887E-2"/>
          <c:y val="6.5740740740740738E-2"/>
          <c:w val="0.64615013713173508"/>
          <c:h val="0.86851851851851869"/>
        </c:manualLayout>
      </c:layout>
      <c:scatterChart>
        <c:scatterStyle val="lineMarker"/>
        <c:varyColors val="0"/>
        <c:ser>
          <c:idx val="0"/>
          <c:order val="0"/>
          <c:tx>
            <c:strRef>
              <c:f>Sheet1!$B$1</c:f>
              <c:strCache>
                <c:ptCount val="1"/>
                <c:pt idx="0">
                  <c:v>sin(2x)</c:v>
                </c:pt>
              </c:strCache>
            </c:strRef>
          </c:tx>
          <c:spPr>
            <a:ln w="76205">
              <a:solidFill>
                <a:srgbClr val="0070C0"/>
              </a:solidFill>
            </a:ln>
          </c:spPr>
          <c:marker>
            <c:symbol val="none"/>
          </c:marker>
          <c:xVal>
            <c:numRef>
              <c:f>Sheet1!$A$2:$A$106</c:f>
              <c:numCache>
                <c:formatCode>General</c:formatCode>
                <c:ptCount val="105"/>
                <c:pt idx="0">
                  <c:v>0</c:v>
                </c:pt>
                <c:pt idx="1">
                  <c:v>6.2831853071795868E-2</c:v>
                </c:pt>
                <c:pt idx="2">
                  <c:v>0.12566370614359174</c:v>
                </c:pt>
                <c:pt idx="3">
                  <c:v>0.1884955592153876</c:v>
                </c:pt>
                <c:pt idx="4">
                  <c:v>0.25132741228718347</c:v>
                </c:pt>
                <c:pt idx="5">
                  <c:v>0.31415926535897931</c:v>
                </c:pt>
                <c:pt idx="6">
                  <c:v>0.37699111843077515</c:v>
                </c:pt>
                <c:pt idx="7">
                  <c:v>0.43982297150257099</c:v>
                </c:pt>
                <c:pt idx="8">
                  <c:v>0.50265482457436683</c:v>
                </c:pt>
                <c:pt idx="9">
                  <c:v>0.56548667764616267</c:v>
                </c:pt>
                <c:pt idx="10">
                  <c:v>0.62831853071795851</c:v>
                </c:pt>
                <c:pt idx="11">
                  <c:v>0.69115038378975435</c:v>
                </c:pt>
                <c:pt idx="12">
                  <c:v>0.75398223686155019</c:v>
                </c:pt>
                <c:pt idx="13">
                  <c:v>0.81681408993334603</c:v>
                </c:pt>
                <c:pt idx="14">
                  <c:v>0.87964594300514187</c:v>
                </c:pt>
                <c:pt idx="15">
                  <c:v>0.94247779607693771</c:v>
                </c:pt>
                <c:pt idx="16">
                  <c:v>1.0053096491487337</c:v>
                </c:pt>
                <c:pt idx="17">
                  <c:v>1.0681415022205296</c:v>
                </c:pt>
                <c:pt idx="18">
                  <c:v>1.1309733552923256</c:v>
                </c:pt>
                <c:pt idx="19">
                  <c:v>1.1938052083641215</c:v>
                </c:pt>
                <c:pt idx="20">
                  <c:v>1.2566370614359175</c:v>
                </c:pt>
                <c:pt idx="21">
                  <c:v>1.3194689145077134</c:v>
                </c:pt>
                <c:pt idx="22">
                  <c:v>1.3823007675795094</c:v>
                </c:pt>
                <c:pt idx="23">
                  <c:v>1.4451326206513053</c:v>
                </c:pt>
                <c:pt idx="24">
                  <c:v>1.5079644737231013</c:v>
                </c:pt>
                <c:pt idx="25">
                  <c:v>1.5707963267948972</c:v>
                </c:pt>
                <c:pt idx="26">
                  <c:v>1.6336281798666932</c:v>
                </c:pt>
                <c:pt idx="27">
                  <c:v>1.6964600329384891</c:v>
                </c:pt>
                <c:pt idx="28">
                  <c:v>1.7592918860102851</c:v>
                </c:pt>
                <c:pt idx="29">
                  <c:v>1.822123739082081</c:v>
                </c:pt>
                <c:pt idx="30">
                  <c:v>1.884955592153877</c:v>
                </c:pt>
                <c:pt idx="31">
                  <c:v>1.9477874452256729</c:v>
                </c:pt>
                <c:pt idx="32">
                  <c:v>2.0106192982974687</c:v>
                </c:pt>
                <c:pt idx="33">
                  <c:v>2.0734511513692646</c:v>
                </c:pt>
                <c:pt idx="34">
                  <c:v>2.1362830044410606</c:v>
                </c:pt>
                <c:pt idx="35">
                  <c:v>2.1991148575128565</c:v>
                </c:pt>
                <c:pt idx="36">
                  <c:v>2.2619467105846525</c:v>
                </c:pt>
                <c:pt idx="37">
                  <c:v>2.3247785636564484</c:v>
                </c:pt>
                <c:pt idx="38">
                  <c:v>2.3876104167282444</c:v>
                </c:pt>
                <c:pt idx="39">
                  <c:v>2.4504422698000403</c:v>
                </c:pt>
                <c:pt idx="40">
                  <c:v>2.5132741228718363</c:v>
                </c:pt>
                <c:pt idx="41">
                  <c:v>2.5761059759436322</c:v>
                </c:pt>
                <c:pt idx="42">
                  <c:v>2.6389378290154282</c:v>
                </c:pt>
                <c:pt idx="43">
                  <c:v>2.7017696820872241</c:v>
                </c:pt>
                <c:pt idx="44">
                  <c:v>2.7646015351590201</c:v>
                </c:pt>
                <c:pt idx="45">
                  <c:v>2.827433388230816</c:v>
                </c:pt>
                <c:pt idx="46">
                  <c:v>2.890265241302612</c:v>
                </c:pt>
                <c:pt idx="47">
                  <c:v>2.9530970943744079</c:v>
                </c:pt>
                <c:pt idx="48">
                  <c:v>3.0159289474462039</c:v>
                </c:pt>
                <c:pt idx="49">
                  <c:v>3.0787608005179998</c:v>
                </c:pt>
                <c:pt idx="50">
                  <c:v>3.1415926535897958</c:v>
                </c:pt>
                <c:pt idx="51">
                  <c:v>3.2044245066615917</c:v>
                </c:pt>
                <c:pt idx="52">
                  <c:v>3.2672563597333877</c:v>
                </c:pt>
                <c:pt idx="53">
                  <c:v>3.3300882128051836</c:v>
                </c:pt>
                <c:pt idx="54">
                  <c:v>3.3929200658769796</c:v>
                </c:pt>
                <c:pt idx="55">
                  <c:v>3.4557519189487755</c:v>
                </c:pt>
                <c:pt idx="56">
                  <c:v>3.5185837720205715</c:v>
                </c:pt>
                <c:pt idx="57">
                  <c:v>3.5814156250923674</c:v>
                </c:pt>
                <c:pt idx="58">
                  <c:v>3.6442474781641634</c:v>
                </c:pt>
                <c:pt idx="59">
                  <c:v>3.7070793312359593</c:v>
                </c:pt>
                <c:pt idx="60">
                  <c:v>3.7699111843077553</c:v>
                </c:pt>
                <c:pt idx="61">
                  <c:v>3.8327430373795512</c:v>
                </c:pt>
                <c:pt idx="62">
                  <c:v>3.8955748904513472</c:v>
                </c:pt>
                <c:pt idx="63">
                  <c:v>3.9584067435231431</c:v>
                </c:pt>
                <c:pt idx="64">
                  <c:v>4.0212385965949391</c:v>
                </c:pt>
                <c:pt idx="65">
                  <c:v>4.0840704496667346</c:v>
                </c:pt>
                <c:pt idx="66">
                  <c:v>4.1469023027385301</c:v>
                </c:pt>
                <c:pt idx="67">
                  <c:v>4.2097341558103256</c:v>
                </c:pt>
                <c:pt idx="68">
                  <c:v>4.2725660088821211</c:v>
                </c:pt>
                <c:pt idx="69">
                  <c:v>4.3353978619539166</c:v>
                </c:pt>
                <c:pt idx="70">
                  <c:v>4.3982297150257121</c:v>
                </c:pt>
                <c:pt idx="71">
                  <c:v>4.4610615680975076</c:v>
                </c:pt>
                <c:pt idx="72">
                  <c:v>4.5238934211693032</c:v>
                </c:pt>
                <c:pt idx="73">
                  <c:v>4.5867252742410987</c:v>
                </c:pt>
                <c:pt idx="74">
                  <c:v>4.6495571273128942</c:v>
                </c:pt>
                <c:pt idx="75">
                  <c:v>4.7123889803846897</c:v>
                </c:pt>
                <c:pt idx="76">
                  <c:v>4.7752208334564852</c:v>
                </c:pt>
                <c:pt idx="77">
                  <c:v>4.8380526865282807</c:v>
                </c:pt>
                <c:pt idx="78">
                  <c:v>4.9008845396000762</c:v>
                </c:pt>
                <c:pt idx="79">
                  <c:v>4.9637163926718717</c:v>
                </c:pt>
                <c:pt idx="80">
                  <c:v>5.0265482457436672</c:v>
                </c:pt>
                <c:pt idx="81">
                  <c:v>5.0893800988154627</c:v>
                </c:pt>
                <c:pt idx="82">
                  <c:v>5.1522119518872582</c:v>
                </c:pt>
                <c:pt idx="83">
                  <c:v>5.2150438049590537</c:v>
                </c:pt>
                <c:pt idx="84">
                  <c:v>5.2778756580308492</c:v>
                </c:pt>
                <c:pt idx="85">
                  <c:v>5.3407075111026447</c:v>
                </c:pt>
                <c:pt idx="86">
                  <c:v>5.4035393641744403</c:v>
                </c:pt>
                <c:pt idx="87">
                  <c:v>5.4663712172462358</c:v>
                </c:pt>
                <c:pt idx="88">
                  <c:v>5.5292030703180313</c:v>
                </c:pt>
                <c:pt idx="89">
                  <c:v>5.5920349233898268</c:v>
                </c:pt>
                <c:pt idx="90">
                  <c:v>5.6548667764616223</c:v>
                </c:pt>
                <c:pt idx="91">
                  <c:v>5.7176986295334178</c:v>
                </c:pt>
                <c:pt idx="92">
                  <c:v>5.7805304826052133</c:v>
                </c:pt>
                <c:pt idx="93">
                  <c:v>5.8433623356770088</c:v>
                </c:pt>
                <c:pt idx="94">
                  <c:v>5.9061941887488043</c:v>
                </c:pt>
                <c:pt idx="95">
                  <c:v>5.9690260418205998</c:v>
                </c:pt>
                <c:pt idx="96">
                  <c:v>6.0318578948923953</c:v>
                </c:pt>
                <c:pt idx="97">
                  <c:v>6.0946897479641908</c:v>
                </c:pt>
                <c:pt idx="98">
                  <c:v>6.1575216010359863</c:v>
                </c:pt>
                <c:pt idx="99">
                  <c:v>6.2203534541077818</c:v>
                </c:pt>
                <c:pt idx="100">
                  <c:v>6.2831853071795774</c:v>
                </c:pt>
                <c:pt idx="101">
                  <c:v>6.3460171602513729</c:v>
                </c:pt>
                <c:pt idx="102">
                  <c:v>6.4088490133231684</c:v>
                </c:pt>
                <c:pt idx="103">
                  <c:v>6.4716808663949639</c:v>
                </c:pt>
                <c:pt idx="104">
                  <c:v>6.5345127194667594</c:v>
                </c:pt>
              </c:numCache>
            </c:numRef>
          </c:xVal>
          <c:yVal>
            <c:numRef>
              <c:f>Sheet1!$B$2:$B$106</c:f>
              <c:numCache>
                <c:formatCode>General</c:formatCode>
                <c:ptCount val="105"/>
                <c:pt idx="0">
                  <c:v>0</c:v>
                </c:pt>
                <c:pt idx="1">
                  <c:v>0.12533323356430426</c:v>
                </c:pt>
                <c:pt idx="2">
                  <c:v>0.24868988716485479</c:v>
                </c:pt>
                <c:pt idx="3">
                  <c:v>0.36812455268467797</c:v>
                </c:pt>
                <c:pt idx="4">
                  <c:v>0.48175367410171532</c:v>
                </c:pt>
                <c:pt idx="5">
                  <c:v>0.58778525229247314</c:v>
                </c:pt>
                <c:pt idx="6">
                  <c:v>0.68454710592868862</c:v>
                </c:pt>
                <c:pt idx="7">
                  <c:v>0.77051324277578914</c:v>
                </c:pt>
                <c:pt idx="8">
                  <c:v>0.84432792550201496</c:v>
                </c:pt>
                <c:pt idx="9">
                  <c:v>0.90482705246601947</c:v>
                </c:pt>
                <c:pt idx="10">
                  <c:v>0.95105651629515353</c:v>
                </c:pt>
                <c:pt idx="11">
                  <c:v>0.98228725072868861</c:v>
                </c:pt>
                <c:pt idx="12">
                  <c:v>0.99802672842827156</c:v>
                </c:pt>
                <c:pt idx="13">
                  <c:v>0.99802672842827156</c:v>
                </c:pt>
                <c:pt idx="14">
                  <c:v>0.98228725072868872</c:v>
                </c:pt>
                <c:pt idx="15">
                  <c:v>0.95105651629515375</c:v>
                </c:pt>
                <c:pt idx="16">
                  <c:v>0.90482705246601969</c:v>
                </c:pt>
                <c:pt idx="17">
                  <c:v>0.84432792550201519</c:v>
                </c:pt>
                <c:pt idx="18">
                  <c:v>0.77051324277578925</c:v>
                </c:pt>
                <c:pt idx="19">
                  <c:v>0.6845471059286885</c:v>
                </c:pt>
                <c:pt idx="20">
                  <c:v>0.5877852522924728</c:v>
                </c:pt>
                <c:pt idx="21">
                  <c:v>0.48175367410171482</c:v>
                </c:pt>
                <c:pt idx="22">
                  <c:v>0.36812455268467731</c:v>
                </c:pt>
                <c:pt idx="23">
                  <c:v>0.24868988716485396</c:v>
                </c:pt>
                <c:pt idx="24">
                  <c:v>0.1253332335643032</c:v>
                </c:pt>
                <c:pt idx="25">
                  <c:v>-1.2097527840593258E-15</c:v>
                </c:pt>
                <c:pt idx="26">
                  <c:v>-0.12533323356430562</c:v>
                </c:pt>
                <c:pt idx="27">
                  <c:v>-0.24868988716485629</c:v>
                </c:pt>
                <c:pt idx="28">
                  <c:v>-0.36812455268467958</c:v>
                </c:pt>
                <c:pt idx="29">
                  <c:v>-0.48175367410171693</c:v>
                </c:pt>
                <c:pt idx="30">
                  <c:v>-0.5877852522924748</c:v>
                </c:pt>
                <c:pt idx="31">
                  <c:v>-0.68454710592869028</c:v>
                </c:pt>
                <c:pt idx="32">
                  <c:v>-0.77051324277579047</c:v>
                </c:pt>
                <c:pt idx="33">
                  <c:v>-0.84432792550201619</c:v>
                </c:pt>
                <c:pt idx="34">
                  <c:v>-0.90482705246602047</c:v>
                </c:pt>
                <c:pt idx="35">
                  <c:v>-0.95105651629515431</c:v>
                </c:pt>
                <c:pt idx="36">
                  <c:v>-0.98228725072868917</c:v>
                </c:pt>
                <c:pt idx="37">
                  <c:v>-0.99802672842827178</c:v>
                </c:pt>
                <c:pt idx="38">
                  <c:v>-0.99802672842827134</c:v>
                </c:pt>
                <c:pt idx="39">
                  <c:v>-0.98228725072868806</c:v>
                </c:pt>
                <c:pt idx="40">
                  <c:v>-0.95105651629515253</c:v>
                </c:pt>
                <c:pt idx="41">
                  <c:v>-0.90482705246601802</c:v>
                </c:pt>
                <c:pt idx="42">
                  <c:v>-0.84432792550201308</c:v>
                </c:pt>
                <c:pt idx="43">
                  <c:v>-0.77051324277578681</c:v>
                </c:pt>
                <c:pt idx="44">
                  <c:v>-0.68454710592868573</c:v>
                </c:pt>
                <c:pt idx="45">
                  <c:v>-0.5877852522924697</c:v>
                </c:pt>
                <c:pt idx="46">
                  <c:v>-0.48175367410171144</c:v>
                </c:pt>
                <c:pt idx="47">
                  <c:v>-0.3681245526846737</c:v>
                </c:pt>
                <c:pt idx="48">
                  <c:v>-0.24868988716485019</c:v>
                </c:pt>
                <c:pt idx="49">
                  <c:v>-0.12533323356429937</c:v>
                </c:pt>
                <c:pt idx="50">
                  <c:v>5.0840408272190274E-15</c:v>
                </c:pt>
                <c:pt idx="51">
                  <c:v>0.12533323356430945</c:v>
                </c:pt>
                <c:pt idx="52">
                  <c:v>0.24868988716486004</c:v>
                </c:pt>
                <c:pt idx="53">
                  <c:v>0.36812455268468319</c:v>
                </c:pt>
                <c:pt idx="54">
                  <c:v>0.48175367410172032</c:v>
                </c:pt>
                <c:pt idx="55">
                  <c:v>0.58778525229247791</c:v>
                </c:pt>
                <c:pt idx="56">
                  <c:v>0.68454710592869317</c:v>
                </c:pt>
                <c:pt idx="57">
                  <c:v>0.77051324277579325</c:v>
                </c:pt>
                <c:pt idx="58">
                  <c:v>0.84432792550201852</c:v>
                </c:pt>
                <c:pt idx="59">
                  <c:v>0.90482705246602235</c:v>
                </c:pt>
                <c:pt idx="60">
                  <c:v>0.95105651629515564</c:v>
                </c:pt>
                <c:pt idx="61">
                  <c:v>0.98228725072868994</c:v>
                </c:pt>
                <c:pt idx="62">
                  <c:v>0.998026728428272</c:v>
                </c:pt>
                <c:pt idx="63">
                  <c:v>0.99802672842827111</c:v>
                </c:pt>
                <c:pt idx="64">
                  <c:v>0.98228725072868728</c:v>
                </c:pt>
                <c:pt idx="65">
                  <c:v>0.95105651629515142</c:v>
                </c:pt>
                <c:pt idx="66">
                  <c:v>0.90482705246601691</c:v>
                </c:pt>
                <c:pt idx="67">
                  <c:v>0.84432792550201219</c:v>
                </c:pt>
                <c:pt idx="68">
                  <c:v>0.77051324277578626</c:v>
                </c:pt>
                <c:pt idx="69">
                  <c:v>0.68454710592868584</c:v>
                </c:pt>
                <c:pt idx="70">
                  <c:v>0.58778525229247058</c:v>
                </c:pt>
                <c:pt idx="71">
                  <c:v>0.4817536741017131</c:v>
                </c:pt>
                <c:pt idx="72">
                  <c:v>0.36812455268467631</c:v>
                </c:pt>
                <c:pt idx="73">
                  <c:v>0.24868988716485377</c:v>
                </c:pt>
                <c:pt idx="74">
                  <c:v>0.1253332335643039</c:v>
                </c:pt>
                <c:pt idx="75">
                  <c:v>3.67544536472586E-16</c:v>
                </c:pt>
                <c:pt idx="76">
                  <c:v>-0.12533323356430318</c:v>
                </c:pt>
                <c:pt idx="77">
                  <c:v>-0.24868988716485305</c:v>
                </c:pt>
                <c:pt idx="78">
                  <c:v>-0.36812455268467564</c:v>
                </c:pt>
                <c:pt idx="79">
                  <c:v>-0.48175367410171244</c:v>
                </c:pt>
                <c:pt idx="80">
                  <c:v>-0.58778525229246992</c:v>
                </c:pt>
                <c:pt idx="81">
                  <c:v>-0.68454710592868528</c:v>
                </c:pt>
                <c:pt idx="82">
                  <c:v>-0.77051324277578581</c:v>
                </c:pt>
                <c:pt idx="83">
                  <c:v>-0.84432792550201186</c:v>
                </c:pt>
                <c:pt idx="84">
                  <c:v>-0.90482705246601658</c:v>
                </c:pt>
                <c:pt idx="85">
                  <c:v>-0.9510565162951512</c:v>
                </c:pt>
                <c:pt idx="86">
                  <c:v>-0.98228725072868717</c:v>
                </c:pt>
                <c:pt idx="87">
                  <c:v>-0.998026728428271</c:v>
                </c:pt>
                <c:pt idx="88">
                  <c:v>-0.99802672842827211</c:v>
                </c:pt>
                <c:pt idx="89">
                  <c:v>-0.98228725072869061</c:v>
                </c:pt>
                <c:pt idx="90">
                  <c:v>-0.95105651629515697</c:v>
                </c:pt>
                <c:pt idx="91">
                  <c:v>-0.90482705246602457</c:v>
                </c:pt>
                <c:pt idx="92">
                  <c:v>-0.84432792550202185</c:v>
                </c:pt>
                <c:pt idx="93">
                  <c:v>-0.77051324277579769</c:v>
                </c:pt>
                <c:pt idx="94">
                  <c:v>-0.68454710592869883</c:v>
                </c:pt>
                <c:pt idx="95">
                  <c:v>-0.58778525229248502</c:v>
                </c:pt>
                <c:pt idx="96">
                  <c:v>-0.48175367410172876</c:v>
                </c:pt>
                <c:pt idx="97">
                  <c:v>-0.36812455268469296</c:v>
                </c:pt>
                <c:pt idx="98">
                  <c:v>-0.24868988716487109</c:v>
                </c:pt>
                <c:pt idx="99">
                  <c:v>-0.12533323356432163</c:v>
                </c:pt>
                <c:pt idx="100">
                  <c:v>-1.8253627775965953E-14</c:v>
                </c:pt>
                <c:pt idx="101">
                  <c:v>0.12533323356428541</c:v>
                </c:pt>
                <c:pt idx="102">
                  <c:v>0.24868988716483573</c:v>
                </c:pt>
                <c:pt idx="103">
                  <c:v>0.36812455268465899</c:v>
                </c:pt>
                <c:pt idx="104">
                  <c:v>0.48175367410169678</c:v>
                </c:pt>
              </c:numCache>
            </c:numRef>
          </c:yVal>
          <c:smooth val="0"/>
          <c:extLst>
            <c:ext xmlns:c16="http://schemas.microsoft.com/office/drawing/2014/chart" uri="{C3380CC4-5D6E-409C-BE32-E72D297353CC}">
              <c16:uniqueId val="{00000000-312D-4C8E-8CC3-8A653838B2AB}"/>
            </c:ext>
          </c:extLst>
        </c:ser>
        <c:ser>
          <c:idx val="1"/>
          <c:order val="1"/>
          <c:tx>
            <c:strRef>
              <c:f>Sheet1!$C$1</c:f>
              <c:strCache>
                <c:ptCount val="1"/>
                <c:pt idx="0">
                  <c:v>4sin(.5x)</c:v>
                </c:pt>
              </c:strCache>
            </c:strRef>
          </c:tx>
          <c:spPr>
            <a:ln w="76205">
              <a:solidFill>
                <a:srgbClr val="00B0F0"/>
              </a:solidFill>
            </a:ln>
          </c:spPr>
          <c:marker>
            <c:symbol val="none"/>
          </c:marker>
          <c:xVal>
            <c:numRef>
              <c:f>Sheet1!$A$2:$A$106</c:f>
              <c:numCache>
                <c:formatCode>General</c:formatCode>
                <c:ptCount val="105"/>
                <c:pt idx="0">
                  <c:v>0</c:v>
                </c:pt>
                <c:pt idx="1">
                  <c:v>6.2831853071795868E-2</c:v>
                </c:pt>
                <c:pt idx="2">
                  <c:v>0.12566370614359174</c:v>
                </c:pt>
                <c:pt idx="3">
                  <c:v>0.1884955592153876</c:v>
                </c:pt>
                <c:pt idx="4">
                  <c:v>0.25132741228718347</c:v>
                </c:pt>
                <c:pt idx="5">
                  <c:v>0.31415926535897931</c:v>
                </c:pt>
                <c:pt idx="6">
                  <c:v>0.37699111843077515</c:v>
                </c:pt>
                <c:pt idx="7">
                  <c:v>0.43982297150257099</c:v>
                </c:pt>
                <c:pt idx="8">
                  <c:v>0.50265482457436683</c:v>
                </c:pt>
                <c:pt idx="9">
                  <c:v>0.56548667764616267</c:v>
                </c:pt>
                <c:pt idx="10">
                  <c:v>0.62831853071795851</c:v>
                </c:pt>
                <c:pt idx="11">
                  <c:v>0.69115038378975435</c:v>
                </c:pt>
                <c:pt idx="12">
                  <c:v>0.75398223686155019</c:v>
                </c:pt>
                <c:pt idx="13">
                  <c:v>0.81681408993334603</c:v>
                </c:pt>
                <c:pt idx="14">
                  <c:v>0.87964594300514187</c:v>
                </c:pt>
                <c:pt idx="15">
                  <c:v>0.94247779607693771</c:v>
                </c:pt>
                <c:pt idx="16">
                  <c:v>1.0053096491487337</c:v>
                </c:pt>
                <c:pt idx="17">
                  <c:v>1.0681415022205296</c:v>
                </c:pt>
                <c:pt idx="18">
                  <c:v>1.1309733552923256</c:v>
                </c:pt>
                <c:pt idx="19">
                  <c:v>1.1938052083641215</c:v>
                </c:pt>
                <c:pt idx="20">
                  <c:v>1.2566370614359175</c:v>
                </c:pt>
                <c:pt idx="21">
                  <c:v>1.3194689145077134</c:v>
                </c:pt>
                <c:pt idx="22">
                  <c:v>1.3823007675795094</c:v>
                </c:pt>
                <c:pt idx="23">
                  <c:v>1.4451326206513053</c:v>
                </c:pt>
                <c:pt idx="24">
                  <c:v>1.5079644737231013</c:v>
                </c:pt>
                <c:pt idx="25">
                  <c:v>1.5707963267948972</c:v>
                </c:pt>
                <c:pt idx="26">
                  <c:v>1.6336281798666932</c:v>
                </c:pt>
                <c:pt idx="27">
                  <c:v>1.6964600329384891</c:v>
                </c:pt>
                <c:pt idx="28">
                  <c:v>1.7592918860102851</c:v>
                </c:pt>
                <c:pt idx="29">
                  <c:v>1.822123739082081</c:v>
                </c:pt>
                <c:pt idx="30">
                  <c:v>1.884955592153877</c:v>
                </c:pt>
                <c:pt idx="31">
                  <c:v>1.9477874452256729</c:v>
                </c:pt>
                <c:pt idx="32">
                  <c:v>2.0106192982974687</c:v>
                </c:pt>
                <c:pt idx="33">
                  <c:v>2.0734511513692646</c:v>
                </c:pt>
                <c:pt idx="34">
                  <c:v>2.1362830044410606</c:v>
                </c:pt>
                <c:pt idx="35">
                  <c:v>2.1991148575128565</c:v>
                </c:pt>
                <c:pt idx="36">
                  <c:v>2.2619467105846525</c:v>
                </c:pt>
                <c:pt idx="37">
                  <c:v>2.3247785636564484</c:v>
                </c:pt>
                <c:pt idx="38">
                  <c:v>2.3876104167282444</c:v>
                </c:pt>
                <c:pt idx="39">
                  <c:v>2.4504422698000403</c:v>
                </c:pt>
                <c:pt idx="40">
                  <c:v>2.5132741228718363</c:v>
                </c:pt>
                <c:pt idx="41">
                  <c:v>2.5761059759436322</c:v>
                </c:pt>
                <c:pt idx="42">
                  <c:v>2.6389378290154282</c:v>
                </c:pt>
                <c:pt idx="43">
                  <c:v>2.7017696820872241</c:v>
                </c:pt>
                <c:pt idx="44">
                  <c:v>2.7646015351590201</c:v>
                </c:pt>
                <c:pt idx="45">
                  <c:v>2.827433388230816</c:v>
                </c:pt>
                <c:pt idx="46">
                  <c:v>2.890265241302612</c:v>
                </c:pt>
                <c:pt idx="47">
                  <c:v>2.9530970943744079</c:v>
                </c:pt>
                <c:pt idx="48">
                  <c:v>3.0159289474462039</c:v>
                </c:pt>
                <c:pt idx="49">
                  <c:v>3.0787608005179998</c:v>
                </c:pt>
                <c:pt idx="50">
                  <c:v>3.1415926535897958</c:v>
                </c:pt>
                <c:pt idx="51">
                  <c:v>3.2044245066615917</c:v>
                </c:pt>
                <c:pt idx="52">
                  <c:v>3.2672563597333877</c:v>
                </c:pt>
                <c:pt idx="53">
                  <c:v>3.3300882128051836</c:v>
                </c:pt>
                <c:pt idx="54">
                  <c:v>3.3929200658769796</c:v>
                </c:pt>
                <c:pt idx="55">
                  <c:v>3.4557519189487755</c:v>
                </c:pt>
                <c:pt idx="56">
                  <c:v>3.5185837720205715</c:v>
                </c:pt>
                <c:pt idx="57">
                  <c:v>3.5814156250923674</c:v>
                </c:pt>
                <c:pt idx="58">
                  <c:v>3.6442474781641634</c:v>
                </c:pt>
                <c:pt idx="59">
                  <c:v>3.7070793312359593</c:v>
                </c:pt>
                <c:pt idx="60">
                  <c:v>3.7699111843077553</c:v>
                </c:pt>
                <c:pt idx="61">
                  <c:v>3.8327430373795512</c:v>
                </c:pt>
                <c:pt idx="62">
                  <c:v>3.8955748904513472</c:v>
                </c:pt>
                <c:pt idx="63">
                  <c:v>3.9584067435231431</c:v>
                </c:pt>
                <c:pt idx="64">
                  <c:v>4.0212385965949391</c:v>
                </c:pt>
                <c:pt idx="65">
                  <c:v>4.0840704496667346</c:v>
                </c:pt>
                <c:pt idx="66">
                  <c:v>4.1469023027385301</c:v>
                </c:pt>
                <c:pt idx="67">
                  <c:v>4.2097341558103256</c:v>
                </c:pt>
                <c:pt idx="68">
                  <c:v>4.2725660088821211</c:v>
                </c:pt>
                <c:pt idx="69">
                  <c:v>4.3353978619539166</c:v>
                </c:pt>
                <c:pt idx="70">
                  <c:v>4.3982297150257121</c:v>
                </c:pt>
                <c:pt idx="71">
                  <c:v>4.4610615680975076</c:v>
                </c:pt>
                <c:pt idx="72">
                  <c:v>4.5238934211693032</c:v>
                </c:pt>
                <c:pt idx="73">
                  <c:v>4.5867252742410987</c:v>
                </c:pt>
                <c:pt idx="74">
                  <c:v>4.6495571273128942</c:v>
                </c:pt>
                <c:pt idx="75">
                  <c:v>4.7123889803846897</c:v>
                </c:pt>
                <c:pt idx="76">
                  <c:v>4.7752208334564852</c:v>
                </c:pt>
                <c:pt idx="77">
                  <c:v>4.8380526865282807</c:v>
                </c:pt>
                <c:pt idx="78">
                  <c:v>4.9008845396000762</c:v>
                </c:pt>
                <c:pt idx="79">
                  <c:v>4.9637163926718717</c:v>
                </c:pt>
                <c:pt idx="80">
                  <c:v>5.0265482457436672</c:v>
                </c:pt>
                <c:pt idx="81">
                  <c:v>5.0893800988154627</c:v>
                </c:pt>
                <c:pt idx="82">
                  <c:v>5.1522119518872582</c:v>
                </c:pt>
                <c:pt idx="83">
                  <c:v>5.2150438049590537</c:v>
                </c:pt>
                <c:pt idx="84">
                  <c:v>5.2778756580308492</c:v>
                </c:pt>
                <c:pt idx="85">
                  <c:v>5.3407075111026447</c:v>
                </c:pt>
                <c:pt idx="86">
                  <c:v>5.4035393641744403</c:v>
                </c:pt>
                <c:pt idx="87">
                  <c:v>5.4663712172462358</c:v>
                </c:pt>
                <c:pt idx="88">
                  <c:v>5.5292030703180313</c:v>
                </c:pt>
                <c:pt idx="89">
                  <c:v>5.5920349233898268</c:v>
                </c:pt>
                <c:pt idx="90">
                  <c:v>5.6548667764616223</c:v>
                </c:pt>
                <c:pt idx="91">
                  <c:v>5.7176986295334178</c:v>
                </c:pt>
                <c:pt idx="92">
                  <c:v>5.7805304826052133</c:v>
                </c:pt>
                <c:pt idx="93">
                  <c:v>5.8433623356770088</c:v>
                </c:pt>
                <c:pt idx="94">
                  <c:v>5.9061941887488043</c:v>
                </c:pt>
                <c:pt idx="95">
                  <c:v>5.9690260418205998</c:v>
                </c:pt>
                <c:pt idx="96">
                  <c:v>6.0318578948923953</c:v>
                </c:pt>
                <c:pt idx="97">
                  <c:v>6.0946897479641908</c:v>
                </c:pt>
                <c:pt idx="98">
                  <c:v>6.1575216010359863</c:v>
                </c:pt>
                <c:pt idx="99">
                  <c:v>6.2203534541077818</c:v>
                </c:pt>
                <c:pt idx="100">
                  <c:v>6.2831853071795774</c:v>
                </c:pt>
                <c:pt idx="101">
                  <c:v>6.3460171602513729</c:v>
                </c:pt>
                <c:pt idx="102">
                  <c:v>6.4088490133231684</c:v>
                </c:pt>
                <c:pt idx="103">
                  <c:v>6.4716808663949639</c:v>
                </c:pt>
                <c:pt idx="104">
                  <c:v>6.5345127194667594</c:v>
                </c:pt>
              </c:numCache>
            </c:numRef>
          </c:xVal>
          <c:yVal>
            <c:numRef>
              <c:f>Sheet1!$C$2:$C$106</c:f>
              <c:numCache>
                <c:formatCode>General</c:formatCode>
                <c:ptCount val="105"/>
                <c:pt idx="0">
                  <c:v>0</c:v>
                </c:pt>
                <c:pt idx="1">
                  <c:v>0.12564303631251317</c:v>
                </c:pt>
                <c:pt idx="2">
                  <c:v>0.2511620781172535</c:v>
                </c:pt>
                <c:pt idx="3">
                  <c:v>0.3764332532740573</c:v>
                </c:pt>
                <c:pt idx="4">
                  <c:v>0.50133293425721703</c:v>
                </c:pt>
                <c:pt idx="5">
                  <c:v>0.62573786016092348</c:v>
                </c:pt>
                <c:pt idx="6">
                  <c:v>0.7495252583428984</c:v>
                </c:pt>
                <c:pt idx="7">
                  <c:v>0.87257296558617004</c:v>
                </c:pt>
                <c:pt idx="8">
                  <c:v>0.99475954865941896</c:v>
                </c:pt>
                <c:pt idx="9">
                  <c:v>1.1159644241569169</c:v>
                </c:pt>
                <c:pt idx="10">
                  <c:v>1.2360679774997894</c:v>
                </c:pt>
                <c:pt idx="11">
                  <c:v>1.3549516809811653</c:v>
                </c:pt>
                <c:pt idx="12">
                  <c:v>1.4724982107387115</c:v>
                </c:pt>
                <c:pt idx="13">
                  <c:v>1.588591562539122</c:v>
                </c:pt>
                <c:pt idx="14">
                  <c:v>1.7031171662602902</c:v>
                </c:pt>
                <c:pt idx="15">
                  <c:v>1.8159619989581868</c:v>
                </c:pt>
                <c:pt idx="16">
                  <c:v>1.9270146964068608</c:v>
                </c:pt>
                <c:pt idx="17">
                  <c:v>2.0361656630014853</c:v>
                </c:pt>
                <c:pt idx="18">
                  <c:v>2.1433071799159866</c:v>
                </c:pt>
                <c:pt idx="19">
                  <c:v>2.2483335114085223</c:v>
                </c:pt>
                <c:pt idx="20">
                  <c:v>2.351141009169893</c:v>
                </c:pt>
                <c:pt idx="21">
                  <c:v>2.4516282146119064</c:v>
                </c:pt>
                <c:pt idx="22">
                  <c:v>2.5496959589947594</c:v>
                </c:pt>
                <c:pt idx="23">
                  <c:v>2.6452474612946082</c:v>
                </c:pt>
                <c:pt idx="24">
                  <c:v>2.7381884237147553</c:v>
                </c:pt>
                <c:pt idx="25">
                  <c:v>2.8284271247461907</c:v>
                </c:pt>
                <c:pt idx="26">
                  <c:v>2.9158745096856471</c:v>
                </c:pt>
                <c:pt idx="27">
                  <c:v>3.0004442785218393</c:v>
                </c:pt>
                <c:pt idx="28">
                  <c:v>3.0820529711031579</c:v>
                </c:pt>
                <c:pt idx="29">
                  <c:v>3.1606200495027625</c:v>
                </c:pt>
                <c:pt idx="30">
                  <c:v>3.2360679774997907</c:v>
                </c:pt>
                <c:pt idx="31">
                  <c:v>3.3083222970982487</c:v>
                </c:pt>
                <c:pt idx="32">
                  <c:v>3.3773117020080612</c:v>
                </c:pt>
                <c:pt idx="33">
                  <c:v>3.4429681080157755</c:v>
                </c:pt>
                <c:pt idx="34">
                  <c:v>3.5052267201754557</c:v>
                </c:pt>
                <c:pt idx="35">
                  <c:v>3.5640260967534725</c:v>
                </c:pt>
                <c:pt idx="36">
                  <c:v>3.6193082098640792</c:v>
                </c:pt>
                <c:pt idx="37">
                  <c:v>3.6710185027359259</c:v>
                </c:pt>
                <c:pt idx="38">
                  <c:v>3.7191059435530067</c:v>
                </c:pt>
                <c:pt idx="39">
                  <c:v>3.7635230758169032</c:v>
                </c:pt>
                <c:pt idx="40">
                  <c:v>3.8042260651806155</c:v>
                </c:pt>
                <c:pt idx="41">
                  <c:v>3.8411747427077731</c:v>
                </c:pt>
                <c:pt idx="42">
                  <c:v>3.8743326445145252</c:v>
                </c:pt>
                <c:pt idx="43">
                  <c:v>3.9036670477549906</c:v>
                </c:pt>
                <c:pt idx="44">
                  <c:v>3.9291490029147553</c:v>
                </c:pt>
                <c:pt idx="45">
                  <c:v>3.9507533623805515</c:v>
                </c:pt>
                <c:pt idx="46">
                  <c:v>3.9684588052579119</c:v>
                </c:pt>
                <c:pt idx="47">
                  <c:v>3.9822478584123204</c:v>
                </c:pt>
                <c:pt idx="48">
                  <c:v>3.9921069137130867</c:v>
                </c:pt>
                <c:pt idx="49">
                  <c:v>3.9980262414629264</c:v>
                </c:pt>
                <c:pt idx="50">
                  <c:v>4</c:v>
                </c:pt>
                <c:pt idx="51">
                  <c:v>3.998026241462926</c:v>
                </c:pt>
                <c:pt idx="52">
                  <c:v>3.9921069137130858</c:v>
                </c:pt>
                <c:pt idx="53">
                  <c:v>3.9822478584123195</c:v>
                </c:pt>
                <c:pt idx="54">
                  <c:v>3.9684588052579106</c:v>
                </c:pt>
                <c:pt idx="55">
                  <c:v>3.9507533623805502</c:v>
                </c:pt>
                <c:pt idx="56">
                  <c:v>3.9291490029147536</c:v>
                </c:pt>
                <c:pt idx="57">
                  <c:v>3.9036670477549884</c:v>
                </c:pt>
                <c:pt idx="58">
                  <c:v>3.874332644514523</c:v>
                </c:pt>
                <c:pt idx="59">
                  <c:v>3.8411747427077705</c:v>
                </c:pt>
                <c:pt idx="60">
                  <c:v>3.8042260651806123</c:v>
                </c:pt>
                <c:pt idx="61">
                  <c:v>3.7635230758168996</c:v>
                </c:pt>
                <c:pt idx="62">
                  <c:v>3.7191059435530032</c:v>
                </c:pt>
                <c:pt idx="63">
                  <c:v>3.6710185027359215</c:v>
                </c:pt>
                <c:pt idx="64">
                  <c:v>3.6193082098640748</c:v>
                </c:pt>
                <c:pt idx="65">
                  <c:v>3.5640260967534685</c:v>
                </c:pt>
                <c:pt idx="66">
                  <c:v>3.5052267201754512</c:v>
                </c:pt>
                <c:pt idx="67">
                  <c:v>3.4429681080157719</c:v>
                </c:pt>
                <c:pt idx="68">
                  <c:v>3.3773117020080576</c:v>
                </c:pt>
                <c:pt idx="69">
                  <c:v>3.3083222970982451</c:v>
                </c:pt>
                <c:pt idx="70">
                  <c:v>3.236067977499788</c:v>
                </c:pt>
                <c:pt idx="71">
                  <c:v>3.1606200495027599</c:v>
                </c:pt>
                <c:pt idx="72">
                  <c:v>3.0820529711031557</c:v>
                </c:pt>
                <c:pt idx="73">
                  <c:v>3.0004442785218375</c:v>
                </c:pt>
                <c:pt idx="74">
                  <c:v>2.9158745096856458</c:v>
                </c:pt>
                <c:pt idx="75">
                  <c:v>2.8284271247461903</c:v>
                </c:pt>
                <c:pt idx="76">
                  <c:v>2.7381884237147553</c:v>
                </c:pt>
                <c:pt idx="77">
                  <c:v>2.6452474612946086</c:v>
                </c:pt>
                <c:pt idx="78">
                  <c:v>2.5496959589947608</c:v>
                </c:pt>
                <c:pt idx="79">
                  <c:v>2.4516282146119086</c:v>
                </c:pt>
                <c:pt idx="80">
                  <c:v>2.3511410091698957</c:v>
                </c:pt>
                <c:pt idx="81">
                  <c:v>2.2483335114085263</c:v>
                </c:pt>
                <c:pt idx="82">
                  <c:v>2.1433071799159911</c:v>
                </c:pt>
                <c:pt idx="83">
                  <c:v>2.0361656630014906</c:v>
                </c:pt>
                <c:pt idx="84">
                  <c:v>1.9270146964068671</c:v>
                </c:pt>
                <c:pt idx="85">
                  <c:v>1.8159619989581939</c:v>
                </c:pt>
                <c:pt idx="86">
                  <c:v>1.703117166260298</c:v>
                </c:pt>
                <c:pt idx="87">
                  <c:v>1.5885915625391307</c:v>
                </c:pt>
                <c:pt idx="88">
                  <c:v>1.4724982107387208</c:v>
                </c:pt>
                <c:pt idx="89">
                  <c:v>1.3549516809811752</c:v>
                </c:pt>
                <c:pt idx="90">
                  <c:v>1.2360679774998002</c:v>
                </c:pt>
                <c:pt idx="91">
                  <c:v>1.1159644241569284</c:v>
                </c:pt>
                <c:pt idx="92">
                  <c:v>0.99475954865943128</c:v>
                </c:pt>
                <c:pt idx="93">
                  <c:v>0.87257296558618314</c:v>
                </c:pt>
                <c:pt idx="94">
                  <c:v>0.74952525834291228</c:v>
                </c:pt>
                <c:pt idx="95">
                  <c:v>0.62573786016093802</c:v>
                </c:pt>
                <c:pt idx="96">
                  <c:v>0.50133293425723224</c:v>
                </c:pt>
                <c:pt idx="97">
                  <c:v>0.37643325327407329</c:v>
                </c:pt>
                <c:pt idx="98">
                  <c:v>0.25116207811727032</c:v>
                </c:pt>
                <c:pt idx="99">
                  <c:v>0.12564303631253071</c:v>
                </c:pt>
                <c:pt idx="100">
                  <c:v>1.8253627775965953E-14</c:v>
                </c:pt>
                <c:pt idx="101">
                  <c:v>-0.12564303631249421</c:v>
                </c:pt>
                <c:pt idx="102">
                  <c:v>-0.25116207811723384</c:v>
                </c:pt>
                <c:pt idx="103">
                  <c:v>-0.37643325327403698</c:v>
                </c:pt>
                <c:pt idx="104">
                  <c:v>-0.50133293425719605</c:v>
                </c:pt>
              </c:numCache>
            </c:numRef>
          </c:yVal>
          <c:smooth val="0"/>
          <c:extLst>
            <c:ext xmlns:c16="http://schemas.microsoft.com/office/drawing/2014/chart" uri="{C3380CC4-5D6E-409C-BE32-E72D297353CC}">
              <c16:uniqueId val="{00000001-312D-4C8E-8CC3-8A653838B2AB}"/>
            </c:ext>
          </c:extLst>
        </c:ser>
        <c:ser>
          <c:idx val="2"/>
          <c:order val="2"/>
          <c:tx>
            <c:strRef>
              <c:f>Sheet1!$D$1</c:f>
              <c:strCache>
                <c:ptCount val="1"/>
                <c:pt idx="0">
                  <c:v>sin(2x)+4sin(.5x)</c:v>
                </c:pt>
              </c:strCache>
            </c:strRef>
          </c:tx>
          <c:spPr>
            <a:ln w="76205">
              <a:solidFill>
                <a:srgbClr val="00B050"/>
              </a:solidFill>
            </a:ln>
          </c:spPr>
          <c:marker>
            <c:symbol val="none"/>
          </c:marker>
          <c:xVal>
            <c:numRef>
              <c:f>Sheet1!$A$2:$A$106</c:f>
              <c:numCache>
                <c:formatCode>General</c:formatCode>
                <c:ptCount val="105"/>
                <c:pt idx="0">
                  <c:v>0</c:v>
                </c:pt>
                <c:pt idx="1">
                  <c:v>6.2831853071795868E-2</c:v>
                </c:pt>
                <c:pt idx="2">
                  <c:v>0.12566370614359174</c:v>
                </c:pt>
                <c:pt idx="3">
                  <c:v>0.1884955592153876</c:v>
                </c:pt>
                <c:pt idx="4">
                  <c:v>0.25132741228718347</c:v>
                </c:pt>
                <c:pt idx="5">
                  <c:v>0.31415926535897931</c:v>
                </c:pt>
                <c:pt idx="6">
                  <c:v>0.37699111843077515</c:v>
                </c:pt>
                <c:pt idx="7">
                  <c:v>0.43982297150257099</c:v>
                </c:pt>
                <c:pt idx="8">
                  <c:v>0.50265482457436683</c:v>
                </c:pt>
                <c:pt idx="9">
                  <c:v>0.56548667764616267</c:v>
                </c:pt>
                <c:pt idx="10">
                  <c:v>0.62831853071795851</c:v>
                </c:pt>
                <c:pt idx="11">
                  <c:v>0.69115038378975435</c:v>
                </c:pt>
                <c:pt idx="12">
                  <c:v>0.75398223686155019</c:v>
                </c:pt>
                <c:pt idx="13">
                  <c:v>0.81681408993334603</c:v>
                </c:pt>
                <c:pt idx="14">
                  <c:v>0.87964594300514187</c:v>
                </c:pt>
                <c:pt idx="15">
                  <c:v>0.94247779607693771</c:v>
                </c:pt>
                <c:pt idx="16">
                  <c:v>1.0053096491487337</c:v>
                </c:pt>
                <c:pt idx="17">
                  <c:v>1.0681415022205296</c:v>
                </c:pt>
                <c:pt idx="18">
                  <c:v>1.1309733552923256</c:v>
                </c:pt>
                <c:pt idx="19">
                  <c:v>1.1938052083641215</c:v>
                </c:pt>
                <c:pt idx="20">
                  <c:v>1.2566370614359175</c:v>
                </c:pt>
                <c:pt idx="21">
                  <c:v>1.3194689145077134</c:v>
                </c:pt>
                <c:pt idx="22">
                  <c:v>1.3823007675795094</c:v>
                </c:pt>
                <c:pt idx="23">
                  <c:v>1.4451326206513053</c:v>
                </c:pt>
                <c:pt idx="24">
                  <c:v>1.5079644737231013</c:v>
                </c:pt>
                <c:pt idx="25">
                  <c:v>1.5707963267948972</c:v>
                </c:pt>
                <c:pt idx="26">
                  <c:v>1.6336281798666932</c:v>
                </c:pt>
                <c:pt idx="27">
                  <c:v>1.6964600329384891</c:v>
                </c:pt>
                <c:pt idx="28">
                  <c:v>1.7592918860102851</c:v>
                </c:pt>
                <c:pt idx="29">
                  <c:v>1.822123739082081</c:v>
                </c:pt>
                <c:pt idx="30">
                  <c:v>1.884955592153877</c:v>
                </c:pt>
                <c:pt idx="31">
                  <c:v>1.9477874452256729</c:v>
                </c:pt>
                <c:pt idx="32">
                  <c:v>2.0106192982974687</c:v>
                </c:pt>
                <c:pt idx="33">
                  <c:v>2.0734511513692646</c:v>
                </c:pt>
                <c:pt idx="34">
                  <c:v>2.1362830044410606</c:v>
                </c:pt>
                <c:pt idx="35">
                  <c:v>2.1991148575128565</c:v>
                </c:pt>
                <c:pt idx="36">
                  <c:v>2.2619467105846525</c:v>
                </c:pt>
                <c:pt idx="37">
                  <c:v>2.3247785636564484</c:v>
                </c:pt>
                <c:pt idx="38">
                  <c:v>2.3876104167282444</c:v>
                </c:pt>
                <c:pt idx="39">
                  <c:v>2.4504422698000403</c:v>
                </c:pt>
                <c:pt idx="40">
                  <c:v>2.5132741228718363</c:v>
                </c:pt>
                <c:pt idx="41">
                  <c:v>2.5761059759436322</c:v>
                </c:pt>
                <c:pt idx="42">
                  <c:v>2.6389378290154282</c:v>
                </c:pt>
                <c:pt idx="43">
                  <c:v>2.7017696820872241</c:v>
                </c:pt>
                <c:pt idx="44">
                  <c:v>2.7646015351590201</c:v>
                </c:pt>
                <c:pt idx="45">
                  <c:v>2.827433388230816</c:v>
                </c:pt>
                <c:pt idx="46">
                  <c:v>2.890265241302612</c:v>
                </c:pt>
                <c:pt idx="47">
                  <c:v>2.9530970943744079</c:v>
                </c:pt>
                <c:pt idx="48">
                  <c:v>3.0159289474462039</c:v>
                </c:pt>
                <c:pt idx="49">
                  <c:v>3.0787608005179998</c:v>
                </c:pt>
                <c:pt idx="50">
                  <c:v>3.1415926535897958</c:v>
                </c:pt>
                <c:pt idx="51">
                  <c:v>3.2044245066615917</c:v>
                </c:pt>
                <c:pt idx="52">
                  <c:v>3.2672563597333877</c:v>
                </c:pt>
                <c:pt idx="53">
                  <c:v>3.3300882128051836</c:v>
                </c:pt>
                <c:pt idx="54">
                  <c:v>3.3929200658769796</c:v>
                </c:pt>
                <c:pt idx="55">
                  <c:v>3.4557519189487755</c:v>
                </c:pt>
                <c:pt idx="56">
                  <c:v>3.5185837720205715</c:v>
                </c:pt>
                <c:pt idx="57">
                  <c:v>3.5814156250923674</c:v>
                </c:pt>
                <c:pt idx="58">
                  <c:v>3.6442474781641634</c:v>
                </c:pt>
                <c:pt idx="59">
                  <c:v>3.7070793312359593</c:v>
                </c:pt>
                <c:pt idx="60">
                  <c:v>3.7699111843077553</c:v>
                </c:pt>
                <c:pt idx="61">
                  <c:v>3.8327430373795512</c:v>
                </c:pt>
                <c:pt idx="62">
                  <c:v>3.8955748904513472</c:v>
                </c:pt>
                <c:pt idx="63">
                  <c:v>3.9584067435231431</c:v>
                </c:pt>
                <c:pt idx="64">
                  <c:v>4.0212385965949391</c:v>
                </c:pt>
                <c:pt idx="65">
                  <c:v>4.0840704496667346</c:v>
                </c:pt>
                <c:pt idx="66">
                  <c:v>4.1469023027385301</c:v>
                </c:pt>
                <c:pt idx="67">
                  <c:v>4.2097341558103256</c:v>
                </c:pt>
                <c:pt idx="68">
                  <c:v>4.2725660088821211</c:v>
                </c:pt>
                <c:pt idx="69">
                  <c:v>4.3353978619539166</c:v>
                </c:pt>
                <c:pt idx="70">
                  <c:v>4.3982297150257121</c:v>
                </c:pt>
                <c:pt idx="71">
                  <c:v>4.4610615680975076</c:v>
                </c:pt>
                <c:pt idx="72">
                  <c:v>4.5238934211693032</c:v>
                </c:pt>
                <c:pt idx="73">
                  <c:v>4.5867252742410987</c:v>
                </c:pt>
                <c:pt idx="74">
                  <c:v>4.6495571273128942</c:v>
                </c:pt>
                <c:pt idx="75">
                  <c:v>4.7123889803846897</c:v>
                </c:pt>
                <c:pt idx="76">
                  <c:v>4.7752208334564852</c:v>
                </c:pt>
                <c:pt idx="77">
                  <c:v>4.8380526865282807</c:v>
                </c:pt>
                <c:pt idx="78">
                  <c:v>4.9008845396000762</c:v>
                </c:pt>
                <c:pt idx="79">
                  <c:v>4.9637163926718717</c:v>
                </c:pt>
                <c:pt idx="80">
                  <c:v>5.0265482457436672</c:v>
                </c:pt>
                <c:pt idx="81">
                  <c:v>5.0893800988154627</c:v>
                </c:pt>
                <c:pt idx="82">
                  <c:v>5.1522119518872582</c:v>
                </c:pt>
                <c:pt idx="83">
                  <c:v>5.2150438049590537</c:v>
                </c:pt>
                <c:pt idx="84">
                  <c:v>5.2778756580308492</c:v>
                </c:pt>
                <c:pt idx="85">
                  <c:v>5.3407075111026447</c:v>
                </c:pt>
                <c:pt idx="86">
                  <c:v>5.4035393641744403</c:v>
                </c:pt>
                <c:pt idx="87">
                  <c:v>5.4663712172462358</c:v>
                </c:pt>
                <c:pt idx="88">
                  <c:v>5.5292030703180313</c:v>
                </c:pt>
                <c:pt idx="89">
                  <c:v>5.5920349233898268</c:v>
                </c:pt>
                <c:pt idx="90">
                  <c:v>5.6548667764616223</c:v>
                </c:pt>
                <c:pt idx="91">
                  <c:v>5.7176986295334178</c:v>
                </c:pt>
                <c:pt idx="92">
                  <c:v>5.7805304826052133</c:v>
                </c:pt>
                <c:pt idx="93">
                  <c:v>5.8433623356770088</c:v>
                </c:pt>
                <c:pt idx="94">
                  <c:v>5.9061941887488043</c:v>
                </c:pt>
                <c:pt idx="95">
                  <c:v>5.9690260418205998</c:v>
                </c:pt>
                <c:pt idx="96">
                  <c:v>6.0318578948923953</c:v>
                </c:pt>
                <c:pt idx="97">
                  <c:v>6.0946897479641908</c:v>
                </c:pt>
                <c:pt idx="98">
                  <c:v>6.1575216010359863</c:v>
                </c:pt>
                <c:pt idx="99">
                  <c:v>6.2203534541077818</c:v>
                </c:pt>
                <c:pt idx="100">
                  <c:v>6.2831853071795774</c:v>
                </c:pt>
                <c:pt idx="101">
                  <c:v>6.3460171602513729</c:v>
                </c:pt>
                <c:pt idx="102">
                  <c:v>6.4088490133231684</c:v>
                </c:pt>
                <c:pt idx="103">
                  <c:v>6.4716808663949639</c:v>
                </c:pt>
                <c:pt idx="104">
                  <c:v>6.5345127194667594</c:v>
                </c:pt>
              </c:numCache>
            </c:numRef>
          </c:xVal>
          <c:yVal>
            <c:numRef>
              <c:f>Sheet1!$D$2:$D$106</c:f>
              <c:numCache>
                <c:formatCode>General</c:formatCode>
                <c:ptCount val="105"/>
                <c:pt idx="0">
                  <c:v>0</c:v>
                </c:pt>
                <c:pt idx="1">
                  <c:v>0.25097626987681743</c:v>
                </c:pt>
                <c:pt idx="2">
                  <c:v>0.49985196528210829</c:v>
                </c:pt>
                <c:pt idx="3">
                  <c:v>0.74455780595873522</c:v>
                </c:pt>
                <c:pt idx="4">
                  <c:v>0.98308660835893236</c:v>
                </c:pt>
                <c:pt idx="5">
                  <c:v>1.2135231124533967</c:v>
                </c:pt>
                <c:pt idx="6">
                  <c:v>1.4340723642715871</c:v>
                </c:pt>
                <c:pt idx="7">
                  <c:v>1.6430862083619591</c:v>
                </c:pt>
                <c:pt idx="8">
                  <c:v>1.8390874741614338</c:v>
                </c:pt>
                <c:pt idx="9">
                  <c:v>2.0207914766229362</c:v>
                </c:pt>
                <c:pt idx="10">
                  <c:v>2.187124493794943</c:v>
                </c:pt>
                <c:pt idx="11">
                  <c:v>2.3372389317098539</c:v>
                </c:pt>
                <c:pt idx="12">
                  <c:v>2.470524939166983</c:v>
                </c:pt>
                <c:pt idx="13">
                  <c:v>2.5866182909673938</c:v>
                </c:pt>
                <c:pt idx="14">
                  <c:v>2.685404416988979</c:v>
                </c:pt>
                <c:pt idx="15">
                  <c:v>2.7670185152533406</c:v>
                </c:pt>
                <c:pt idx="16">
                  <c:v>2.8318417488728804</c:v>
                </c:pt>
                <c:pt idx="17">
                  <c:v>2.8804935885035006</c:v>
                </c:pt>
                <c:pt idx="18">
                  <c:v>2.9138204226917761</c:v>
                </c:pt>
                <c:pt idx="19">
                  <c:v>2.9328806173372106</c:v>
                </c:pt>
                <c:pt idx="20">
                  <c:v>2.9389262614623659</c:v>
                </c:pt>
                <c:pt idx="21">
                  <c:v>2.9333818887136212</c:v>
                </c:pt>
                <c:pt idx="22">
                  <c:v>2.9178205116794369</c:v>
                </c:pt>
                <c:pt idx="23">
                  <c:v>2.8939373484594624</c:v>
                </c:pt>
                <c:pt idx="24">
                  <c:v>2.8635216572790587</c:v>
                </c:pt>
                <c:pt idx="25">
                  <c:v>2.8284271247461894</c:v>
                </c:pt>
                <c:pt idx="26">
                  <c:v>2.7905412761213415</c:v>
                </c:pt>
                <c:pt idx="27">
                  <c:v>2.7517543913569829</c:v>
                </c:pt>
                <c:pt idx="28">
                  <c:v>2.7139284184184782</c:v>
                </c:pt>
                <c:pt idx="29">
                  <c:v>2.6788663754010456</c:v>
                </c:pt>
                <c:pt idx="30">
                  <c:v>2.648282725207316</c:v>
                </c:pt>
                <c:pt idx="31">
                  <c:v>2.6237751911695586</c:v>
                </c:pt>
                <c:pt idx="32">
                  <c:v>2.6067984592322708</c:v>
                </c:pt>
                <c:pt idx="33">
                  <c:v>2.5986401825137593</c:v>
                </c:pt>
                <c:pt idx="34">
                  <c:v>2.6003996677094352</c:v>
                </c:pt>
                <c:pt idx="35">
                  <c:v>2.6129695804583184</c:v>
                </c:pt>
                <c:pt idx="36">
                  <c:v>2.6370209591353899</c:v>
                </c:pt>
                <c:pt idx="37">
                  <c:v>2.6729917743076541</c:v>
                </c:pt>
                <c:pt idx="38">
                  <c:v>2.7210792151247354</c:v>
                </c:pt>
                <c:pt idx="39">
                  <c:v>2.7812358250882152</c:v>
                </c:pt>
                <c:pt idx="40">
                  <c:v>2.8531695488854627</c:v>
                </c:pt>
                <c:pt idx="41">
                  <c:v>2.9363476902417549</c:v>
                </c:pt>
                <c:pt idx="42">
                  <c:v>3.0300047190125121</c:v>
                </c:pt>
                <c:pt idx="43">
                  <c:v>3.1331538049792038</c:v>
                </c:pt>
                <c:pt idx="44">
                  <c:v>3.2446018969860697</c:v>
                </c:pt>
                <c:pt idx="45">
                  <c:v>3.3629681100880817</c:v>
                </c:pt>
                <c:pt idx="46">
                  <c:v>3.4867051311562003</c:v>
                </c:pt>
                <c:pt idx="47">
                  <c:v>3.614123305727647</c:v>
                </c:pt>
                <c:pt idx="48">
                  <c:v>3.7434170265482365</c:v>
                </c:pt>
                <c:pt idx="49">
                  <c:v>3.872693007898627</c:v>
                </c:pt>
                <c:pt idx="50">
                  <c:v>4.0000000000000053</c:v>
                </c:pt>
                <c:pt idx="51">
                  <c:v>4.1233594750272351</c:v>
                </c:pt>
                <c:pt idx="52">
                  <c:v>4.2407968008779457</c:v>
                </c:pt>
                <c:pt idx="53">
                  <c:v>4.3503724110970028</c:v>
                </c:pt>
                <c:pt idx="54">
                  <c:v>4.4502124793596307</c:v>
                </c:pt>
                <c:pt idx="55">
                  <c:v>4.538538614673028</c:v>
                </c:pt>
                <c:pt idx="56">
                  <c:v>4.6136961088434472</c:v>
                </c:pt>
                <c:pt idx="57">
                  <c:v>4.6741802905307814</c:v>
                </c:pt>
                <c:pt idx="58">
                  <c:v>4.7186605700165414</c:v>
                </c:pt>
                <c:pt idx="59">
                  <c:v>4.7460017951737932</c:v>
                </c:pt>
                <c:pt idx="60">
                  <c:v>4.7552825814757682</c:v>
                </c:pt>
                <c:pt idx="61">
                  <c:v>4.7458103265455893</c:v>
                </c:pt>
                <c:pt idx="62">
                  <c:v>4.7171326719812754</c:v>
                </c:pt>
                <c:pt idx="63">
                  <c:v>4.6690452311641923</c:v>
                </c:pt>
                <c:pt idx="64">
                  <c:v>4.6015954605927618</c:v>
                </c:pt>
                <c:pt idx="65">
                  <c:v>4.5150826130486195</c:v>
                </c:pt>
                <c:pt idx="66">
                  <c:v>4.4100537726414686</c:v>
                </c:pt>
                <c:pt idx="67">
                  <c:v>4.2872960335177837</c:v>
                </c:pt>
                <c:pt idx="68">
                  <c:v>4.147824944783844</c:v>
                </c:pt>
                <c:pt idx="69">
                  <c:v>3.9928694030269307</c:v>
                </c:pt>
                <c:pt idx="70">
                  <c:v>3.8238532297922587</c:v>
                </c:pt>
                <c:pt idx="71">
                  <c:v>3.6423737236044729</c:v>
                </c:pt>
                <c:pt idx="72">
                  <c:v>3.4501775237878318</c:v>
                </c:pt>
                <c:pt idx="73">
                  <c:v>3.2491341656866912</c:v>
                </c:pt>
                <c:pt idx="74">
                  <c:v>3.0412077432499496</c:v>
                </c:pt>
                <c:pt idx="75">
                  <c:v>2.8284271247461907</c:v>
                </c:pt>
                <c:pt idx="76">
                  <c:v>2.612855190150452</c:v>
                </c:pt>
                <c:pt idx="77">
                  <c:v>2.3965575741297558</c:v>
                </c:pt>
                <c:pt idx="78">
                  <c:v>2.1815714063100851</c:v>
                </c:pt>
                <c:pt idx="79">
                  <c:v>1.9698745405101961</c:v>
                </c:pt>
                <c:pt idx="80">
                  <c:v>1.7633557568774259</c:v>
                </c:pt>
                <c:pt idx="81">
                  <c:v>1.5637864054798412</c:v>
                </c:pt>
                <c:pt idx="82">
                  <c:v>1.3727939371402051</c:v>
                </c:pt>
                <c:pt idx="83">
                  <c:v>1.1918377374994789</c:v>
                </c:pt>
                <c:pt idx="84">
                  <c:v>1.0221876439408506</c:v>
                </c:pt>
                <c:pt idx="85">
                  <c:v>0.86490548266304268</c:v>
                </c:pt>
                <c:pt idx="86">
                  <c:v>0.7208299155316108</c:v>
                </c:pt>
                <c:pt idx="87">
                  <c:v>0.59056483411085969</c:v>
                </c:pt>
                <c:pt idx="88">
                  <c:v>0.47447148231044867</c:v>
                </c:pt>
                <c:pt idx="89">
                  <c:v>0.37266443025248464</c:v>
                </c:pt>
                <c:pt idx="90">
                  <c:v>0.28501146120464327</c:v>
                </c:pt>
                <c:pt idx="91">
                  <c:v>0.21113737169090385</c:v>
                </c:pt>
                <c:pt idx="92">
                  <c:v>0.15043162315740943</c:v>
                </c:pt>
                <c:pt idx="93">
                  <c:v>0.10205972281038544</c:v>
                </c:pt>
                <c:pt idx="94">
                  <c:v>6.4978152414213453E-2</c:v>
                </c:pt>
                <c:pt idx="95">
                  <c:v>3.7952607868453003E-2</c:v>
                </c:pt>
                <c:pt idx="96">
                  <c:v>1.9579260155503486E-2</c:v>
                </c:pt>
                <c:pt idx="97">
                  <c:v>8.3087005893803245E-3</c:v>
                </c:pt>
                <c:pt idx="98">
                  <c:v>2.472190952399228E-3</c:v>
                </c:pt>
                <c:pt idx="99">
                  <c:v>3.0980274820907594E-4</c:v>
                </c:pt>
                <c:pt idx="100">
                  <c:v>0</c:v>
                </c:pt>
                <c:pt idx="101">
                  <c:v>-3.0980274820879838E-4</c:v>
                </c:pt>
                <c:pt idx="102">
                  <c:v>-2.4721909523981178E-3</c:v>
                </c:pt>
                <c:pt idx="103">
                  <c:v>-8.3087005893779931E-3</c:v>
                </c:pt>
                <c:pt idx="104">
                  <c:v>-1.9579260155499267E-2</c:v>
                </c:pt>
              </c:numCache>
            </c:numRef>
          </c:yVal>
          <c:smooth val="0"/>
          <c:extLst>
            <c:ext xmlns:c16="http://schemas.microsoft.com/office/drawing/2014/chart" uri="{C3380CC4-5D6E-409C-BE32-E72D297353CC}">
              <c16:uniqueId val="{00000002-312D-4C8E-8CC3-8A653838B2AB}"/>
            </c:ext>
          </c:extLst>
        </c:ser>
        <c:dLbls>
          <c:showLegendKey val="0"/>
          <c:showVal val="0"/>
          <c:showCatName val="0"/>
          <c:showSerName val="0"/>
          <c:showPercent val="0"/>
          <c:showBubbleSize val="0"/>
        </c:dLbls>
        <c:axId val="2070358016"/>
        <c:axId val="1"/>
      </c:scatterChart>
      <c:valAx>
        <c:axId val="2070358016"/>
        <c:scaling>
          <c:orientation val="minMax"/>
        </c:scaling>
        <c:delete val="0"/>
        <c:axPos val="b"/>
        <c:numFmt formatCode="General" sourceLinked="1"/>
        <c:majorTickMark val="out"/>
        <c:minorTickMark val="none"/>
        <c:tickLblPos val="nextTo"/>
        <c:txPr>
          <a:bodyPr rot="0" vert="horz"/>
          <a:lstStyle/>
          <a:p>
            <a:pPr>
              <a:defRPr sz="1400" b="1" i="0" u="none" strike="noStrike" baseline="0">
                <a:solidFill>
                  <a:srgbClr val="000000"/>
                </a:solidFill>
                <a:latin typeface="Arial"/>
                <a:ea typeface="Arial"/>
                <a:cs typeface="Arial"/>
              </a:defRPr>
            </a:pPr>
            <a:endParaRPr lang="en-US"/>
          </a:p>
        </c:txPr>
        <c:crossAx val="1"/>
        <c:crosses val="autoZero"/>
        <c:crossBetween val="midCat"/>
      </c:valAx>
      <c:valAx>
        <c:axId val="1"/>
        <c:scaling>
          <c:orientation val="minMax"/>
        </c:scaling>
        <c:delete val="0"/>
        <c:axPos val="l"/>
        <c:numFmt formatCode="General" sourceLinked="1"/>
        <c:majorTickMark val="out"/>
        <c:minorTickMark val="none"/>
        <c:tickLblPos val="nextTo"/>
        <c:txPr>
          <a:bodyPr/>
          <a:lstStyle/>
          <a:p>
            <a:pPr>
              <a:defRPr sz="1600" b="1"/>
            </a:pPr>
            <a:endParaRPr lang="en-US"/>
          </a:p>
        </c:txPr>
        <c:crossAx val="2070358016"/>
        <c:crosses val="autoZero"/>
        <c:crossBetween val="midCat"/>
      </c:valAx>
      <c:spPr>
        <a:noFill/>
        <a:ln w="25402">
          <a:noFill/>
        </a:ln>
      </c:spPr>
    </c:plotArea>
    <c:legend>
      <c:legendPos val="r"/>
      <c:overlay val="0"/>
      <c:txPr>
        <a:bodyPr/>
        <a:lstStyle/>
        <a:p>
          <a:pPr>
            <a:defRPr sz="1600" b="1"/>
          </a:pPr>
          <a:endParaRPr lang="en-US"/>
        </a:p>
      </c:txPr>
    </c:legend>
    <c:plotVisOnly val="1"/>
    <c:dispBlanksAs val="gap"/>
    <c:showDLblsOverMax val="0"/>
  </c:chart>
  <c:spPr>
    <a:solidFill>
      <a:srgbClr val="FFFFFF"/>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06666666666667"/>
          <c:y val="7.2497924938869848E-2"/>
          <c:w val="0.72016657917760241"/>
          <c:h val="0.64747380936357335"/>
        </c:manualLayout>
      </c:layout>
      <c:scatterChart>
        <c:scatterStyle val="lineMarker"/>
        <c:varyColors val="0"/>
        <c:ser>
          <c:idx val="0"/>
          <c:order val="0"/>
          <c:tx>
            <c:strRef>
              <c:f>'[Chart in Microsoft Office Word]Sheet1'!$B$1</c:f>
              <c:strCache>
                <c:ptCount val="1"/>
                <c:pt idx="0">
                  <c:v>leg length</c:v>
                </c:pt>
              </c:strCache>
            </c:strRef>
          </c:tx>
          <c:spPr>
            <a:ln w="28575">
              <a:noFill/>
            </a:ln>
          </c:spPr>
          <c:marker>
            <c:symbol val="diamond"/>
            <c:size val="12"/>
            <c:spPr>
              <a:solidFill>
                <a:srgbClr val="FF6699"/>
              </a:solidFill>
              <a:ln>
                <a:solidFill>
                  <a:srgbClr val="FF6699"/>
                </a:solidFill>
              </a:ln>
            </c:spPr>
          </c:marker>
          <c:xVal>
            <c:numRef>
              <c:f>'[Chart in Microsoft Office Word]Sheet1'!$A$2:$A$4</c:f>
              <c:numCache>
                <c:formatCode>General</c:formatCode>
                <c:ptCount val="3"/>
                <c:pt idx="0">
                  <c:v>17.8</c:v>
                </c:pt>
                <c:pt idx="1">
                  <c:v>25.4</c:v>
                </c:pt>
                <c:pt idx="2">
                  <c:v>22.9</c:v>
                </c:pt>
              </c:numCache>
            </c:numRef>
          </c:xVal>
          <c:yVal>
            <c:numRef>
              <c:f>'[Chart in Microsoft Office Word]Sheet1'!$B$2:$B$4</c:f>
              <c:numCache>
                <c:formatCode>General</c:formatCode>
                <c:ptCount val="3"/>
                <c:pt idx="0">
                  <c:v>86.3</c:v>
                </c:pt>
                <c:pt idx="1">
                  <c:v>101.6</c:v>
                </c:pt>
                <c:pt idx="2">
                  <c:v>89.7</c:v>
                </c:pt>
              </c:numCache>
            </c:numRef>
          </c:yVal>
          <c:smooth val="0"/>
          <c:extLst>
            <c:ext xmlns:c16="http://schemas.microsoft.com/office/drawing/2014/chart" uri="{C3380CC4-5D6E-409C-BE32-E72D297353CC}">
              <c16:uniqueId val="{00000000-BF8D-4BB7-8AEF-B18B68DA7E85}"/>
            </c:ext>
          </c:extLst>
        </c:ser>
        <c:dLbls>
          <c:showLegendKey val="0"/>
          <c:showVal val="0"/>
          <c:showCatName val="0"/>
          <c:showSerName val="0"/>
          <c:showPercent val="0"/>
          <c:showBubbleSize val="0"/>
        </c:dLbls>
        <c:axId val="131765760"/>
        <c:axId val="131767680"/>
      </c:scatterChart>
      <c:valAx>
        <c:axId val="131765760"/>
        <c:scaling>
          <c:orientation val="minMax"/>
        </c:scaling>
        <c:delete val="0"/>
        <c:axPos val="b"/>
        <c:numFmt formatCode="General" sourceLinked="1"/>
        <c:majorTickMark val="out"/>
        <c:minorTickMark val="none"/>
        <c:tickLblPos val="nextTo"/>
        <c:txPr>
          <a:bodyPr/>
          <a:lstStyle/>
          <a:p>
            <a:pPr>
              <a:defRPr sz="1400" baseline="0"/>
            </a:pPr>
            <a:endParaRPr lang="en-US"/>
          </a:p>
        </c:txPr>
        <c:crossAx val="131767680"/>
        <c:crosses val="autoZero"/>
        <c:crossBetween val="midCat"/>
      </c:valAx>
      <c:valAx>
        <c:axId val="131767680"/>
        <c:scaling>
          <c:orientation val="minMax"/>
          <c:max val="120"/>
          <c:min val="0"/>
        </c:scaling>
        <c:delete val="0"/>
        <c:axPos val="l"/>
        <c:numFmt formatCode="General" sourceLinked="1"/>
        <c:majorTickMark val="out"/>
        <c:minorTickMark val="none"/>
        <c:tickLblPos val="nextTo"/>
        <c:txPr>
          <a:bodyPr/>
          <a:lstStyle/>
          <a:p>
            <a:pPr>
              <a:defRPr sz="1400"/>
            </a:pPr>
            <a:endParaRPr lang="en-US"/>
          </a:p>
        </c:txPr>
        <c:crossAx val="131765760"/>
        <c:crosses val="autoZero"/>
        <c:crossBetween val="midCat"/>
        <c:majorUnit val="30"/>
      </c:valAx>
      <c:spPr>
        <a:solidFill>
          <a:schemeClr val="bg1"/>
        </a:solidFill>
      </c:spPr>
    </c:plotArea>
    <c:plotVisOnly val="1"/>
    <c:dispBlanksAs val="gap"/>
    <c:showDLblsOverMax val="0"/>
  </c:chart>
  <c:spPr>
    <a:solidFill>
      <a:srgbClr val="FFFFFF"/>
    </a:solidFill>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06666666666667"/>
          <c:y val="7.2497924938869904E-2"/>
          <c:w val="0.72016657917760218"/>
          <c:h val="0.6474738093635739"/>
        </c:manualLayout>
      </c:layout>
      <c:scatterChart>
        <c:scatterStyle val="lineMarker"/>
        <c:varyColors val="0"/>
        <c:ser>
          <c:idx val="0"/>
          <c:order val="0"/>
          <c:tx>
            <c:strRef>
              <c:f>'[Chart in Microsoft Office Word]Sheet1'!$B$1</c:f>
              <c:strCache>
                <c:ptCount val="1"/>
                <c:pt idx="0">
                  <c:v>leg length</c:v>
                </c:pt>
              </c:strCache>
            </c:strRef>
          </c:tx>
          <c:spPr>
            <a:ln w="28575">
              <a:noFill/>
            </a:ln>
          </c:spPr>
          <c:marker>
            <c:symbol val="diamond"/>
            <c:size val="12"/>
            <c:spPr>
              <a:solidFill>
                <a:srgbClr val="FF6699"/>
              </a:solidFill>
              <a:ln>
                <a:solidFill>
                  <a:srgbClr val="FF6699"/>
                </a:solidFill>
              </a:ln>
            </c:spPr>
          </c:marker>
          <c:trendline>
            <c:spPr>
              <a:ln w="34925"/>
            </c:spPr>
            <c:trendlineType val="linear"/>
            <c:forward val="8"/>
            <c:backward val="17.8"/>
            <c:dispRSqr val="0"/>
            <c:dispEq val="0"/>
          </c:trendline>
          <c:xVal>
            <c:numRef>
              <c:f>'[Chart in Microsoft Office Word]Sheet1'!$A$2:$A$4</c:f>
              <c:numCache>
                <c:formatCode>General</c:formatCode>
                <c:ptCount val="3"/>
                <c:pt idx="0">
                  <c:v>17.8</c:v>
                </c:pt>
                <c:pt idx="1">
                  <c:v>25.4</c:v>
                </c:pt>
                <c:pt idx="2">
                  <c:v>22.9</c:v>
                </c:pt>
              </c:numCache>
            </c:numRef>
          </c:xVal>
          <c:yVal>
            <c:numRef>
              <c:f>'[Chart in Microsoft Office Word]Sheet1'!$B$2:$B$4</c:f>
              <c:numCache>
                <c:formatCode>General</c:formatCode>
                <c:ptCount val="3"/>
                <c:pt idx="0">
                  <c:v>86.3</c:v>
                </c:pt>
                <c:pt idx="1">
                  <c:v>101.6</c:v>
                </c:pt>
                <c:pt idx="2">
                  <c:v>89.7</c:v>
                </c:pt>
              </c:numCache>
            </c:numRef>
          </c:yVal>
          <c:smooth val="0"/>
          <c:extLst>
            <c:ext xmlns:c16="http://schemas.microsoft.com/office/drawing/2014/chart" uri="{C3380CC4-5D6E-409C-BE32-E72D297353CC}">
              <c16:uniqueId val="{00000001-BA80-46EE-AB29-61CC269500E9}"/>
            </c:ext>
          </c:extLst>
        </c:ser>
        <c:dLbls>
          <c:showLegendKey val="0"/>
          <c:showVal val="0"/>
          <c:showCatName val="0"/>
          <c:showSerName val="0"/>
          <c:showPercent val="0"/>
          <c:showBubbleSize val="0"/>
        </c:dLbls>
        <c:axId val="131932544"/>
        <c:axId val="131934080"/>
      </c:scatterChart>
      <c:valAx>
        <c:axId val="131932544"/>
        <c:scaling>
          <c:orientation val="minMax"/>
        </c:scaling>
        <c:delete val="0"/>
        <c:axPos val="b"/>
        <c:numFmt formatCode="General" sourceLinked="1"/>
        <c:majorTickMark val="out"/>
        <c:minorTickMark val="none"/>
        <c:tickLblPos val="nextTo"/>
        <c:txPr>
          <a:bodyPr/>
          <a:lstStyle/>
          <a:p>
            <a:pPr>
              <a:defRPr sz="1400" baseline="0"/>
            </a:pPr>
            <a:endParaRPr lang="en-US"/>
          </a:p>
        </c:txPr>
        <c:crossAx val="131934080"/>
        <c:crosses val="autoZero"/>
        <c:crossBetween val="midCat"/>
      </c:valAx>
      <c:valAx>
        <c:axId val="131934080"/>
        <c:scaling>
          <c:orientation val="minMax"/>
          <c:max val="120"/>
          <c:min val="0"/>
        </c:scaling>
        <c:delete val="0"/>
        <c:axPos val="l"/>
        <c:numFmt formatCode="General" sourceLinked="1"/>
        <c:majorTickMark val="out"/>
        <c:minorTickMark val="none"/>
        <c:tickLblPos val="nextTo"/>
        <c:txPr>
          <a:bodyPr/>
          <a:lstStyle/>
          <a:p>
            <a:pPr>
              <a:defRPr sz="1400"/>
            </a:pPr>
            <a:endParaRPr lang="en-US"/>
          </a:p>
        </c:txPr>
        <c:crossAx val="131932544"/>
        <c:crosses val="autoZero"/>
        <c:crossBetween val="midCat"/>
        <c:majorUnit val="30"/>
      </c:valAx>
      <c:spPr>
        <a:solidFill>
          <a:schemeClr val="bg1"/>
        </a:solidFill>
      </c:spPr>
    </c:plotArea>
    <c:plotVisOnly val="1"/>
    <c:dispBlanksAs val="gap"/>
    <c:showDLblsOverMax val="0"/>
  </c:chart>
  <c:spPr>
    <a:solidFill>
      <a:srgbClr val="FFFFFF"/>
    </a:solidFill>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06666666666667"/>
          <c:y val="7.2497924938869918E-2"/>
          <c:w val="0.72016657917760207"/>
          <c:h val="0.64747380936357413"/>
        </c:manualLayout>
      </c:layout>
      <c:scatterChart>
        <c:scatterStyle val="lineMarker"/>
        <c:varyColors val="0"/>
        <c:ser>
          <c:idx val="0"/>
          <c:order val="0"/>
          <c:tx>
            <c:strRef>
              <c:f>'[Chart in Microsoft Office Word]Sheet1'!$B$1</c:f>
              <c:strCache>
                <c:ptCount val="1"/>
                <c:pt idx="0">
                  <c:v>leg length</c:v>
                </c:pt>
              </c:strCache>
            </c:strRef>
          </c:tx>
          <c:spPr>
            <a:ln w="28575">
              <a:noFill/>
            </a:ln>
          </c:spPr>
          <c:marker>
            <c:symbol val="diamond"/>
            <c:size val="12"/>
            <c:spPr>
              <a:solidFill>
                <a:srgbClr val="FF6699"/>
              </a:solidFill>
              <a:ln>
                <a:solidFill>
                  <a:srgbClr val="FF6699"/>
                </a:solidFill>
              </a:ln>
            </c:spPr>
          </c:marker>
          <c:trendline>
            <c:spPr>
              <a:ln w="34925"/>
            </c:spPr>
            <c:trendlineType val="linear"/>
            <c:forward val="8"/>
            <c:backward val="17.8"/>
            <c:dispRSqr val="0"/>
            <c:dispEq val="0"/>
          </c:trendline>
          <c:xVal>
            <c:numRef>
              <c:f>'[Chart in Microsoft Office Word]Sheet1'!$A$2:$A$4</c:f>
              <c:numCache>
                <c:formatCode>General</c:formatCode>
                <c:ptCount val="3"/>
                <c:pt idx="0">
                  <c:v>17.8</c:v>
                </c:pt>
                <c:pt idx="1">
                  <c:v>25.4</c:v>
                </c:pt>
                <c:pt idx="2">
                  <c:v>22.9</c:v>
                </c:pt>
              </c:numCache>
            </c:numRef>
          </c:xVal>
          <c:yVal>
            <c:numRef>
              <c:f>'[Chart in Microsoft Office Word]Sheet1'!$B$2:$B$4</c:f>
              <c:numCache>
                <c:formatCode>General</c:formatCode>
                <c:ptCount val="3"/>
                <c:pt idx="0">
                  <c:v>86.3</c:v>
                </c:pt>
                <c:pt idx="1">
                  <c:v>101.6</c:v>
                </c:pt>
                <c:pt idx="2">
                  <c:v>89.7</c:v>
                </c:pt>
              </c:numCache>
            </c:numRef>
          </c:yVal>
          <c:smooth val="0"/>
          <c:extLst>
            <c:ext xmlns:c16="http://schemas.microsoft.com/office/drawing/2014/chart" uri="{C3380CC4-5D6E-409C-BE32-E72D297353CC}">
              <c16:uniqueId val="{00000001-7E24-48A2-8139-CAD3A18C7971}"/>
            </c:ext>
          </c:extLst>
        </c:ser>
        <c:dLbls>
          <c:showLegendKey val="0"/>
          <c:showVal val="0"/>
          <c:showCatName val="0"/>
          <c:showSerName val="0"/>
          <c:showPercent val="0"/>
          <c:showBubbleSize val="0"/>
        </c:dLbls>
        <c:axId val="132408448"/>
        <c:axId val="132409984"/>
      </c:scatterChart>
      <c:valAx>
        <c:axId val="132408448"/>
        <c:scaling>
          <c:orientation val="minMax"/>
        </c:scaling>
        <c:delete val="0"/>
        <c:axPos val="b"/>
        <c:numFmt formatCode="General" sourceLinked="1"/>
        <c:majorTickMark val="out"/>
        <c:minorTickMark val="none"/>
        <c:tickLblPos val="nextTo"/>
        <c:txPr>
          <a:bodyPr/>
          <a:lstStyle/>
          <a:p>
            <a:pPr>
              <a:defRPr sz="1400" baseline="0"/>
            </a:pPr>
            <a:endParaRPr lang="en-US"/>
          </a:p>
        </c:txPr>
        <c:crossAx val="132409984"/>
        <c:crosses val="autoZero"/>
        <c:crossBetween val="midCat"/>
      </c:valAx>
      <c:valAx>
        <c:axId val="132409984"/>
        <c:scaling>
          <c:orientation val="minMax"/>
          <c:max val="120"/>
          <c:min val="0"/>
        </c:scaling>
        <c:delete val="0"/>
        <c:axPos val="l"/>
        <c:numFmt formatCode="General" sourceLinked="1"/>
        <c:majorTickMark val="out"/>
        <c:minorTickMark val="none"/>
        <c:tickLblPos val="nextTo"/>
        <c:txPr>
          <a:bodyPr/>
          <a:lstStyle/>
          <a:p>
            <a:pPr>
              <a:defRPr sz="1400"/>
            </a:pPr>
            <a:endParaRPr lang="en-US"/>
          </a:p>
        </c:txPr>
        <c:crossAx val="132408448"/>
        <c:crosses val="autoZero"/>
        <c:crossBetween val="midCat"/>
        <c:majorUnit val="30"/>
      </c:valAx>
      <c:spPr>
        <a:solidFill>
          <a:schemeClr val="bg1"/>
        </a:solidFill>
      </c:spPr>
    </c:plotArea>
    <c:plotVisOnly val="1"/>
    <c:dispBlanksAs val="gap"/>
    <c:showDLblsOverMax val="0"/>
  </c:chart>
  <c:spPr>
    <a:solidFill>
      <a:srgbClr val="FFFFFF"/>
    </a:solidFill>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Sheet1!$B$1</c:f>
              <c:strCache>
                <c:ptCount val="1"/>
                <c:pt idx="0">
                  <c:v>y</c:v>
                </c:pt>
              </c:strCache>
            </c:strRef>
          </c:tx>
          <c:spPr>
            <a:ln w="28575">
              <a:noFill/>
            </a:ln>
          </c:spPr>
          <c:marker>
            <c:spPr>
              <a:solidFill>
                <a:sysClr val="windowText" lastClr="000000"/>
              </a:solidFill>
              <a:ln>
                <a:solidFill>
                  <a:sysClr val="windowText" lastClr="000000"/>
                </a:solidFill>
              </a:ln>
            </c:spPr>
          </c:marker>
          <c:trendline>
            <c:trendlineType val="linear"/>
            <c:forward val="4"/>
            <c:dispRSqr val="0"/>
            <c:dispEq val="0"/>
          </c:trendline>
          <c:xVal>
            <c:numRef>
              <c:f>Sheet1!$A$2:$A$12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xVal>
          <c:yVal>
            <c:numRef>
              <c:f>Sheet1!$B$2:$B$12</c:f>
              <c:numCache>
                <c:formatCode>General</c:formatCode>
                <c:ptCount val="11"/>
                <c:pt idx="0">
                  <c:v>1</c:v>
                </c:pt>
                <c:pt idx="1">
                  <c:v>2.7182818284590451</c:v>
                </c:pt>
                <c:pt idx="2">
                  <c:v>7.3890560989306504</c:v>
                </c:pt>
                <c:pt idx="3">
                  <c:v>20.08553692318759</c:v>
                </c:pt>
                <c:pt idx="4">
                  <c:v>54.598150033144314</c:v>
                </c:pt>
                <c:pt idx="5">
                  <c:v>148.41315910257632</c:v>
                </c:pt>
                <c:pt idx="6">
                  <c:v>403.42879349273426</c:v>
                </c:pt>
                <c:pt idx="7">
                  <c:v>1096.6331584284578</c:v>
                </c:pt>
                <c:pt idx="8">
                  <c:v>2980.9579870417292</c:v>
                </c:pt>
                <c:pt idx="9">
                  <c:v>8103.0839275753842</c:v>
                </c:pt>
                <c:pt idx="10">
                  <c:v>22026.465794806725</c:v>
                </c:pt>
              </c:numCache>
            </c:numRef>
          </c:yVal>
          <c:smooth val="0"/>
          <c:extLst>
            <c:ext xmlns:c16="http://schemas.microsoft.com/office/drawing/2014/chart" uri="{C3380CC4-5D6E-409C-BE32-E72D297353CC}">
              <c16:uniqueId val="{00000001-CB15-4348-AB8D-54E856F6BCEA}"/>
            </c:ext>
          </c:extLst>
        </c:ser>
        <c:dLbls>
          <c:showLegendKey val="0"/>
          <c:showVal val="0"/>
          <c:showCatName val="0"/>
          <c:showSerName val="0"/>
          <c:showPercent val="0"/>
          <c:showBubbleSize val="0"/>
        </c:dLbls>
        <c:axId val="132225664"/>
        <c:axId val="132231936"/>
      </c:scatterChart>
      <c:valAx>
        <c:axId val="132225664"/>
        <c:scaling>
          <c:orientation val="minMax"/>
        </c:scaling>
        <c:delete val="0"/>
        <c:axPos val="b"/>
        <c:title>
          <c:tx>
            <c:rich>
              <a:bodyPr/>
              <a:lstStyle/>
              <a:p>
                <a:pPr>
                  <a:defRPr sz="1600">
                    <a:latin typeface="+mn-lt"/>
                  </a:defRPr>
                </a:pPr>
                <a:r>
                  <a:rPr lang="en-US" sz="1600">
                    <a:latin typeface="+mn-lt"/>
                    <a:cs typeface="Times New Roman" pitchFamily="18" charset="0"/>
                  </a:rPr>
                  <a:t>Variable 1</a:t>
                </a:r>
              </a:p>
            </c:rich>
          </c:tx>
          <c:layout>
            <c:manualLayout>
              <c:xMode val="edge"/>
              <c:yMode val="edge"/>
              <c:x val="0.42817395857013929"/>
              <c:y val="0.8334676347274772"/>
            </c:manualLayout>
          </c:layout>
          <c:overlay val="0"/>
        </c:title>
        <c:numFmt formatCode="General" sourceLinked="1"/>
        <c:majorTickMark val="out"/>
        <c:minorTickMark val="none"/>
        <c:tickLblPos val="nextTo"/>
        <c:txPr>
          <a:bodyPr/>
          <a:lstStyle/>
          <a:p>
            <a:pPr>
              <a:defRPr sz="1400"/>
            </a:pPr>
            <a:endParaRPr lang="en-US"/>
          </a:p>
        </c:txPr>
        <c:crossAx val="132231936"/>
        <c:crosses val="autoZero"/>
        <c:crossBetween val="midCat"/>
      </c:valAx>
      <c:valAx>
        <c:axId val="132231936"/>
        <c:scaling>
          <c:orientation val="minMax"/>
          <c:min val="0"/>
        </c:scaling>
        <c:delete val="0"/>
        <c:axPos val="l"/>
        <c:title>
          <c:tx>
            <c:rich>
              <a:bodyPr rot="-5400000" vert="horz"/>
              <a:lstStyle/>
              <a:p>
                <a:pPr>
                  <a:defRPr sz="1600">
                    <a:latin typeface="+mn-lt"/>
                    <a:cs typeface="Times New Roman" pitchFamily="18" charset="0"/>
                  </a:defRPr>
                </a:pPr>
                <a:r>
                  <a:rPr lang="en-US" sz="1600">
                    <a:latin typeface="+mn-lt"/>
                    <a:cs typeface="Times New Roman" pitchFamily="18" charset="0"/>
                  </a:rPr>
                  <a:t>Variable </a:t>
                </a:r>
                <a:r>
                  <a:rPr lang="en-US" sz="1600" baseline="0">
                    <a:latin typeface="+mn-lt"/>
                    <a:cs typeface="Times New Roman" pitchFamily="18" charset="0"/>
                  </a:rPr>
                  <a:t>2</a:t>
                </a:r>
                <a:endParaRPr lang="en-US" sz="1600">
                  <a:latin typeface="+mn-lt"/>
                  <a:cs typeface="Times New Roman" pitchFamily="18" charset="0"/>
                </a:endParaRPr>
              </a:p>
            </c:rich>
          </c:tx>
          <c:layout>
            <c:manualLayout>
              <c:xMode val="edge"/>
              <c:yMode val="edge"/>
              <c:x val="3.9331366764995206E-2"/>
              <c:y val="0.16550995831403431"/>
            </c:manualLayout>
          </c:layout>
          <c:overlay val="0"/>
        </c:title>
        <c:numFmt formatCode="General" sourceLinked="1"/>
        <c:majorTickMark val="out"/>
        <c:minorTickMark val="none"/>
        <c:tickLblPos val="nextTo"/>
        <c:txPr>
          <a:bodyPr/>
          <a:lstStyle/>
          <a:p>
            <a:pPr>
              <a:defRPr sz="1400"/>
            </a:pPr>
            <a:endParaRPr lang="en-US"/>
          </a:p>
        </c:txPr>
        <c:crossAx val="132225664"/>
        <c:crosses val="autoZero"/>
        <c:crossBetween val="midCat"/>
      </c:valAx>
    </c:plotArea>
    <c:plotVisOnly val="1"/>
    <c:dispBlanksAs val="gap"/>
    <c:showDLblsOverMax val="0"/>
  </c:chart>
  <c:spPr>
    <a:ln>
      <a:solidFill>
        <a:schemeClr val="tx1"/>
      </a:solid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06666666666667"/>
          <c:y val="7.2497924938869904E-2"/>
          <c:w val="0.72016657917760218"/>
          <c:h val="0.6474738093635739"/>
        </c:manualLayout>
      </c:layout>
      <c:scatterChart>
        <c:scatterStyle val="lineMarker"/>
        <c:varyColors val="0"/>
        <c:ser>
          <c:idx val="0"/>
          <c:order val="0"/>
          <c:tx>
            <c:strRef>
              <c:f>'[Chart in Microsoft Office Word]Sheet1'!$B$1</c:f>
              <c:strCache>
                <c:ptCount val="1"/>
                <c:pt idx="0">
                  <c:v>leg length</c:v>
                </c:pt>
              </c:strCache>
            </c:strRef>
          </c:tx>
          <c:spPr>
            <a:ln w="28575">
              <a:noFill/>
            </a:ln>
          </c:spPr>
          <c:marker>
            <c:symbol val="diamond"/>
            <c:size val="12"/>
            <c:spPr>
              <a:solidFill>
                <a:srgbClr val="FF6699"/>
              </a:solidFill>
              <a:ln>
                <a:solidFill>
                  <a:srgbClr val="FF6699"/>
                </a:solidFill>
              </a:ln>
            </c:spPr>
          </c:marker>
          <c:trendline>
            <c:spPr>
              <a:ln w="34925"/>
            </c:spPr>
            <c:trendlineType val="linear"/>
            <c:forward val="8"/>
            <c:backward val="17.8"/>
            <c:dispRSqr val="0"/>
            <c:dispEq val="0"/>
          </c:trendline>
          <c:xVal>
            <c:numRef>
              <c:f>'[Chart in Microsoft Office Word]Sheet1'!$A$2:$A$4</c:f>
              <c:numCache>
                <c:formatCode>General</c:formatCode>
                <c:ptCount val="3"/>
                <c:pt idx="0">
                  <c:v>17.8</c:v>
                </c:pt>
                <c:pt idx="1">
                  <c:v>25.4</c:v>
                </c:pt>
                <c:pt idx="2">
                  <c:v>22.9</c:v>
                </c:pt>
              </c:numCache>
            </c:numRef>
          </c:xVal>
          <c:yVal>
            <c:numRef>
              <c:f>'[Chart in Microsoft Office Word]Sheet1'!$B$2:$B$4</c:f>
              <c:numCache>
                <c:formatCode>General</c:formatCode>
                <c:ptCount val="3"/>
                <c:pt idx="0">
                  <c:v>86.3</c:v>
                </c:pt>
                <c:pt idx="1">
                  <c:v>101.6</c:v>
                </c:pt>
                <c:pt idx="2">
                  <c:v>89.7</c:v>
                </c:pt>
              </c:numCache>
            </c:numRef>
          </c:yVal>
          <c:smooth val="0"/>
          <c:extLst>
            <c:ext xmlns:c16="http://schemas.microsoft.com/office/drawing/2014/chart" uri="{C3380CC4-5D6E-409C-BE32-E72D297353CC}">
              <c16:uniqueId val="{00000001-AC0D-4FA7-8D4F-9579959C6289}"/>
            </c:ext>
          </c:extLst>
        </c:ser>
        <c:dLbls>
          <c:showLegendKey val="0"/>
          <c:showVal val="0"/>
          <c:showCatName val="0"/>
          <c:showSerName val="0"/>
          <c:showPercent val="0"/>
          <c:showBubbleSize val="0"/>
        </c:dLbls>
        <c:axId val="132474752"/>
        <c:axId val="132476288"/>
      </c:scatterChart>
      <c:valAx>
        <c:axId val="132474752"/>
        <c:scaling>
          <c:orientation val="minMax"/>
        </c:scaling>
        <c:delete val="0"/>
        <c:axPos val="b"/>
        <c:numFmt formatCode="General" sourceLinked="1"/>
        <c:majorTickMark val="out"/>
        <c:minorTickMark val="none"/>
        <c:tickLblPos val="nextTo"/>
        <c:txPr>
          <a:bodyPr/>
          <a:lstStyle/>
          <a:p>
            <a:pPr>
              <a:defRPr sz="1800" baseline="0"/>
            </a:pPr>
            <a:endParaRPr lang="en-US"/>
          </a:p>
        </c:txPr>
        <c:crossAx val="132476288"/>
        <c:crosses val="autoZero"/>
        <c:crossBetween val="midCat"/>
        <c:majorUnit val="10"/>
      </c:valAx>
      <c:valAx>
        <c:axId val="132476288"/>
        <c:scaling>
          <c:orientation val="minMax"/>
          <c:max val="120"/>
          <c:min val="0"/>
        </c:scaling>
        <c:delete val="0"/>
        <c:axPos val="l"/>
        <c:numFmt formatCode="General" sourceLinked="1"/>
        <c:majorTickMark val="out"/>
        <c:minorTickMark val="none"/>
        <c:tickLblPos val="nextTo"/>
        <c:txPr>
          <a:bodyPr/>
          <a:lstStyle/>
          <a:p>
            <a:pPr>
              <a:defRPr sz="1800"/>
            </a:pPr>
            <a:endParaRPr lang="en-US"/>
          </a:p>
        </c:txPr>
        <c:crossAx val="132474752"/>
        <c:crosses val="autoZero"/>
        <c:crossBetween val="midCat"/>
        <c:majorUnit val="30"/>
      </c:valAx>
      <c:spPr>
        <a:solidFill>
          <a:schemeClr val="bg1"/>
        </a:solidFill>
      </c:spPr>
    </c:plotArea>
    <c:plotVisOnly val="1"/>
    <c:dispBlanksAs val="gap"/>
    <c:showDLblsOverMax val="0"/>
  </c:chart>
  <c:spPr>
    <a:solidFill>
      <a:srgbClr val="FFFFFF"/>
    </a:solidFill>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06666666666667"/>
          <c:y val="7.2497924938869904E-2"/>
          <c:w val="0.72016657917760218"/>
          <c:h val="0.6474738093635739"/>
        </c:manualLayout>
      </c:layout>
      <c:scatterChart>
        <c:scatterStyle val="lineMarker"/>
        <c:varyColors val="0"/>
        <c:ser>
          <c:idx val="0"/>
          <c:order val="0"/>
          <c:tx>
            <c:strRef>
              <c:f>'[Chart in Microsoft Office Word]Sheet1'!$B$1</c:f>
              <c:strCache>
                <c:ptCount val="1"/>
                <c:pt idx="0">
                  <c:v>leg length</c:v>
                </c:pt>
              </c:strCache>
            </c:strRef>
          </c:tx>
          <c:spPr>
            <a:ln w="28575">
              <a:noFill/>
            </a:ln>
          </c:spPr>
          <c:marker>
            <c:symbol val="diamond"/>
            <c:size val="12"/>
            <c:spPr>
              <a:solidFill>
                <a:srgbClr val="FF6699"/>
              </a:solidFill>
              <a:ln>
                <a:solidFill>
                  <a:srgbClr val="FF6699"/>
                </a:solidFill>
              </a:ln>
            </c:spPr>
          </c:marker>
          <c:trendline>
            <c:spPr>
              <a:ln w="34925"/>
            </c:spPr>
            <c:trendlineType val="linear"/>
            <c:forward val="8"/>
            <c:backward val="17.8"/>
            <c:dispRSqr val="0"/>
            <c:dispEq val="0"/>
          </c:trendline>
          <c:xVal>
            <c:numRef>
              <c:f>'[Chart in Microsoft Office Word]Sheet1'!$A$2:$A$4</c:f>
              <c:numCache>
                <c:formatCode>General</c:formatCode>
                <c:ptCount val="3"/>
                <c:pt idx="0">
                  <c:v>17.8</c:v>
                </c:pt>
                <c:pt idx="1">
                  <c:v>25.4</c:v>
                </c:pt>
                <c:pt idx="2">
                  <c:v>22.9</c:v>
                </c:pt>
              </c:numCache>
            </c:numRef>
          </c:xVal>
          <c:yVal>
            <c:numRef>
              <c:f>'[Chart in Microsoft Office Word]Sheet1'!$B$2:$B$4</c:f>
              <c:numCache>
                <c:formatCode>General</c:formatCode>
                <c:ptCount val="3"/>
                <c:pt idx="0">
                  <c:v>86.3</c:v>
                </c:pt>
                <c:pt idx="1">
                  <c:v>101.6</c:v>
                </c:pt>
                <c:pt idx="2">
                  <c:v>89.7</c:v>
                </c:pt>
              </c:numCache>
            </c:numRef>
          </c:yVal>
          <c:smooth val="0"/>
          <c:extLst>
            <c:ext xmlns:c16="http://schemas.microsoft.com/office/drawing/2014/chart" uri="{C3380CC4-5D6E-409C-BE32-E72D297353CC}">
              <c16:uniqueId val="{00000001-EA80-47F7-A954-451927467E9B}"/>
            </c:ext>
          </c:extLst>
        </c:ser>
        <c:dLbls>
          <c:showLegendKey val="0"/>
          <c:showVal val="0"/>
          <c:showCatName val="0"/>
          <c:showSerName val="0"/>
          <c:showPercent val="0"/>
          <c:showBubbleSize val="0"/>
        </c:dLbls>
        <c:axId val="132520192"/>
        <c:axId val="132550656"/>
      </c:scatterChart>
      <c:valAx>
        <c:axId val="132520192"/>
        <c:scaling>
          <c:orientation val="minMax"/>
        </c:scaling>
        <c:delete val="0"/>
        <c:axPos val="b"/>
        <c:numFmt formatCode="General" sourceLinked="1"/>
        <c:majorTickMark val="out"/>
        <c:minorTickMark val="none"/>
        <c:tickLblPos val="nextTo"/>
        <c:txPr>
          <a:bodyPr/>
          <a:lstStyle/>
          <a:p>
            <a:pPr>
              <a:defRPr sz="1800" baseline="0"/>
            </a:pPr>
            <a:endParaRPr lang="en-US"/>
          </a:p>
        </c:txPr>
        <c:crossAx val="132550656"/>
        <c:crosses val="autoZero"/>
        <c:crossBetween val="midCat"/>
        <c:majorUnit val="10"/>
      </c:valAx>
      <c:valAx>
        <c:axId val="132550656"/>
        <c:scaling>
          <c:orientation val="minMax"/>
          <c:max val="120"/>
          <c:min val="0"/>
        </c:scaling>
        <c:delete val="0"/>
        <c:axPos val="l"/>
        <c:numFmt formatCode="General" sourceLinked="1"/>
        <c:majorTickMark val="out"/>
        <c:minorTickMark val="none"/>
        <c:tickLblPos val="nextTo"/>
        <c:txPr>
          <a:bodyPr/>
          <a:lstStyle/>
          <a:p>
            <a:pPr>
              <a:defRPr sz="1800"/>
            </a:pPr>
            <a:endParaRPr lang="en-US"/>
          </a:p>
        </c:txPr>
        <c:crossAx val="132520192"/>
        <c:crosses val="autoZero"/>
        <c:crossBetween val="midCat"/>
        <c:majorUnit val="30"/>
      </c:valAx>
      <c:spPr>
        <a:solidFill>
          <a:schemeClr val="bg1"/>
        </a:solidFill>
      </c:spPr>
    </c:plotArea>
    <c:plotVisOnly val="1"/>
    <c:dispBlanksAs val="gap"/>
    <c:showDLblsOverMax val="0"/>
  </c:chart>
  <c:spPr>
    <a:solidFill>
      <a:srgbClr val="FFFFFF"/>
    </a:solidFill>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792852816474837"/>
          <c:y val="5.1400359714393946E-2"/>
          <c:w val="0.50957909806728707"/>
          <c:h val="0.7498080617017846"/>
        </c:manualLayout>
      </c:layout>
      <c:scatterChart>
        <c:scatterStyle val="lineMarker"/>
        <c:varyColors val="0"/>
        <c:ser>
          <c:idx val="0"/>
          <c:order val="0"/>
          <c:tx>
            <c:strRef>
              <c:f>Sheet1!$B$1</c:f>
              <c:strCache>
                <c:ptCount val="1"/>
                <c:pt idx="0">
                  <c:v>Trait 1</c:v>
                </c:pt>
              </c:strCache>
            </c:strRef>
          </c:tx>
          <c:spPr>
            <a:ln w="28575">
              <a:noFill/>
            </a:ln>
          </c:spPr>
          <c:marker>
            <c:symbol val="triangle"/>
            <c:size val="7"/>
            <c:spPr>
              <a:solidFill>
                <a:schemeClr val="tx1"/>
              </a:solidFill>
              <a:ln>
                <a:solidFill>
                  <a:sysClr val="windowText" lastClr="000000">
                    <a:shade val="95000"/>
                    <a:satMod val="105000"/>
                  </a:sysClr>
                </a:solidFill>
              </a:ln>
            </c:spPr>
          </c:marker>
          <c:trendline>
            <c:trendlineType val="linear"/>
            <c:dispRSqr val="0"/>
            <c:dispEq val="1"/>
            <c:trendlineLbl>
              <c:layout>
                <c:manualLayout>
                  <c:x val="0.39747244094488199"/>
                  <c:y val="0.31267509542379757"/>
                </c:manualLayout>
              </c:layout>
              <c:tx>
                <c:rich>
                  <a:bodyPr/>
                  <a:lstStyle/>
                  <a:p>
                    <a:pPr>
                      <a:defRPr sz="1800"/>
                    </a:pPr>
                    <a:r>
                      <a:rPr lang="en-US" baseline="0"/>
                      <a:t>Trait 1 = 0.6909x + 4.3455</a:t>
                    </a:r>
                    <a:endParaRPr lang="en-US"/>
                  </a:p>
                </c:rich>
              </c:tx>
              <c:numFmt formatCode="General" sourceLinked="0"/>
            </c:trendlineLbl>
          </c:trendline>
          <c:xVal>
            <c:numRef>
              <c:f>Sheet1!$A$2:$A$11</c:f>
              <c:numCache>
                <c:formatCode>General</c:formatCode>
                <c:ptCount val="10"/>
                <c:pt idx="0">
                  <c:v>10</c:v>
                </c:pt>
                <c:pt idx="1">
                  <c:v>15</c:v>
                </c:pt>
                <c:pt idx="2">
                  <c:v>20</c:v>
                </c:pt>
                <c:pt idx="3">
                  <c:v>25</c:v>
                </c:pt>
                <c:pt idx="4">
                  <c:v>30</c:v>
                </c:pt>
                <c:pt idx="5">
                  <c:v>35</c:v>
                </c:pt>
                <c:pt idx="6">
                  <c:v>40</c:v>
                </c:pt>
                <c:pt idx="7">
                  <c:v>45</c:v>
                </c:pt>
                <c:pt idx="8">
                  <c:v>50</c:v>
                </c:pt>
                <c:pt idx="9">
                  <c:v>55</c:v>
                </c:pt>
              </c:numCache>
            </c:numRef>
          </c:xVal>
          <c:yVal>
            <c:numRef>
              <c:f>Sheet1!$B$2:$B$11</c:f>
              <c:numCache>
                <c:formatCode>General</c:formatCode>
                <c:ptCount val="10"/>
                <c:pt idx="0">
                  <c:v>12</c:v>
                </c:pt>
                <c:pt idx="1">
                  <c:v>15</c:v>
                </c:pt>
                <c:pt idx="2">
                  <c:v>17</c:v>
                </c:pt>
                <c:pt idx="3">
                  <c:v>22</c:v>
                </c:pt>
                <c:pt idx="4">
                  <c:v>25</c:v>
                </c:pt>
                <c:pt idx="5">
                  <c:v>29</c:v>
                </c:pt>
                <c:pt idx="6">
                  <c:v>31</c:v>
                </c:pt>
                <c:pt idx="7">
                  <c:v>35</c:v>
                </c:pt>
                <c:pt idx="8">
                  <c:v>38</c:v>
                </c:pt>
                <c:pt idx="9">
                  <c:v>44</c:v>
                </c:pt>
              </c:numCache>
            </c:numRef>
          </c:yVal>
          <c:smooth val="0"/>
          <c:extLst>
            <c:ext xmlns:c16="http://schemas.microsoft.com/office/drawing/2014/chart" uri="{C3380CC4-5D6E-409C-BE32-E72D297353CC}">
              <c16:uniqueId val="{00000001-9E43-4B55-9F08-E316D35CD371}"/>
            </c:ext>
          </c:extLst>
        </c:ser>
        <c:ser>
          <c:idx val="1"/>
          <c:order val="1"/>
          <c:tx>
            <c:strRef>
              <c:f>Sheet1!$C$1</c:f>
              <c:strCache>
                <c:ptCount val="1"/>
                <c:pt idx="0">
                  <c:v>Trait 2</c:v>
                </c:pt>
              </c:strCache>
            </c:strRef>
          </c:tx>
          <c:spPr>
            <a:ln w="28575">
              <a:noFill/>
            </a:ln>
          </c:spPr>
          <c:marker>
            <c:symbol val="square"/>
            <c:size val="7"/>
            <c:spPr>
              <a:noFill/>
              <a:ln>
                <a:solidFill>
                  <a:sysClr val="windowText" lastClr="000000">
                    <a:shade val="95000"/>
                    <a:satMod val="105000"/>
                  </a:sysClr>
                </a:solidFill>
              </a:ln>
            </c:spPr>
          </c:marker>
          <c:trendline>
            <c:spPr>
              <a:ln>
                <a:prstDash val="dash"/>
              </a:ln>
            </c:spPr>
            <c:trendlineType val="linear"/>
            <c:dispRSqr val="0"/>
            <c:dispEq val="1"/>
            <c:trendlineLbl>
              <c:layout>
                <c:manualLayout>
                  <c:x val="0.39896480553567182"/>
                  <c:y val="-3.4475438204293871E-2"/>
                </c:manualLayout>
              </c:layout>
              <c:tx>
                <c:rich>
                  <a:bodyPr/>
                  <a:lstStyle/>
                  <a:p>
                    <a:pPr>
                      <a:defRPr sz="1800"/>
                    </a:pPr>
                    <a:r>
                      <a:rPr lang="en-US" baseline="0"/>
                      <a:t>Trait 2 = -0.703x + 49.448</a:t>
                    </a:r>
                    <a:endParaRPr lang="en-US"/>
                  </a:p>
                </c:rich>
              </c:tx>
              <c:numFmt formatCode="General" sourceLinked="0"/>
            </c:trendlineLbl>
          </c:trendline>
          <c:xVal>
            <c:numRef>
              <c:f>Sheet1!$A$2:$A$11</c:f>
              <c:numCache>
                <c:formatCode>General</c:formatCode>
                <c:ptCount val="10"/>
                <c:pt idx="0">
                  <c:v>10</c:v>
                </c:pt>
                <c:pt idx="1">
                  <c:v>15</c:v>
                </c:pt>
                <c:pt idx="2">
                  <c:v>20</c:v>
                </c:pt>
                <c:pt idx="3">
                  <c:v>25</c:v>
                </c:pt>
                <c:pt idx="4">
                  <c:v>30</c:v>
                </c:pt>
                <c:pt idx="5">
                  <c:v>35</c:v>
                </c:pt>
                <c:pt idx="6">
                  <c:v>40</c:v>
                </c:pt>
                <c:pt idx="7">
                  <c:v>45</c:v>
                </c:pt>
                <c:pt idx="8">
                  <c:v>50</c:v>
                </c:pt>
                <c:pt idx="9">
                  <c:v>55</c:v>
                </c:pt>
              </c:numCache>
            </c:numRef>
          </c:xVal>
          <c:yVal>
            <c:numRef>
              <c:f>Sheet1!$C$2:$C$11</c:f>
              <c:numCache>
                <c:formatCode>General</c:formatCode>
                <c:ptCount val="10"/>
                <c:pt idx="0">
                  <c:v>45</c:v>
                </c:pt>
                <c:pt idx="1">
                  <c:v>37</c:v>
                </c:pt>
                <c:pt idx="2">
                  <c:v>35</c:v>
                </c:pt>
                <c:pt idx="3">
                  <c:v>32</c:v>
                </c:pt>
                <c:pt idx="4">
                  <c:v>27</c:v>
                </c:pt>
                <c:pt idx="5">
                  <c:v>24</c:v>
                </c:pt>
                <c:pt idx="6">
                  <c:v>22</c:v>
                </c:pt>
                <c:pt idx="7">
                  <c:v>19</c:v>
                </c:pt>
                <c:pt idx="8">
                  <c:v>14</c:v>
                </c:pt>
                <c:pt idx="9">
                  <c:v>11</c:v>
                </c:pt>
              </c:numCache>
            </c:numRef>
          </c:yVal>
          <c:smooth val="0"/>
          <c:extLst>
            <c:ext xmlns:c16="http://schemas.microsoft.com/office/drawing/2014/chart" uri="{C3380CC4-5D6E-409C-BE32-E72D297353CC}">
              <c16:uniqueId val="{00000003-9E43-4B55-9F08-E316D35CD371}"/>
            </c:ext>
          </c:extLst>
        </c:ser>
        <c:dLbls>
          <c:showLegendKey val="0"/>
          <c:showVal val="0"/>
          <c:showCatName val="0"/>
          <c:showSerName val="0"/>
          <c:showPercent val="0"/>
          <c:showBubbleSize val="0"/>
        </c:dLbls>
        <c:axId val="131852160"/>
        <c:axId val="132120576"/>
      </c:scatterChart>
      <c:valAx>
        <c:axId val="131852160"/>
        <c:scaling>
          <c:orientation val="minMax"/>
        </c:scaling>
        <c:delete val="0"/>
        <c:axPos val="b"/>
        <c:title>
          <c:tx>
            <c:rich>
              <a:bodyPr/>
              <a:lstStyle/>
              <a:p>
                <a:pPr>
                  <a:defRPr sz="1800"/>
                </a:pPr>
                <a:r>
                  <a:rPr lang="en-US" sz="1800"/>
                  <a:t>x</a:t>
                </a:r>
              </a:p>
            </c:rich>
          </c:tx>
          <c:overlay val="0"/>
        </c:title>
        <c:numFmt formatCode="General" sourceLinked="1"/>
        <c:majorTickMark val="out"/>
        <c:minorTickMark val="none"/>
        <c:tickLblPos val="nextTo"/>
        <c:txPr>
          <a:bodyPr/>
          <a:lstStyle/>
          <a:p>
            <a:pPr>
              <a:defRPr sz="1800"/>
            </a:pPr>
            <a:endParaRPr lang="en-US"/>
          </a:p>
        </c:txPr>
        <c:crossAx val="132120576"/>
        <c:crosses val="autoZero"/>
        <c:crossBetween val="midCat"/>
      </c:valAx>
      <c:valAx>
        <c:axId val="132120576"/>
        <c:scaling>
          <c:orientation val="minMax"/>
        </c:scaling>
        <c:delete val="0"/>
        <c:axPos val="l"/>
        <c:title>
          <c:tx>
            <c:rich>
              <a:bodyPr rot="-5400000" vert="horz"/>
              <a:lstStyle/>
              <a:p>
                <a:pPr>
                  <a:defRPr sz="1800"/>
                </a:pPr>
                <a:r>
                  <a:rPr lang="en-US" sz="1800"/>
                  <a:t>y</a:t>
                </a:r>
              </a:p>
            </c:rich>
          </c:tx>
          <c:overlay val="0"/>
        </c:title>
        <c:numFmt formatCode="General" sourceLinked="1"/>
        <c:majorTickMark val="out"/>
        <c:minorTickMark val="none"/>
        <c:tickLblPos val="nextTo"/>
        <c:txPr>
          <a:bodyPr/>
          <a:lstStyle/>
          <a:p>
            <a:pPr>
              <a:defRPr sz="1800"/>
            </a:pPr>
            <a:endParaRPr lang="en-US"/>
          </a:p>
        </c:txPr>
        <c:crossAx val="131852160"/>
        <c:crosses val="autoZero"/>
        <c:crossBetween val="midCat"/>
      </c:valAx>
    </c:plotArea>
    <c:legend>
      <c:legendPos val="tr"/>
      <c:layout>
        <c:manualLayout>
          <c:xMode val="edge"/>
          <c:yMode val="edge"/>
          <c:x val="0.73422916666666671"/>
          <c:y val="2.3532957433948527E-2"/>
          <c:w val="0.2386875"/>
          <c:h val="0.37993690851735024"/>
        </c:manualLayout>
      </c:layout>
      <c:overlay val="0"/>
      <c:spPr>
        <a:ln>
          <a:solidFill>
            <a:sysClr val="windowText" lastClr="000000">
              <a:shade val="95000"/>
              <a:satMod val="105000"/>
            </a:sysClr>
          </a:solidFill>
        </a:ln>
      </c:spPr>
      <c:txPr>
        <a:bodyPr/>
        <a:lstStyle/>
        <a:p>
          <a:pPr>
            <a:defRPr sz="1800"/>
          </a:pPr>
          <a:endParaRPr lang="en-US"/>
        </a:p>
      </c:txPr>
    </c:legend>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692607174103241"/>
          <c:y val="8.4837780694080087E-2"/>
          <c:w val="0.46062640607424077"/>
          <c:h val="0.66165099154272611"/>
        </c:manualLayout>
      </c:layout>
      <c:scatterChart>
        <c:scatterStyle val="lineMarker"/>
        <c:varyColors val="0"/>
        <c:ser>
          <c:idx val="0"/>
          <c:order val="0"/>
          <c:tx>
            <c:strRef>
              <c:f>Sheet1!$D$1</c:f>
              <c:strCache>
                <c:ptCount val="1"/>
                <c:pt idx="0">
                  <c:v>Trait 3</c:v>
                </c:pt>
              </c:strCache>
            </c:strRef>
          </c:tx>
          <c:spPr>
            <a:ln w="28575">
              <a:noFill/>
            </a:ln>
          </c:spPr>
          <c:marker>
            <c:symbol val="diamond"/>
            <c:size val="7"/>
            <c:spPr>
              <a:solidFill>
                <a:sysClr val="windowText" lastClr="000000"/>
              </a:solidFill>
              <a:ln>
                <a:solidFill>
                  <a:sysClr val="windowText" lastClr="000000">
                    <a:shade val="95000"/>
                    <a:satMod val="105000"/>
                  </a:sysClr>
                </a:solidFill>
              </a:ln>
            </c:spPr>
          </c:marker>
          <c:trendline>
            <c:trendlineType val="linear"/>
            <c:dispRSqr val="0"/>
            <c:dispEq val="1"/>
            <c:trendlineLbl>
              <c:layout>
                <c:manualLayout>
                  <c:x val="0.4400294103862018"/>
                  <c:y val="0.25185440361621469"/>
                </c:manualLayout>
              </c:layout>
              <c:tx>
                <c:rich>
                  <a:bodyPr/>
                  <a:lstStyle/>
                  <a:p>
                    <a:pPr>
                      <a:defRPr sz="1800"/>
                    </a:pPr>
                    <a:r>
                      <a:rPr lang="en-US" baseline="0"/>
                      <a:t>Trait 3 = 0.6909x + 5.5455</a:t>
                    </a:r>
                    <a:endParaRPr lang="en-US"/>
                  </a:p>
                </c:rich>
              </c:tx>
              <c:numFmt formatCode="General" sourceLinked="0"/>
            </c:trendlineLbl>
          </c:trendline>
          <c:xVal>
            <c:numRef>
              <c:f>Sheet1!$A$2:$A$11</c:f>
              <c:numCache>
                <c:formatCode>General</c:formatCode>
                <c:ptCount val="10"/>
                <c:pt idx="0">
                  <c:v>10</c:v>
                </c:pt>
                <c:pt idx="1">
                  <c:v>15</c:v>
                </c:pt>
                <c:pt idx="2">
                  <c:v>20</c:v>
                </c:pt>
                <c:pt idx="3">
                  <c:v>25</c:v>
                </c:pt>
                <c:pt idx="4">
                  <c:v>30</c:v>
                </c:pt>
                <c:pt idx="5">
                  <c:v>35</c:v>
                </c:pt>
                <c:pt idx="6">
                  <c:v>40</c:v>
                </c:pt>
                <c:pt idx="7">
                  <c:v>45</c:v>
                </c:pt>
                <c:pt idx="8">
                  <c:v>50</c:v>
                </c:pt>
                <c:pt idx="9">
                  <c:v>55</c:v>
                </c:pt>
              </c:numCache>
            </c:numRef>
          </c:xVal>
          <c:yVal>
            <c:numRef>
              <c:f>Sheet1!$D$2:$D$11</c:f>
              <c:numCache>
                <c:formatCode>General</c:formatCode>
                <c:ptCount val="10"/>
                <c:pt idx="0">
                  <c:v>13.2</c:v>
                </c:pt>
                <c:pt idx="1">
                  <c:v>16.2</c:v>
                </c:pt>
                <c:pt idx="2">
                  <c:v>18.2</c:v>
                </c:pt>
                <c:pt idx="3">
                  <c:v>23.2</c:v>
                </c:pt>
                <c:pt idx="4">
                  <c:v>26.2</c:v>
                </c:pt>
                <c:pt idx="5">
                  <c:v>30.2</c:v>
                </c:pt>
                <c:pt idx="6">
                  <c:v>32.200000000000003</c:v>
                </c:pt>
                <c:pt idx="7">
                  <c:v>36.200000000000003</c:v>
                </c:pt>
                <c:pt idx="8">
                  <c:v>39.200000000000003</c:v>
                </c:pt>
                <c:pt idx="9">
                  <c:v>45.2</c:v>
                </c:pt>
              </c:numCache>
            </c:numRef>
          </c:yVal>
          <c:smooth val="0"/>
          <c:extLst>
            <c:ext xmlns:c16="http://schemas.microsoft.com/office/drawing/2014/chart" uri="{C3380CC4-5D6E-409C-BE32-E72D297353CC}">
              <c16:uniqueId val="{00000001-2E6D-475E-877E-C0D44DC1BB24}"/>
            </c:ext>
          </c:extLst>
        </c:ser>
        <c:ser>
          <c:idx val="1"/>
          <c:order val="1"/>
          <c:tx>
            <c:strRef>
              <c:f>Sheet1!$E$1</c:f>
              <c:strCache>
                <c:ptCount val="1"/>
                <c:pt idx="0">
                  <c:v>Trait 4</c:v>
                </c:pt>
              </c:strCache>
            </c:strRef>
          </c:tx>
          <c:spPr>
            <a:ln w="28575">
              <a:noFill/>
            </a:ln>
          </c:spPr>
          <c:marker>
            <c:symbol val="circle"/>
            <c:size val="7"/>
            <c:spPr>
              <a:noFill/>
              <a:ln>
                <a:solidFill>
                  <a:sysClr val="windowText" lastClr="000000">
                    <a:shade val="95000"/>
                    <a:satMod val="105000"/>
                  </a:sysClr>
                </a:solidFill>
              </a:ln>
            </c:spPr>
          </c:marker>
          <c:trendline>
            <c:spPr>
              <a:ln>
                <a:prstDash val="dash"/>
              </a:ln>
            </c:spPr>
            <c:trendlineType val="linear"/>
            <c:dispRSqr val="0"/>
            <c:dispEq val="1"/>
            <c:trendlineLbl>
              <c:layout>
                <c:manualLayout>
                  <c:x val="0.43479869703787039"/>
                  <c:y val="0.60960666375036454"/>
                </c:manualLayout>
              </c:layout>
              <c:tx>
                <c:rich>
                  <a:bodyPr/>
                  <a:lstStyle/>
                  <a:p>
                    <a:pPr>
                      <a:defRPr sz="1800"/>
                    </a:pPr>
                    <a:r>
                      <a:rPr lang="en-US" baseline="0"/>
                      <a:t>Trait 4 = 1.3588x - 2.6606</a:t>
                    </a:r>
                    <a:endParaRPr lang="en-US"/>
                  </a:p>
                </c:rich>
              </c:tx>
              <c:numFmt formatCode="General" sourceLinked="0"/>
            </c:trendlineLbl>
          </c:trendline>
          <c:xVal>
            <c:numRef>
              <c:f>Sheet1!$A$2:$A$11</c:f>
              <c:numCache>
                <c:formatCode>General</c:formatCode>
                <c:ptCount val="10"/>
                <c:pt idx="0">
                  <c:v>10</c:v>
                </c:pt>
                <c:pt idx="1">
                  <c:v>15</c:v>
                </c:pt>
                <c:pt idx="2">
                  <c:v>20</c:v>
                </c:pt>
                <c:pt idx="3">
                  <c:v>25</c:v>
                </c:pt>
                <c:pt idx="4">
                  <c:v>30</c:v>
                </c:pt>
                <c:pt idx="5">
                  <c:v>35</c:v>
                </c:pt>
                <c:pt idx="6">
                  <c:v>40</c:v>
                </c:pt>
                <c:pt idx="7">
                  <c:v>45</c:v>
                </c:pt>
                <c:pt idx="8">
                  <c:v>50</c:v>
                </c:pt>
                <c:pt idx="9">
                  <c:v>55</c:v>
                </c:pt>
              </c:numCache>
            </c:numRef>
          </c:xVal>
          <c:yVal>
            <c:numRef>
              <c:f>Sheet1!$E$2:$E$11</c:f>
              <c:numCache>
                <c:formatCode>General</c:formatCode>
                <c:ptCount val="10"/>
                <c:pt idx="0">
                  <c:v>12</c:v>
                </c:pt>
                <c:pt idx="1">
                  <c:v>18</c:v>
                </c:pt>
                <c:pt idx="2">
                  <c:v>25</c:v>
                </c:pt>
                <c:pt idx="3">
                  <c:v>31</c:v>
                </c:pt>
                <c:pt idx="4">
                  <c:v>37</c:v>
                </c:pt>
                <c:pt idx="5">
                  <c:v>44</c:v>
                </c:pt>
                <c:pt idx="6">
                  <c:v>50</c:v>
                </c:pt>
                <c:pt idx="7">
                  <c:v>58</c:v>
                </c:pt>
                <c:pt idx="8">
                  <c:v>67</c:v>
                </c:pt>
                <c:pt idx="9">
                  <c:v>73</c:v>
                </c:pt>
              </c:numCache>
            </c:numRef>
          </c:yVal>
          <c:smooth val="0"/>
          <c:extLst>
            <c:ext xmlns:c16="http://schemas.microsoft.com/office/drawing/2014/chart" uri="{C3380CC4-5D6E-409C-BE32-E72D297353CC}">
              <c16:uniqueId val="{00000003-2E6D-475E-877E-C0D44DC1BB24}"/>
            </c:ext>
          </c:extLst>
        </c:ser>
        <c:dLbls>
          <c:showLegendKey val="0"/>
          <c:showVal val="0"/>
          <c:showCatName val="0"/>
          <c:showSerName val="0"/>
          <c:showPercent val="0"/>
          <c:showBubbleSize val="0"/>
        </c:dLbls>
        <c:axId val="132788608"/>
        <c:axId val="132790528"/>
      </c:scatterChart>
      <c:valAx>
        <c:axId val="132788608"/>
        <c:scaling>
          <c:orientation val="minMax"/>
        </c:scaling>
        <c:delete val="0"/>
        <c:axPos val="b"/>
        <c:title>
          <c:tx>
            <c:rich>
              <a:bodyPr/>
              <a:lstStyle/>
              <a:p>
                <a:pPr>
                  <a:defRPr sz="1800"/>
                </a:pPr>
                <a:r>
                  <a:rPr lang="en-US" sz="1800"/>
                  <a:t>x</a:t>
                </a:r>
              </a:p>
            </c:rich>
          </c:tx>
          <c:layout>
            <c:manualLayout>
              <c:xMode val="edge"/>
              <c:yMode val="edge"/>
              <c:x val="0.34593175853018249"/>
              <c:y val="0.82881926217556401"/>
            </c:manualLayout>
          </c:layout>
          <c:overlay val="0"/>
        </c:title>
        <c:numFmt formatCode="General" sourceLinked="1"/>
        <c:majorTickMark val="out"/>
        <c:minorTickMark val="none"/>
        <c:tickLblPos val="nextTo"/>
        <c:txPr>
          <a:bodyPr/>
          <a:lstStyle/>
          <a:p>
            <a:pPr>
              <a:defRPr sz="1800"/>
            </a:pPr>
            <a:endParaRPr lang="en-US"/>
          </a:p>
        </c:txPr>
        <c:crossAx val="132790528"/>
        <c:crosses val="autoZero"/>
        <c:crossBetween val="midCat"/>
      </c:valAx>
      <c:valAx>
        <c:axId val="132790528"/>
        <c:scaling>
          <c:orientation val="minMax"/>
        </c:scaling>
        <c:delete val="0"/>
        <c:axPos val="l"/>
        <c:title>
          <c:tx>
            <c:rich>
              <a:bodyPr rot="-5400000" vert="horz"/>
              <a:lstStyle/>
              <a:p>
                <a:pPr>
                  <a:defRPr sz="1800"/>
                </a:pPr>
                <a:r>
                  <a:rPr lang="en-US" sz="1800"/>
                  <a:t>y</a:t>
                </a:r>
              </a:p>
            </c:rich>
          </c:tx>
          <c:overlay val="0"/>
        </c:title>
        <c:numFmt formatCode="General" sourceLinked="1"/>
        <c:majorTickMark val="out"/>
        <c:minorTickMark val="none"/>
        <c:tickLblPos val="nextTo"/>
        <c:txPr>
          <a:bodyPr/>
          <a:lstStyle/>
          <a:p>
            <a:pPr>
              <a:defRPr sz="1800"/>
            </a:pPr>
            <a:endParaRPr lang="en-US"/>
          </a:p>
        </c:txPr>
        <c:crossAx val="132788608"/>
        <c:crosses val="autoZero"/>
        <c:crossBetween val="midCat"/>
      </c:valAx>
    </c:plotArea>
    <c:legend>
      <c:legendPos val="tr"/>
      <c:overlay val="0"/>
      <c:spPr>
        <a:ln>
          <a:solidFill>
            <a:sysClr val="windowText" lastClr="000000">
              <a:shade val="95000"/>
              <a:satMod val="105000"/>
            </a:sysClr>
          </a:solidFill>
        </a:ln>
      </c:spPr>
      <c:txPr>
        <a:bodyPr/>
        <a:lstStyle/>
        <a:p>
          <a:pPr>
            <a:defRPr sz="1800"/>
          </a:pPr>
          <a:endParaRPr lang="en-US"/>
        </a:p>
      </c:txPr>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5FEF91B6-0BE1-4B5F-B93F-3A6D47B0DC6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113667" name="Rectangle 3">
            <a:extLst>
              <a:ext uri="{FF2B5EF4-FFF2-40B4-BE49-F238E27FC236}">
                <a16:creationId xmlns:a16="http://schemas.microsoft.com/office/drawing/2014/main" id="{6BE0FB53-BB0E-454B-824E-8E98008C96CE}"/>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fld id="{066ED7CD-11F1-4F9D-A1C3-E500C4476542}" type="datetimeFigureOut">
              <a:rPr lang="en-US"/>
              <a:pPr>
                <a:defRPr/>
              </a:pPr>
              <a:t>11/10/2020</a:t>
            </a:fld>
            <a:endParaRPr lang="en-US"/>
          </a:p>
        </p:txBody>
      </p:sp>
      <p:sp>
        <p:nvSpPr>
          <p:cNvPr id="113668" name="Rectangle 4">
            <a:extLst>
              <a:ext uri="{FF2B5EF4-FFF2-40B4-BE49-F238E27FC236}">
                <a16:creationId xmlns:a16="http://schemas.microsoft.com/office/drawing/2014/main" id="{4C3F313C-DE54-42D8-BE8C-6857B5C7EACD}"/>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113669" name="Rectangle 5">
            <a:extLst>
              <a:ext uri="{FF2B5EF4-FFF2-40B4-BE49-F238E27FC236}">
                <a16:creationId xmlns:a16="http://schemas.microsoft.com/office/drawing/2014/main" id="{1DF8E7C7-D94C-4386-A9CB-54BD233FDBC3}"/>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B6164FB-1420-4781-BEE8-357144DE4459}"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03F47D88-A3D3-4E54-AFAE-63CB743544A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cs typeface="+mn-cs"/>
              </a:defRPr>
            </a:lvl1pPr>
          </a:lstStyle>
          <a:p>
            <a:pPr>
              <a:defRPr/>
            </a:pPr>
            <a:endParaRPr lang="en-US"/>
          </a:p>
        </p:txBody>
      </p:sp>
      <p:sp>
        <p:nvSpPr>
          <p:cNvPr id="136195" name="Rectangle 3">
            <a:extLst>
              <a:ext uri="{FF2B5EF4-FFF2-40B4-BE49-F238E27FC236}">
                <a16:creationId xmlns:a16="http://schemas.microsoft.com/office/drawing/2014/main" id="{0821ECE7-2813-42BE-B966-1FAB8045A6A2}"/>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cs typeface="+mn-cs"/>
              </a:defRPr>
            </a:lvl1pPr>
          </a:lstStyle>
          <a:p>
            <a:pPr>
              <a:defRPr/>
            </a:pPr>
            <a:endParaRPr lang="en-US"/>
          </a:p>
        </p:txBody>
      </p:sp>
      <p:sp>
        <p:nvSpPr>
          <p:cNvPr id="179204" name="Rectangle 4">
            <a:extLst>
              <a:ext uri="{FF2B5EF4-FFF2-40B4-BE49-F238E27FC236}">
                <a16:creationId xmlns:a16="http://schemas.microsoft.com/office/drawing/2014/main" id="{1CDCFCB4-D15C-41E1-B23A-F70AE3B554B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7" name="Rectangle 5">
            <a:extLst>
              <a:ext uri="{FF2B5EF4-FFF2-40B4-BE49-F238E27FC236}">
                <a16:creationId xmlns:a16="http://schemas.microsoft.com/office/drawing/2014/main" id="{816F5FDE-FF0B-4BBE-B638-CCFF6C4894F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6198" name="Rectangle 6">
            <a:extLst>
              <a:ext uri="{FF2B5EF4-FFF2-40B4-BE49-F238E27FC236}">
                <a16:creationId xmlns:a16="http://schemas.microsoft.com/office/drawing/2014/main" id="{EC5CFABF-3E53-48DA-B4BD-A971FC4B5B52}"/>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cs typeface="+mn-cs"/>
              </a:defRPr>
            </a:lvl1pPr>
          </a:lstStyle>
          <a:p>
            <a:pPr>
              <a:defRPr/>
            </a:pPr>
            <a:endParaRPr lang="en-US"/>
          </a:p>
        </p:txBody>
      </p:sp>
      <p:sp>
        <p:nvSpPr>
          <p:cNvPr id="136199" name="Rectangle 7">
            <a:extLst>
              <a:ext uri="{FF2B5EF4-FFF2-40B4-BE49-F238E27FC236}">
                <a16:creationId xmlns:a16="http://schemas.microsoft.com/office/drawing/2014/main" id="{6A5EB7CA-1E83-44C5-877E-AEF16AC1A089}"/>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panose="020B0604020202020204" pitchFamily="34" charset="0"/>
              </a:defRPr>
            </a:lvl1pPr>
          </a:lstStyle>
          <a:p>
            <a:fld id="{A9B8D7BD-434D-47E0-ADF8-A60597E8EE7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C1676D0-7AEF-4E0C-9E29-CA62E27CF1C4}"/>
              </a:ext>
            </a:extLst>
          </p:cNvPr>
          <p:cNvSpPr>
            <a:spLocks noGrp="1" noChangeArrowheads="1"/>
          </p:cNvSpPr>
          <p:nvPr>
            <p:ph type="dt" sz="half" idx="10"/>
          </p:nvPr>
        </p:nvSpPr>
        <p:spPr>
          <a:ln/>
        </p:spPr>
        <p:txBody>
          <a:bodyPr/>
          <a:lstStyle>
            <a:lvl1pPr>
              <a:defRPr/>
            </a:lvl1pPr>
          </a:lstStyle>
          <a:p>
            <a:pPr>
              <a:defRPr/>
            </a:pPr>
            <a:fld id="{CF54961E-021A-4E24-B1E5-E0F6955D4602}" type="datetime1">
              <a:rPr lang="en-US"/>
              <a:pPr>
                <a:defRPr/>
              </a:pPr>
              <a:t>11/10/2020</a:t>
            </a:fld>
            <a:endParaRPr lang="en-US"/>
          </a:p>
        </p:txBody>
      </p:sp>
      <p:sp>
        <p:nvSpPr>
          <p:cNvPr id="5" name="Rectangle 5">
            <a:extLst>
              <a:ext uri="{FF2B5EF4-FFF2-40B4-BE49-F238E27FC236}">
                <a16:creationId xmlns:a16="http://schemas.microsoft.com/office/drawing/2014/main" id="{878A93FE-FCCB-4587-A878-E289602A06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C028DF6-878F-41B5-8A11-3D01F65F653D}"/>
              </a:ext>
            </a:extLst>
          </p:cNvPr>
          <p:cNvSpPr>
            <a:spLocks noGrp="1" noChangeArrowheads="1"/>
          </p:cNvSpPr>
          <p:nvPr>
            <p:ph type="sldNum" sz="quarter" idx="12"/>
          </p:nvPr>
        </p:nvSpPr>
        <p:spPr>
          <a:ln/>
        </p:spPr>
        <p:txBody>
          <a:bodyPr/>
          <a:lstStyle>
            <a:lvl1pPr>
              <a:defRPr/>
            </a:lvl1pPr>
          </a:lstStyle>
          <a:p>
            <a:fld id="{63B4A855-DB68-4599-9321-2292C4697B74}" type="slidenum">
              <a:rPr lang="en-US" altLang="en-US"/>
              <a:pPr/>
              <a:t>‹#›</a:t>
            </a:fld>
            <a:endParaRPr lang="en-US" altLang="en-US"/>
          </a:p>
        </p:txBody>
      </p:sp>
    </p:spTree>
    <p:extLst>
      <p:ext uri="{BB962C8B-B14F-4D97-AF65-F5344CB8AC3E}">
        <p14:creationId xmlns:p14="http://schemas.microsoft.com/office/powerpoint/2010/main" val="1136968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F81DE7-1E0E-4B25-B648-24DB94EFAC62}"/>
              </a:ext>
            </a:extLst>
          </p:cNvPr>
          <p:cNvSpPr>
            <a:spLocks noGrp="1" noChangeArrowheads="1"/>
          </p:cNvSpPr>
          <p:nvPr>
            <p:ph type="dt" sz="half" idx="10"/>
          </p:nvPr>
        </p:nvSpPr>
        <p:spPr>
          <a:ln/>
        </p:spPr>
        <p:txBody>
          <a:bodyPr/>
          <a:lstStyle>
            <a:lvl1pPr>
              <a:defRPr/>
            </a:lvl1pPr>
          </a:lstStyle>
          <a:p>
            <a:pPr>
              <a:defRPr/>
            </a:pPr>
            <a:fld id="{AE0F228C-24EC-4851-9012-02983E855069}" type="datetime1">
              <a:rPr lang="en-US"/>
              <a:pPr>
                <a:defRPr/>
              </a:pPr>
              <a:t>11/10/2020</a:t>
            </a:fld>
            <a:endParaRPr lang="en-US"/>
          </a:p>
        </p:txBody>
      </p:sp>
      <p:sp>
        <p:nvSpPr>
          <p:cNvPr id="5" name="Rectangle 5">
            <a:extLst>
              <a:ext uri="{FF2B5EF4-FFF2-40B4-BE49-F238E27FC236}">
                <a16:creationId xmlns:a16="http://schemas.microsoft.com/office/drawing/2014/main" id="{209AD835-C7F8-4650-95B7-1F546B8B44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CA1CFE-AB94-4240-9F82-F965C4541C4F}"/>
              </a:ext>
            </a:extLst>
          </p:cNvPr>
          <p:cNvSpPr>
            <a:spLocks noGrp="1" noChangeArrowheads="1"/>
          </p:cNvSpPr>
          <p:nvPr>
            <p:ph type="sldNum" sz="quarter" idx="12"/>
          </p:nvPr>
        </p:nvSpPr>
        <p:spPr>
          <a:ln/>
        </p:spPr>
        <p:txBody>
          <a:bodyPr/>
          <a:lstStyle>
            <a:lvl1pPr>
              <a:defRPr/>
            </a:lvl1pPr>
          </a:lstStyle>
          <a:p>
            <a:fld id="{91AF8A59-386C-4096-84C0-0310ED0F4B29}" type="slidenum">
              <a:rPr lang="en-US" altLang="en-US"/>
              <a:pPr/>
              <a:t>‹#›</a:t>
            </a:fld>
            <a:endParaRPr lang="en-US" altLang="en-US"/>
          </a:p>
        </p:txBody>
      </p:sp>
    </p:spTree>
    <p:extLst>
      <p:ext uri="{BB962C8B-B14F-4D97-AF65-F5344CB8AC3E}">
        <p14:creationId xmlns:p14="http://schemas.microsoft.com/office/powerpoint/2010/main" val="911272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7902B0D-22FF-4E9A-BB2D-5D4E95F9BC6F}"/>
              </a:ext>
            </a:extLst>
          </p:cNvPr>
          <p:cNvSpPr>
            <a:spLocks noGrp="1" noChangeArrowheads="1"/>
          </p:cNvSpPr>
          <p:nvPr>
            <p:ph type="dt" sz="half" idx="10"/>
          </p:nvPr>
        </p:nvSpPr>
        <p:spPr>
          <a:ln/>
        </p:spPr>
        <p:txBody>
          <a:bodyPr/>
          <a:lstStyle>
            <a:lvl1pPr>
              <a:defRPr/>
            </a:lvl1pPr>
          </a:lstStyle>
          <a:p>
            <a:pPr>
              <a:defRPr/>
            </a:pPr>
            <a:fld id="{FBD0D5AE-8D3B-40CB-BACB-F8F02748BAA1}" type="datetime1">
              <a:rPr lang="en-US"/>
              <a:pPr>
                <a:defRPr/>
              </a:pPr>
              <a:t>11/10/2020</a:t>
            </a:fld>
            <a:endParaRPr lang="en-US"/>
          </a:p>
        </p:txBody>
      </p:sp>
      <p:sp>
        <p:nvSpPr>
          <p:cNvPr id="5" name="Rectangle 5">
            <a:extLst>
              <a:ext uri="{FF2B5EF4-FFF2-40B4-BE49-F238E27FC236}">
                <a16:creationId xmlns:a16="http://schemas.microsoft.com/office/drawing/2014/main" id="{315F9B44-0E4A-4BA2-BF3D-0FFFFCEAE3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BCE0ADF-6E80-400B-B1BE-5E63BA321E7A}"/>
              </a:ext>
            </a:extLst>
          </p:cNvPr>
          <p:cNvSpPr>
            <a:spLocks noGrp="1" noChangeArrowheads="1"/>
          </p:cNvSpPr>
          <p:nvPr>
            <p:ph type="sldNum" sz="quarter" idx="12"/>
          </p:nvPr>
        </p:nvSpPr>
        <p:spPr>
          <a:ln/>
        </p:spPr>
        <p:txBody>
          <a:bodyPr/>
          <a:lstStyle>
            <a:lvl1pPr>
              <a:defRPr/>
            </a:lvl1pPr>
          </a:lstStyle>
          <a:p>
            <a:fld id="{EFD2D045-596F-4AF4-8652-CA0F4B3734DE}" type="slidenum">
              <a:rPr lang="en-US" altLang="en-US"/>
              <a:pPr/>
              <a:t>‹#›</a:t>
            </a:fld>
            <a:endParaRPr lang="en-US" altLang="en-US"/>
          </a:p>
        </p:txBody>
      </p:sp>
    </p:spTree>
    <p:extLst>
      <p:ext uri="{BB962C8B-B14F-4D97-AF65-F5344CB8AC3E}">
        <p14:creationId xmlns:p14="http://schemas.microsoft.com/office/powerpoint/2010/main" val="2895769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CAE73F2-9AA8-4B4F-A0D7-7C1FC1AB1F1A}"/>
              </a:ext>
            </a:extLst>
          </p:cNvPr>
          <p:cNvSpPr>
            <a:spLocks noGrp="1" noChangeArrowheads="1"/>
          </p:cNvSpPr>
          <p:nvPr>
            <p:ph type="dt" sz="half" idx="10"/>
          </p:nvPr>
        </p:nvSpPr>
        <p:spPr>
          <a:ln/>
        </p:spPr>
        <p:txBody>
          <a:bodyPr/>
          <a:lstStyle>
            <a:lvl1pPr>
              <a:defRPr/>
            </a:lvl1pPr>
          </a:lstStyle>
          <a:p>
            <a:pPr>
              <a:defRPr/>
            </a:pPr>
            <a:fld id="{4B90AD9C-00BC-4F79-B926-AFE34E3EDAE3}" type="datetime1">
              <a:rPr lang="en-US"/>
              <a:pPr>
                <a:defRPr/>
              </a:pPr>
              <a:t>11/10/2020</a:t>
            </a:fld>
            <a:endParaRPr lang="en-US"/>
          </a:p>
        </p:txBody>
      </p:sp>
      <p:sp>
        <p:nvSpPr>
          <p:cNvPr id="6" name="Rectangle 5">
            <a:extLst>
              <a:ext uri="{FF2B5EF4-FFF2-40B4-BE49-F238E27FC236}">
                <a16:creationId xmlns:a16="http://schemas.microsoft.com/office/drawing/2014/main" id="{AB8BE052-444B-494A-9B6C-FE0B6DDD9C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64573B6-C75A-4B9C-A0BA-BBAF7181B1B4}"/>
              </a:ext>
            </a:extLst>
          </p:cNvPr>
          <p:cNvSpPr>
            <a:spLocks noGrp="1" noChangeArrowheads="1"/>
          </p:cNvSpPr>
          <p:nvPr>
            <p:ph type="sldNum" sz="quarter" idx="12"/>
          </p:nvPr>
        </p:nvSpPr>
        <p:spPr>
          <a:ln/>
        </p:spPr>
        <p:txBody>
          <a:bodyPr/>
          <a:lstStyle>
            <a:lvl1pPr>
              <a:defRPr/>
            </a:lvl1pPr>
          </a:lstStyle>
          <a:p>
            <a:fld id="{21D2C590-1F3A-48C8-975C-2D00A4A17157}" type="slidenum">
              <a:rPr lang="en-US" altLang="en-US"/>
              <a:pPr/>
              <a:t>‹#›</a:t>
            </a:fld>
            <a:endParaRPr lang="en-US" altLang="en-US"/>
          </a:p>
        </p:txBody>
      </p:sp>
    </p:spTree>
    <p:extLst>
      <p:ext uri="{BB962C8B-B14F-4D97-AF65-F5344CB8AC3E}">
        <p14:creationId xmlns:p14="http://schemas.microsoft.com/office/powerpoint/2010/main" val="205450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D1F4981-9767-4CFD-9A7D-7752AB3EB39B}"/>
              </a:ext>
            </a:extLst>
          </p:cNvPr>
          <p:cNvSpPr>
            <a:spLocks noGrp="1" noChangeArrowheads="1"/>
          </p:cNvSpPr>
          <p:nvPr>
            <p:ph type="dt" sz="half" idx="10"/>
          </p:nvPr>
        </p:nvSpPr>
        <p:spPr>
          <a:ln/>
        </p:spPr>
        <p:txBody>
          <a:bodyPr/>
          <a:lstStyle>
            <a:lvl1pPr>
              <a:defRPr/>
            </a:lvl1pPr>
          </a:lstStyle>
          <a:p>
            <a:pPr>
              <a:defRPr/>
            </a:pPr>
            <a:fld id="{EE31FB7C-9B4F-4B18-AAA9-4F6D161D59E1}" type="datetime1">
              <a:rPr lang="en-US"/>
              <a:pPr>
                <a:defRPr/>
              </a:pPr>
              <a:t>11/10/2020</a:t>
            </a:fld>
            <a:endParaRPr lang="en-US"/>
          </a:p>
        </p:txBody>
      </p:sp>
      <p:sp>
        <p:nvSpPr>
          <p:cNvPr id="8" name="Rectangle 5">
            <a:extLst>
              <a:ext uri="{FF2B5EF4-FFF2-40B4-BE49-F238E27FC236}">
                <a16:creationId xmlns:a16="http://schemas.microsoft.com/office/drawing/2014/main" id="{A7DD93FF-88A5-4AD8-B263-E175E36F4E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683EFB9-BD17-4B37-A375-4BBFCA59CD24}"/>
              </a:ext>
            </a:extLst>
          </p:cNvPr>
          <p:cNvSpPr>
            <a:spLocks noGrp="1" noChangeArrowheads="1"/>
          </p:cNvSpPr>
          <p:nvPr>
            <p:ph type="sldNum" sz="quarter" idx="12"/>
          </p:nvPr>
        </p:nvSpPr>
        <p:spPr>
          <a:ln/>
        </p:spPr>
        <p:txBody>
          <a:bodyPr/>
          <a:lstStyle>
            <a:lvl1pPr>
              <a:defRPr/>
            </a:lvl1pPr>
          </a:lstStyle>
          <a:p>
            <a:fld id="{380D085E-2735-4C08-A6C6-7A07081AE2F0}" type="slidenum">
              <a:rPr lang="en-US" altLang="en-US"/>
              <a:pPr/>
              <a:t>‹#›</a:t>
            </a:fld>
            <a:endParaRPr lang="en-US" altLang="en-US"/>
          </a:p>
        </p:txBody>
      </p:sp>
    </p:spTree>
    <p:extLst>
      <p:ext uri="{BB962C8B-B14F-4D97-AF65-F5344CB8AC3E}">
        <p14:creationId xmlns:p14="http://schemas.microsoft.com/office/powerpoint/2010/main" val="2689367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1E2AFF4-2E07-4471-B498-22221AE57895}"/>
              </a:ext>
            </a:extLst>
          </p:cNvPr>
          <p:cNvSpPr>
            <a:spLocks noGrp="1" noChangeArrowheads="1"/>
          </p:cNvSpPr>
          <p:nvPr>
            <p:ph type="dt" sz="half" idx="10"/>
          </p:nvPr>
        </p:nvSpPr>
        <p:spPr>
          <a:ln/>
        </p:spPr>
        <p:txBody>
          <a:bodyPr/>
          <a:lstStyle>
            <a:lvl1pPr>
              <a:defRPr/>
            </a:lvl1pPr>
          </a:lstStyle>
          <a:p>
            <a:pPr>
              <a:defRPr/>
            </a:pPr>
            <a:fld id="{BFF3D195-F7B8-4B4F-A918-1A037B2BFFA8}" type="datetime1">
              <a:rPr lang="en-US"/>
              <a:pPr>
                <a:defRPr/>
              </a:pPr>
              <a:t>11/10/2020</a:t>
            </a:fld>
            <a:endParaRPr lang="en-US"/>
          </a:p>
        </p:txBody>
      </p:sp>
      <p:sp>
        <p:nvSpPr>
          <p:cNvPr id="4" name="Rectangle 5">
            <a:extLst>
              <a:ext uri="{FF2B5EF4-FFF2-40B4-BE49-F238E27FC236}">
                <a16:creationId xmlns:a16="http://schemas.microsoft.com/office/drawing/2014/main" id="{32E80EFD-2C9F-481A-BE9E-F905E22D3E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9304F32-8FCD-4320-8262-16131837406C}"/>
              </a:ext>
            </a:extLst>
          </p:cNvPr>
          <p:cNvSpPr>
            <a:spLocks noGrp="1" noChangeArrowheads="1"/>
          </p:cNvSpPr>
          <p:nvPr>
            <p:ph type="sldNum" sz="quarter" idx="12"/>
          </p:nvPr>
        </p:nvSpPr>
        <p:spPr>
          <a:ln/>
        </p:spPr>
        <p:txBody>
          <a:bodyPr/>
          <a:lstStyle>
            <a:lvl1pPr>
              <a:defRPr/>
            </a:lvl1pPr>
          </a:lstStyle>
          <a:p>
            <a:fld id="{F6CDCEF1-F629-4719-AC8F-0631D84A9F31}" type="slidenum">
              <a:rPr lang="en-US" altLang="en-US"/>
              <a:pPr/>
              <a:t>‹#›</a:t>
            </a:fld>
            <a:endParaRPr lang="en-US" altLang="en-US"/>
          </a:p>
        </p:txBody>
      </p:sp>
    </p:spTree>
    <p:extLst>
      <p:ext uri="{BB962C8B-B14F-4D97-AF65-F5344CB8AC3E}">
        <p14:creationId xmlns:p14="http://schemas.microsoft.com/office/powerpoint/2010/main" val="2925170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E0C7445-E218-4A31-858C-60BDCEB3521F}"/>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3589A5CF-B136-4F68-8033-185B39EEF4DD}"/>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E13C4B7A-AC42-4C4B-A033-1D756F1F816F}"/>
              </a:ext>
            </a:extLst>
          </p:cNvPr>
          <p:cNvSpPr>
            <a:spLocks noGrp="1" noChangeArrowheads="1"/>
          </p:cNvSpPr>
          <p:nvPr>
            <p:ph type="sldNum" sz="quarter" idx="12"/>
          </p:nvPr>
        </p:nvSpPr>
        <p:spPr/>
        <p:txBody>
          <a:bodyPr/>
          <a:lstStyle>
            <a:lvl1pPr>
              <a:defRPr b="1"/>
            </a:lvl1pPr>
          </a:lstStyle>
          <a:p>
            <a:fld id="{A5C16D5B-E68E-4B75-AC9D-7A0EFFB12AA8}" type="slidenum">
              <a:rPr lang="en-US" altLang="en-US"/>
              <a:pPr/>
              <a:t>‹#›</a:t>
            </a:fld>
            <a:endParaRPr lang="en-US" altLang="en-US"/>
          </a:p>
        </p:txBody>
      </p:sp>
    </p:spTree>
    <p:extLst>
      <p:ext uri="{BB962C8B-B14F-4D97-AF65-F5344CB8AC3E}">
        <p14:creationId xmlns:p14="http://schemas.microsoft.com/office/powerpoint/2010/main" val="1791224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0EDE20-5592-4FB7-A215-798422C36084}"/>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50995EB8-103D-436B-A20E-66B21FA1232E}"/>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5DF363E5-F275-4DF0-AA4F-D6D26FD94FE9}"/>
              </a:ext>
            </a:extLst>
          </p:cNvPr>
          <p:cNvSpPr>
            <a:spLocks noGrp="1" noChangeArrowheads="1"/>
          </p:cNvSpPr>
          <p:nvPr>
            <p:ph type="sldNum" sz="quarter" idx="12"/>
          </p:nvPr>
        </p:nvSpPr>
        <p:spPr/>
        <p:txBody>
          <a:bodyPr/>
          <a:lstStyle>
            <a:lvl1pPr>
              <a:defRPr b="1"/>
            </a:lvl1pPr>
          </a:lstStyle>
          <a:p>
            <a:fld id="{E1FFE966-0379-4386-8C81-D5C6BBF145C5}" type="slidenum">
              <a:rPr lang="en-US" altLang="en-US"/>
              <a:pPr/>
              <a:t>‹#›</a:t>
            </a:fld>
            <a:endParaRPr lang="en-US" altLang="en-US"/>
          </a:p>
        </p:txBody>
      </p:sp>
    </p:spTree>
    <p:extLst>
      <p:ext uri="{BB962C8B-B14F-4D97-AF65-F5344CB8AC3E}">
        <p14:creationId xmlns:p14="http://schemas.microsoft.com/office/powerpoint/2010/main" val="305361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53DF44C-5B3D-4EFB-ABE1-2CE4528B1979}"/>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0BE51265-4E12-45A6-9EA5-69BCEA84335C}"/>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F5B30546-82D6-46A9-8DC1-8277C5A02F26}"/>
              </a:ext>
            </a:extLst>
          </p:cNvPr>
          <p:cNvSpPr>
            <a:spLocks noGrp="1" noChangeArrowheads="1"/>
          </p:cNvSpPr>
          <p:nvPr>
            <p:ph type="sldNum" sz="quarter" idx="12"/>
          </p:nvPr>
        </p:nvSpPr>
        <p:spPr/>
        <p:txBody>
          <a:bodyPr/>
          <a:lstStyle>
            <a:lvl1pPr>
              <a:defRPr b="1"/>
            </a:lvl1pPr>
          </a:lstStyle>
          <a:p>
            <a:fld id="{3087FA6B-67D3-47EA-90E0-4C56D0CC7A3F}" type="slidenum">
              <a:rPr lang="en-US" altLang="en-US"/>
              <a:pPr/>
              <a:t>‹#›</a:t>
            </a:fld>
            <a:endParaRPr lang="en-US" altLang="en-US"/>
          </a:p>
        </p:txBody>
      </p:sp>
    </p:spTree>
    <p:extLst>
      <p:ext uri="{BB962C8B-B14F-4D97-AF65-F5344CB8AC3E}">
        <p14:creationId xmlns:p14="http://schemas.microsoft.com/office/powerpoint/2010/main" val="2441593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4EF535-18B6-422B-9738-7F6D702B8FA1}"/>
              </a:ext>
            </a:extLst>
          </p:cNvPr>
          <p:cNvSpPr>
            <a:spLocks noGrp="1" noChangeArrowheads="1"/>
          </p:cNvSpPr>
          <p:nvPr>
            <p:ph type="dt" sz="half" idx="10"/>
          </p:nvPr>
        </p:nvSpPr>
        <p:spPr/>
        <p:txBody>
          <a:bodyPr/>
          <a:lstStyle>
            <a:lvl1pPr>
              <a:defRPr b="1"/>
            </a:lvl1pPr>
          </a:lstStyle>
          <a:p>
            <a:pPr>
              <a:defRPr/>
            </a:pPr>
            <a:endParaRPr lang="en-US"/>
          </a:p>
        </p:txBody>
      </p:sp>
      <p:sp>
        <p:nvSpPr>
          <p:cNvPr id="6" name="Footer Placeholder 5">
            <a:extLst>
              <a:ext uri="{FF2B5EF4-FFF2-40B4-BE49-F238E27FC236}">
                <a16:creationId xmlns:a16="http://schemas.microsoft.com/office/drawing/2014/main" id="{F95C59B8-8BF5-4978-8668-01BFC99D4F66}"/>
              </a:ext>
            </a:extLst>
          </p:cNvPr>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a:extLst>
              <a:ext uri="{FF2B5EF4-FFF2-40B4-BE49-F238E27FC236}">
                <a16:creationId xmlns:a16="http://schemas.microsoft.com/office/drawing/2014/main" id="{7411BFDA-40FC-41ED-B7DB-47EC0B58679E}"/>
              </a:ext>
            </a:extLst>
          </p:cNvPr>
          <p:cNvSpPr>
            <a:spLocks noGrp="1" noChangeArrowheads="1"/>
          </p:cNvSpPr>
          <p:nvPr>
            <p:ph type="sldNum" sz="quarter" idx="12"/>
          </p:nvPr>
        </p:nvSpPr>
        <p:spPr/>
        <p:txBody>
          <a:bodyPr/>
          <a:lstStyle>
            <a:lvl1pPr>
              <a:defRPr b="1"/>
            </a:lvl1pPr>
          </a:lstStyle>
          <a:p>
            <a:fld id="{5E02633E-A569-418D-A3FA-DDA4556412B3}" type="slidenum">
              <a:rPr lang="en-US" altLang="en-US"/>
              <a:pPr/>
              <a:t>‹#›</a:t>
            </a:fld>
            <a:endParaRPr lang="en-US" altLang="en-US"/>
          </a:p>
        </p:txBody>
      </p:sp>
    </p:spTree>
    <p:extLst>
      <p:ext uri="{BB962C8B-B14F-4D97-AF65-F5344CB8AC3E}">
        <p14:creationId xmlns:p14="http://schemas.microsoft.com/office/powerpoint/2010/main" val="836357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590BD7A-6A04-42DD-8DEC-3BF01C8EF7A3}"/>
              </a:ext>
            </a:extLst>
          </p:cNvPr>
          <p:cNvSpPr>
            <a:spLocks noGrp="1" noChangeArrowheads="1"/>
          </p:cNvSpPr>
          <p:nvPr>
            <p:ph type="dt" sz="half" idx="10"/>
          </p:nvPr>
        </p:nvSpPr>
        <p:spPr/>
        <p:txBody>
          <a:bodyPr/>
          <a:lstStyle>
            <a:lvl1pPr>
              <a:defRPr b="1"/>
            </a:lvl1pPr>
          </a:lstStyle>
          <a:p>
            <a:pPr>
              <a:defRPr/>
            </a:pPr>
            <a:endParaRPr lang="en-US"/>
          </a:p>
        </p:txBody>
      </p:sp>
      <p:sp>
        <p:nvSpPr>
          <p:cNvPr id="8" name="Rectangle 5">
            <a:extLst>
              <a:ext uri="{FF2B5EF4-FFF2-40B4-BE49-F238E27FC236}">
                <a16:creationId xmlns:a16="http://schemas.microsoft.com/office/drawing/2014/main" id="{8BAE6CC5-E721-4353-8A22-39CB36207E7B}"/>
              </a:ext>
            </a:extLst>
          </p:cNvPr>
          <p:cNvSpPr>
            <a:spLocks noGrp="1" noChangeArrowheads="1"/>
          </p:cNvSpPr>
          <p:nvPr>
            <p:ph type="ftr" sz="quarter" idx="11"/>
          </p:nvPr>
        </p:nvSpPr>
        <p:spPr/>
        <p:txBody>
          <a:bodyPr/>
          <a:lstStyle>
            <a:lvl1pPr>
              <a:defRPr b="1"/>
            </a:lvl1pPr>
          </a:lstStyle>
          <a:p>
            <a:pPr>
              <a:defRPr/>
            </a:pPr>
            <a:endParaRPr lang="en-US"/>
          </a:p>
        </p:txBody>
      </p:sp>
      <p:sp>
        <p:nvSpPr>
          <p:cNvPr id="9" name="Rectangle 6">
            <a:extLst>
              <a:ext uri="{FF2B5EF4-FFF2-40B4-BE49-F238E27FC236}">
                <a16:creationId xmlns:a16="http://schemas.microsoft.com/office/drawing/2014/main" id="{D46A2A53-D2DD-42DC-9756-3665E5E52FC1}"/>
              </a:ext>
            </a:extLst>
          </p:cNvPr>
          <p:cNvSpPr>
            <a:spLocks noGrp="1" noChangeArrowheads="1"/>
          </p:cNvSpPr>
          <p:nvPr>
            <p:ph type="sldNum" sz="quarter" idx="12"/>
          </p:nvPr>
        </p:nvSpPr>
        <p:spPr/>
        <p:txBody>
          <a:bodyPr/>
          <a:lstStyle>
            <a:lvl1pPr>
              <a:defRPr b="1"/>
            </a:lvl1pPr>
          </a:lstStyle>
          <a:p>
            <a:fld id="{CD7E583F-8D4D-4C6C-AA5D-5EAB11F592D9}" type="slidenum">
              <a:rPr lang="en-US" altLang="en-US"/>
              <a:pPr/>
              <a:t>‹#›</a:t>
            </a:fld>
            <a:endParaRPr lang="en-US" altLang="en-US"/>
          </a:p>
        </p:txBody>
      </p:sp>
    </p:spTree>
    <p:extLst>
      <p:ext uri="{BB962C8B-B14F-4D97-AF65-F5344CB8AC3E}">
        <p14:creationId xmlns:p14="http://schemas.microsoft.com/office/powerpoint/2010/main" val="2445259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F263DA-1200-46DF-B739-6BD8E5E3C20A}"/>
              </a:ext>
            </a:extLst>
          </p:cNvPr>
          <p:cNvSpPr>
            <a:spLocks noGrp="1" noChangeArrowheads="1"/>
          </p:cNvSpPr>
          <p:nvPr>
            <p:ph type="dt" sz="half" idx="10"/>
          </p:nvPr>
        </p:nvSpPr>
        <p:spPr>
          <a:ln/>
        </p:spPr>
        <p:txBody>
          <a:bodyPr/>
          <a:lstStyle>
            <a:lvl1pPr>
              <a:defRPr/>
            </a:lvl1pPr>
          </a:lstStyle>
          <a:p>
            <a:pPr>
              <a:defRPr/>
            </a:pPr>
            <a:fld id="{67879C11-6BAD-4A34-A1DA-A139134CC08B}" type="datetime1">
              <a:rPr lang="en-US"/>
              <a:pPr>
                <a:defRPr/>
              </a:pPr>
              <a:t>11/10/2020</a:t>
            </a:fld>
            <a:endParaRPr lang="en-US"/>
          </a:p>
        </p:txBody>
      </p:sp>
      <p:sp>
        <p:nvSpPr>
          <p:cNvPr id="5" name="Rectangle 5">
            <a:extLst>
              <a:ext uri="{FF2B5EF4-FFF2-40B4-BE49-F238E27FC236}">
                <a16:creationId xmlns:a16="http://schemas.microsoft.com/office/drawing/2014/main" id="{9A4B8A61-3CA8-490F-B46D-4E8F4B7F35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D45DE6-95F5-4AEC-9CE6-4E474FBF8958}"/>
              </a:ext>
            </a:extLst>
          </p:cNvPr>
          <p:cNvSpPr>
            <a:spLocks noGrp="1" noChangeArrowheads="1"/>
          </p:cNvSpPr>
          <p:nvPr>
            <p:ph type="sldNum" sz="quarter" idx="12"/>
          </p:nvPr>
        </p:nvSpPr>
        <p:spPr>
          <a:ln/>
        </p:spPr>
        <p:txBody>
          <a:bodyPr/>
          <a:lstStyle>
            <a:lvl1pPr>
              <a:defRPr/>
            </a:lvl1pPr>
          </a:lstStyle>
          <a:p>
            <a:fld id="{3A04F431-CA77-4500-B322-40BF388AC3D5}" type="slidenum">
              <a:rPr lang="en-US" altLang="en-US"/>
              <a:pPr/>
              <a:t>‹#›</a:t>
            </a:fld>
            <a:endParaRPr lang="en-US" altLang="en-US"/>
          </a:p>
        </p:txBody>
      </p:sp>
    </p:spTree>
    <p:extLst>
      <p:ext uri="{BB962C8B-B14F-4D97-AF65-F5344CB8AC3E}">
        <p14:creationId xmlns:p14="http://schemas.microsoft.com/office/powerpoint/2010/main" val="1385302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4989BBE-38DC-4C5B-8743-D6BF54240F4D}"/>
              </a:ext>
            </a:extLst>
          </p:cNvPr>
          <p:cNvSpPr>
            <a:spLocks noGrp="1" noChangeArrowheads="1"/>
          </p:cNvSpPr>
          <p:nvPr>
            <p:ph type="dt" sz="half" idx="10"/>
          </p:nvPr>
        </p:nvSpPr>
        <p:spPr/>
        <p:txBody>
          <a:bodyPr/>
          <a:lstStyle>
            <a:lvl1pPr>
              <a:defRPr b="1"/>
            </a:lvl1pPr>
          </a:lstStyle>
          <a:p>
            <a:pPr>
              <a:defRPr/>
            </a:pPr>
            <a:endParaRPr lang="en-US"/>
          </a:p>
        </p:txBody>
      </p:sp>
      <p:sp>
        <p:nvSpPr>
          <p:cNvPr id="4" name="Rectangle 5">
            <a:extLst>
              <a:ext uri="{FF2B5EF4-FFF2-40B4-BE49-F238E27FC236}">
                <a16:creationId xmlns:a16="http://schemas.microsoft.com/office/drawing/2014/main" id="{D21B2AC3-7DD6-4F3F-80C4-F3C95317BD07}"/>
              </a:ext>
            </a:extLst>
          </p:cNvPr>
          <p:cNvSpPr>
            <a:spLocks noGrp="1" noChangeArrowheads="1"/>
          </p:cNvSpPr>
          <p:nvPr>
            <p:ph type="ftr" sz="quarter" idx="11"/>
          </p:nvPr>
        </p:nvSpPr>
        <p:spPr/>
        <p:txBody>
          <a:bodyPr/>
          <a:lstStyle>
            <a:lvl1pPr>
              <a:defRPr b="1"/>
            </a:lvl1pPr>
          </a:lstStyle>
          <a:p>
            <a:pPr>
              <a:defRPr/>
            </a:pPr>
            <a:endParaRPr lang="en-US"/>
          </a:p>
        </p:txBody>
      </p:sp>
      <p:sp>
        <p:nvSpPr>
          <p:cNvPr id="5" name="Rectangle 6">
            <a:extLst>
              <a:ext uri="{FF2B5EF4-FFF2-40B4-BE49-F238E27FC236}">
                <a16:creationId xmlns:a16="http://schemas.microsoft.com/office/drawing/2014/main" id="{55EAFBD5-3757-4D0D-B1E7-EBBC6E5036BE}"/>
              </a:ext>
            </a:extLst>
          </p:cNvPr>
          <p:cNvSpPr>
            <a:spLocks noGrp="1" noChangeArrowheads="1"/>
          </p:cNvSpPr>
          <p:nvPr>
            <p:ph type="sldNum" sz="quarter" idx="12"/>
          </p:nvPr>
        </p:nvSpPr>
        <p:spPr/>
        <p:txBody>
          <a:bodyPr/>
          <a:lstStyle>
            <a:lvl1pPr>
              <a:defRPr b="1"/>
            </a:lvl1pPr>
          </a:lstStyle>
          <a:p>
            <a:fld id="{106DF74D-E402-413F-88A1-68A7031D87EF}" type="slidenum">
              <a:rPr lang="en-US" altLang="en-US"/>
              <a:pPr/>
              <a:t>‹#›</a:t>
            </a:fld>
            <a:endParaRPr lang="en-US" altLang="en-US"/>
          </a:p>
        </p:txBody>
      </p:sp>
    </p:spTree>
    <p:extLst>
      <p:ext uri="{BB962C8B-B14F-4D97-AF65-F5344CB8AC3E}">
        <p14:creationId xmlns:p14="http://schemas.microsoft.com/office/powerpoint/2010/main" val="1329777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10A3E6E-62D0-4543-8417-4BA346718C7F}"/>
              </a:ext>
            </a:extLst>
          </p:cNvPr>
          <p:cNvSpPr>
            <a:spLocks noGrp="1" noChangeArrowheads="1"/>
          </p:cNvSpPr>
          <p:nvPr>
            <p:ph type="dt" sz="half" idx="10"/>
          </p:nvPr>
        </p:nvSpPr>
        <p:spPr/>
        <p:txBody>
          <a:bodyPr/>
          <a:lstStyle>
            <a:lvl1pPr>
              <a:defRPr b="1"/>
            </a:lvl1pPr>
          </a:lstStyle>
          <a:p>
            <a:pPr>
              <a:defRPr/>
            </a:pPr>
            <a:endParaRPr lang="en-US"/>
          </a:p>
        </p:txBody>
      </p:sp>
      <p:sp>
        <p:nvSpPr>
          <p:cNvPr id="3" name="Rectangle 5">
            <a:extLst>
              <a:ext uri="{FF2B5EF4-FFF2-40B4-BE49-F238E27FC236}">
                <a16:creationId xmlns:a16="http://schemas.microsoft.com/office/drawing/2014/main" id="{DC8645ED-6E23-4456-8D04-CEBF32106489}"/>
              </a:ext>
            </a:extLst>
          </p:cNvPr>
          <p:cNvSpPr>
            <a:spLocks noGrp="1" noChangeArrowheads="1"/>
          </p:cNvSpPr>
          <p:nvPr>
            <p:ph type="ftr" sz="quarter" idx="11"/>
          </p:nvPr>
        </p:nvSpPr>
        <p:spPr/>
        <p:txBody>
          <a:bodyPr/>
          <a:lstStyle>
            <a:lvl1pPr>
              <a:defRPr b="1"/>
            </a:lvl1pPr>
          </a:lstStyle>
          <a:p>
            <a:pPr>
              <a:defRPr/>
            </a:pPr>
            <a:endParaRPr lang="en-US"/>
          </a:p>
        </p:txBody>
      </p:sp>
      <p:sp>
        <p:nvSpPr>
          <p:cNvPr id="4" name="Rectangle 6">
            <a:extLst>
              <a:ext uri="{FF2B5EF4-FFF2-40B4-BE49-F238E27FC236}">
                <a16:creationId xmlns:a16="http://schemas.microsoft.com/office/drawing/2014/main" id="{B0D5799D-A26F-44F0-A5D3-135F996634DA}"/>
              </a:ext>
            </a:extLst>
          </p:cNvPr>
          <p:cNvSpPr>
            <a:spLocks noGrp="1" noChangeArrowheads="1"/>
          </p:cNvSpPr>
          <p:nvPr>
            <p:ph type="sldNum" sz="quarter" idx="12"/>
          </p:nvPr>
        </p:nvSpPr>
        <p:spPr/>
        <p:txBody>
          <a:bodyPr/>
          <a:lstStyle>
            <a:lvl1pPr>
              <a:defRPr b="1"/>
            </a:lvl1pPr>
          </a:lstStyle>
          <a:p>
            <a:fld id="{1DF4FCD6-602A-4A98-80D7-BEAC24073F1F}" type="slidenum">
              <a:rPr lang="en-US" altLang="en-US"/>
              <a:pPr/>
              <a:t>‹#›</a:t>
            </a:fld>
            <a:endParaRPr lang="en-US" altLang="en-US"/>
          </a:p>
        </p:txBody>
      </p:sp>
    </p:spTree>
    <p:extLst>
      <p:ext uri="{BB962C8B-B14F-4D97-AF65-F5344CB8AC3E}">
        <p14:creationId xmlns:p14="http://schemas.microsoft.com/office/powerpoint/2010/main" val="4222742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7CDFA0C-26EE-40E6-8503-B35A787A9DC8}"/>
              </a:ext>
            </a:extLst>
          </p:cNvPr>
          <p:cNvSpPr>
            <a:spLocks noGrp="1" noChangeArrowheads="1"/>
          </p:cNvSpPr>
          <p:nvPr>
            <p:ph type="dt" sz="half" idx="10"/>
          </p:nvPr>
        </p:nvSpPr>
        <p:spPr/>
        <p:txBody>
          <a:bodyPr/>
          <a:lstStyle>
            <a:lvl1pPr>
              <a:defRPr b="1"/>
            </a:lvl1pPr>
          </a:lstStyle>
          <a:p>
            <a:pPr>
              <a:defRPr/>
            </a:pPr>
            <a:endParaRPr lang="en-US"/>
          </a:p>
        </p:txBody>
      </p:sp>
      <p:sp>
        <p:nvSpPr>
          <p:cNvPr id="6" name="Footer Placeholder 5">
            <a:extLst>
              <a:ext uri="{FF2B5EF4-FFF2-40B4-BE49-F238E27FC236}">
                <a16:creationId xmlns:a16="http://schemas.microsoft.com/office/drawing/2014/main" id="{6554BB4A-7E26-4240-9FD8-CB0602FAC073}"/>
              </a:ext>
            </a:extLst>
          </p:cNvPr>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a:extLst>
              <a:ext uri="{FF2B5EF4-FFF2-40B4-BE49-F238E27FC236}">
                <a16:creationId xmlns:a16="http://schemas.microsoft.com/office/drawing/2014/main" id="{6E8C19C2-56C1-4766-947B-93AC9687FA2A}"/>
              </a:ext>
            </a:extLst>
          </p:cNvPr>
          <p:cNvSpPr>
            <a:spLocks noGrp="1" noChangeArrowheads="1"/>
          </p:cNvSpPr>
          <p:nvPr>
            <p:ph type="sldNum" sz="quarter" idx="12"/>
          </p:nvPr>
        </p:nvSpPr>
        <p:spPr/>
        <p:txBody>
          <a:bodyPr/>
          <a:lstStyle>
            <a:lvl1pPr>
              <a:defRPr b="1"/>
            </a:lvl1pPr>
          </a:lstStyle>
          <a:p>
            <a:fld id="{F7BAF6BB-B000-424C-8961-F1C98FC16F44}" type="slidenum">
              <a:rPr lang="en-US" altLang="en-US"/>
              <a:pPr/>
              <a:t>‹#›</a:t>
            </a:fld>
            <a:endParaRPr lang="en-US" altLang="en-US"/>
          </a:p>
        </p:txBody>
      </p:sp>
    </p:spTree>
    <p:extLst>
      <p:ext uri="{BB962C8B-B14F-4D97-AF65-F5344CB8AC3E}">
        <p14:creationId xmlns:p14="http://schemas.microsoft.com/office/powerpoint/2010/main" val="4012828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97F6A02-5567-405E-A717-8FF51F2E398E}"/>
              </a:ext>
            </a:extLst>
          </p:cNvPr>
          <p:cNvSpPr>
            <a:spLocks noGrp="1" noChangeArrowheads="1"/>
          </p:cNvSpPr>
          <p:nvPr>
            <p:ph type="dt" sz="half" idx="10"/>
          </p:nvPr>
        </p:nvSpPr>
        <p:spPr/>
        <p:txBody>
          <a:bodyPr/>
          <a:lstStyle>
            <a:lvl1pPr>
              <a:defRPr b="1"/>
            </a:lvl1pPr>
          </a:lstStyle>
          <a:p>
            <a:pPr>
              <a:defRPr/>
            </a:pPr>
            <a:endParaRPr lang="en-US"/>
          </a:p>
        </p:txBody>
      </p:sp>
      <p:sp>
        <p:nvSpPr>
          <p:cNvPr id="6" name="Footer Placeholder 5">
            <a:extLst>
              <a:ext uri="{FF2B5EF4-FFF2-40B4-BE49-F238E27FC236}">
                <a16:creationId xmlns:a16="http://schemas.microsoft.com/office/drawing/2014/main" id="{98CA492F-E543-430A-9E52-B8E007CF731B}"/>
              </a:ext>
            </a:extLst>
          </p:cNvPr>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a:extLst>
              <a:ext uri="{FF2B5EF4-FFF2-40B4-BE49-F238E27FC236}">
                <a16:creationId xmlns:a16="http://schemas.microsoft.com/office/drawing/2014/main" id="{803875B1-F622-4FC1-9B02-3B7187D7BA60}"/>
              </a:ext>
            </a:extLst>
          </p:cNvPr>
          <p:cNvSpPr>
            <a:spLocks noGrp="1" noChangeArrowheads="1"/>
          </p:cNvSpPr>
          <p:nvPr>
            <p:ph type="sldNum" sz="quarter" idx="12"/>
          </p:nvPr>
        </p:nvSpPr>
        <p:spPr/>
        <p:txBody>
          <a:bodyPr/>
          <a:lstStyle>
            <a:lvl1pPr>
              <a:defRPr b="1"/>
            </a:lvl1pPr>
          </a:lstStyle>
          <a:p>
            <a:fld id="{AC1B70AF-1194-4637-8B38-116F451058D0}" type="slidenum">
              <a:rPr lang="en-US" altLang="en-US"/>
              <a:pPr/>
              <a:t>‹#›</a:t>
            </a:fld>
            <a:endParaRPr lang="en-US" altLang="en-US"/>
          </a:p>
        </p:txBody>
      </p:sp>
    </p:spTree>
    <p:extLst>
      <p:ext uri="{BB962C8B-B14F-4D97-AF65-F5344CB8AC3E}">
        <p14:creationId xmlns:p14="http://schemas.microsoft.com/office/powerpoint/2010/main" val="128744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842D2A-CACC-4E4E-849F-859EFA757313}"/>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2EAAD745-A736-45F8-847C-2B2D8EAB9133}"/>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9A55C8ED-50FC-464A-A690-C388EF695D72}"/>
              </a:ext>
            </a:extLst>
          </p:cNvPr>
          <p:cNvSpPr>
            <a:spLocks noGrp="1" noChangeArrowheads="1"/>
          </p:cNvSpPr>
          <p:nvPr>
            <p:ph type="sldNum" sz="quarter" idx="12"/>
          </p:nvPr>
        </p:nvSpPr>
        <p:spPr/>
        <p:txBody>
          <a:bodyPr/>
          <a:lstStyle>
            <a:lvl1pPr>
              <a:defRPr b="1"/>
            </a:lvl1pPr>
          </a:lstStyle>
          <a:p>
            <a:fld id="{0C559598-8D84-484E-98DA-F3184E710DA9}" type="slidenum">
              <a:rPr lang="en-US" altLang="en-US"/>
              <a:pPr/>
              <a:t>‹#›</a:t>
            </a:fld>
            <a:endParaRPr lang="en-US" altLang="en-US"/>
          </a:p>
        </p:txBody>
      </p:sp>
    </p:spTree>
    <p:extLst>
      <p:ext uri="{BB962C8B-B14F-4D97-AF65-F5344CB8AC3E}">
        <p14:creationId xmlns:p14="http://schemas.microsoft.com/office/powerpoint/2010/main" val="1166837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74FA91-AD84-4D96-985B-CA7079CFB027}"/>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F1926B38-CC40-4EF4-85F9-3838CAA22496}"/>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1D8CD8AA-EBAB-47C8-BD5F-A0E9B558B95B}"/>
              </a:ext>
            </a:extLst>
          </p:cNvPr>
          <p:cNvSpPr>
            <a:spLocks noGrp="1" noChangeArrowheads="1"/>
          </p:cNvSpPr>
          <p:nvPr>
            <p:ph type="sldNum" sz="quarter" idx="12"/>
          </p:nvPr>
        </p:nvSpPr>
        <p:spPr/>
        <p:txBody>
          <a:bodyPr/>
          <a:lstStyle>
            <a:lvl1pPr>
              <a:defRPr b="1"/>
            </a:lvl1pPr>
          </a:lstStyle>
          <a:p>
            <a:fld id="{6371E8DC-07F7-4FC8-B2B5-69F017FB3063}" type="slidenum">
              <a:rPr lang="en-US" altLang="en-US"/>
              <a:pPr/>
              <a:t>‹#›</a:t>
            </a:fld>
            <a:endParaRPr lang="en-US" altLang="en-US"/>
          </a:p>
        </p:txBody>
      </p:sp>
    </p:spTree>
    <p:extLst>
      <p:ext uri="{BB962C8B-B14F-4D97-AF65-F5344CB8AC3E}">
        <p14:creationId xmlns:p14="http://schemas.microsoft.com/office/powerpoint/2010/main" val="2101323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DD6320-E4AD-4403-98C5-78DA101C71A5}"/>
              </a:ext>
            </a:extLst>
          </p:cNvPr>
          <p:cNvSpPr>
            <a:spLocks noGrp="1" noChangeArrowheads="1"/>
          </p:cNvSpPr>
          <p:nvPr>
            <p:ph type="dt" sz="half" idx="10"/>
          </p:nvPr>
        </p:nvSpPr>
        <p:spPr/>
        <p:txBody>
          <a:bodyPr/>
          <a:lstStyle>
            <a:lvl1pPr>
              <a:defRPr b="1"/>
            </a:lvl1pPr>
          </a:lstStyle>
          <a:p>
            <a:pPr>
              <a:defRPr/>
            </a:pPr>
            <a:endParaRPr lang="en-US"/>
          </a:p>
        </p:txBody>
      </p:sp>
      <p:sp>
        <p:nvSpPr>
          <p:cNvPr id="6" name="Footer Placeholder 5">
            <a:extLst>
              <a:ext uri="{FF2B5EF4-FFF2-40B4-BE49-F238E27FC236}">
                <a16:creationId xmlns:a16="http://schemas.microsoft.com/office/drawing/2014/main" id="{51FA4BB1-A833-4993-92BA-14B1A594A7C8}"/>
              </a:ext>
            </a:extLst>
          </p:cNvPr>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a:extLst>
              <a:ext uri="{FF2B5EF4-FFF2-40B4-BE49-F238E27FC236}">
                <a16:creationId xmlns:a16="http://schemas.microsoft.com/office/drawing/2014/main" id="{84C21170-99AD-4E1E-BC37-DCE1F45F526A}"/>
              </a:ext>
            </a:extLst>
          </p:cNvPr>
          <p:cNvSpPr>
            <a:spLocks noGrp="1" noChangeArrowheads="1"/>
          </p:cNvSpPr>
          <p:nvPr>
            <p:ph type="sldNum" sz="quarter" idx="12"/>
          </p:nvPr>
        </p:nvSpPr>
        <p:spPr/>
        <p:txBody>
          <a:bodyPr/>
          <a:lstStyle>
            <a:lvl1pPr>
              <a:defRPr b="1"/>
            </a:lvl1pPr>
          </a:lstStyle>
          <a:p>
            <a:fld id="{876A3790-9118-4420-970D-4A92FB22804D}" type="slidenum">
              <a:rPr lang="en-US" altLang="en-US"/>
              <a:pPr/>
              <a:t>‹#›</a:t>
            </a:fld>
            <a:endParaRPr lang="en-US" altLang="en-US"/>
          </a:p>
        </p:txBody>
      </p:sp>
    </p:spTree>
    <p:extLst>
      <p:ext uri="{BB962C8B-B14F-4D97-AF65-F5344CB8AC3E}">
        <p14:creationId xmlns:p14="http://schemas.microsoft.com/office/powerpoint/2010/main" val="2224770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4C37E48-A26C-416B-9300-23D00EEBEC92}"/>
              </a:ext>
            </a:extLst>
          </p:cNvPr>
          <p:cNvSpPr>
            <a:spLocks noGrp="1" noChangeArrowheads="1"/>
          </p:cNvSpPr>
          <p:nvPr>
            <p:ph type="dt" sz="half" idx="10"/>
          </p:nvPr>
        </p:nvSpPr>
        <p:spPr/>
        <p:txBody>
          <a:bodyPr/>
          <a:lstStyle>
            <a:lvl1pPr>
              <a:defRPr b="1"/>
            </a:lvl1pPr>
          </a:lstStyle>
          <a:p>
            <a:pPr>
              <a:defRPr/>
            </a:pPr>
            <a:endParaRPr lang="en-US"/>
          </a:p>
        </p:txBody>
      </p:sp>
      <p:sp>
        <p:nvSpPr>
          <p:cNvPr id="4" name="Rectangle 5">
            <a:extLst>
              <a:ext uri="{FF2B5EF4-FFF2-40B4-BE49-F238E27FC236}">
                <a16:creationId xmlns:a16="http://schemas.microsoft.com/office/drawing/2014/main" id="{0E783839-9D8B-4347-AB50-E7FFAFDA424C}"/>
              </a:ext>
            </a:extLst>
          </p:cNvPr>
          <p:cNvSpPr>
            <a:spLocks noGrp="1" noChangeArrowheads="1"/>
          </p:cNvSpPr>
          <p:nvPr>
            <p:ph type="ftr" sz="quarter" idx="11"/>
          </p:nvPr>
        </p:nvSpPr>
        <p:spPr/>
        <p:txBody>
          <a:bodyPr/>
          <a:lstStyle>
            <a:lvl1pPr>
              <a:defRPr b="1"/>
            </a:lvl1pPr>
          </a:lstStyle>
          <a:p>
            <a:pPr>
              <a:defRPr/>
            </a:pPr>
            <a:endParaRPr lang="en-US"/>
          </a:p>
        </p:txBody>
      </p:sp>
      <p:sp>
        <p:nvSpPr>
          <p:cNvPr id="5" name="Rectangle 6">
            <a:extLst>
              <a:ext uri="{FF2B5EF4-FFF2-40B4-BE49-F238E27FC236}">
                <a16:creationId xmlns:a16="http://schemas.microsoft.com/office/drawing/2014/main" id="{60D96DA0-3186-418E-A1D2-37861AD1C6F0}"/>
              </a:ext>
            </a:extLst>
          </p:cNvPr>
          <p:cNvSpPr>
            <a:spLocks noGrp="1" noChangeArrowheads="1"/>
          </p:cNvSpPr>
          <p:nvPr>
            <p:ph type="sldNum" sz="quarter" idx="12"/>
          </p:nvPr>
        </p:nvSpPr>
        <p:spPr/>
        <p:txBody>
          <a:bodyPr/>
          <a:lstStyle>
            <a:lvl1pPr>
              <a:defRPr b="1"/>
            </a:lvl1pPr>
          </a:lstStyle>
          <a:p>
            <a:fld id="{E73281CE-35CE-43CF-80BD-CDEBCA41C8CC}" type="slidenum">
              <a:rPr lang="en-US" altLang="en-US"/>
              <a:pPr/>
              <a:t>‹#›</a:t>
            </a:fld>
            <a:endParaRPr lang="en-US" altLang="en-US"/>
          </a:p>
        </p:txBody>
      </p:sp>
    </p:spTree>
    <p:extLst>
      <p:ext uri="{BB962C8B-B14F-4D97-AF65-F5344CB8AC3E}">
        <p14:creationId xmlns:p14="http://schemas.microsoft.com/office/powerpoint/2010/main" val="1798296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17CC905-DD79-4A87-BF29-0D8E37B9D292}"/>
              </a:ext>
            </a:extLst>
          </p:cNvPr>
          <p:cNvSpPr>
            <a:spLocks noGrp="1" noChangeArrowheads="1"/>
          </p:cNvSpPr>
          <p:nvPr>
            <p:ph type="dt" sz="half" idx="10"/>
          </p:nvPr>
        </p:nvSpPr>
        <p:spPr/>
        <p:txBody>
          <a:bodyPr/>
          <a:lstStyle>
            <a:lvl1pPr>
              <a:defRPr b="1"/>
            </a:lvl1pPr>
          </a:lstStyle>
          <a:p>
            <a:pPr>
              <a:defRPr/>
            </a:pPr>
            <a:endParaRPr lang="en-US"/>
          </a:p>
        </p:txBody>
      </p:sp>
      <p:sp>
        <p:nvSpPr>
          <p:cNvPr id="7" name="Rectangle 5">
            <a:extLst>
              <a:ext uri="{FF2B5EF4-FFF2-40B4-BE49-F238E27FC236}">
                <a16:creationId xmlns:a16="http://schemas.microsoft.com/office/drawing/2014/main" id="{6FE516A9-5BF7-41B1-85C7-77B995908B73}"/>
              </a:ext>
            </a:extLst>
          </p:cNvPr>
          <p:cNvSpPr>
            <a:spLocks noGrp="1" noChangeArrowheads="1"/>
          </p:cNvSpPr>
          <p:nvPr>
            <p:ph type="ftr" sz="quarter" idx="11"/>
          </p:nvPr>
        </p:nvSpPr>
        <p:spPr/>
        <p:txBody>
          <a:bodyPr/>
          <a:lstStyle>
            <a:lvl1pPr>
              <a:defRPr b="1"/>
            </a:lvl1pPr>
          </a:lstStyle>
          <a:p>
            <a:pPr>
              <a:defRPr/>
            </a:pPr>
            <a:endParaRPr lang="en-US"/>
          </a:p>
        </p:txBody>
      </p:sp>
      <p:sp>
        <p:nvSpPr>
          <p:cNvPr id="8" name="Rectangle 6">
            <a:extLst>
              <a:ext uri="{FF2B5EF4-FFF2-40B4-BE49-F238E27FC236}">
                <a16:creationId xmlns:a16="http://schemas.microsoft.com/office/drawing/2014/main" id="{9AB9647F-C82B-439F-A1A7-BCF7A1309BA7}"/>
              </a:ext>
            </a:extLst>
          </p:cNvPr>
          <p:cNvSpPr>
            <a:spLocks noGrp="1" noChangeArrowheads="1"/>
          </p:cNvSpPr>
          <p:nvPr>
            <p:ph type="sldNum" sz="quarter" idx="12"/>
          </p:nvPr>
        </p:nvSpPr>
        <p:spPr/>
        <p:txBody>
          <a:bodyPr/>
          <a:lstStyle>
            <a:lvl1pPr>
              <a:defRPr b="1"/>
            </a:lvl1pPr>
          </a:lstStyle>
          <a:p>
            <a:fld id="{98E02725-3A57-4967-8DFA-DE0E5BF89A3A}" type="slidenum">
              <a:rPr lang="en-US" altLang="en-US"/>
              <a:pPr/>
              <a:t>‹#›</a:t>
            </a:fld>
            <a:endParaRPr lang="en-US" altLang="en-US"/>
          </a:p>
        </p:txBody>
      </p:sp>
    </p:spTree>
    <p:extLst>
      <p:ext uri="{BB962C8B-B14F-4D97-AF65-F5344CB8AC3E}">
        <p14:creationId xmlns:p14="http://schemas.microsoft.com/office/powerpoint/2010/main" val="4287345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810D1B2-74B8-40F0-AD41-0D379E0738BF}"/>
              </a:ext>
            </a:extLst>
          </p:cNvPr>
          <p:cNvSpPr>
            <a:spLocks noGrp="1" noChangeArrowheads="1"/>
          </p:cNvSpPr>
          <p:nvPr>
            <p:ph type="dt" sz="half" idx="10"/>
          </p:nvPr>
        </p:nvSpPr>
        <p:spPr>
          <a:ln/>
        </p:spPr>
        <p:txBody>
          <a:bodyPr/>
          <a:lstStyle>
            <a:lvl1pPr>
              <a:defRPr/>
            </a:lvl1pPr>
          </a:lstStyle>
          <a:p>
            <a:pPr>
              <a:defRPr/>
            </a:pPr>
            <a:fld id="{4F5D6A65-E0E8-434B-A9E3-0089B0C267ED}" type="datetime1">
              <a:rPr lang="en-US"/>
              <a:pPr>
                <a:defRPr/>
              </a:pPr>
              <a:t>11/10/2020</a:t>
            </a:fld>
            <a:endParaRPr lang="en-US"/>
          </a:p>
        </p:txBody>
      </p:sp>
      <p:sp>
        <p:nvSpPr>
          <p:cNvPr id="5" name="Rectangle 5">
            <a:extLst>
              <a:ext uri="{FF2B5EF4-FFF2-40B4-BE49-F238E27FC236}">
                <a16:creationId xmlns:a16="http://schemas.microsoft.com/office/drawing/2014/main" id="{771B640E-BB21-4CC8-A97C-76A1444088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7D0017-D321-4DE2-9E13-EAD566019CE5}"/>
              </a:ext>
            </a:extLst>
          </p:cNvPr>
          <p:cNvSpPr>
            <a:spLocks noGrp="1" noChangeArrowheads="1"/>
          </p:cNvSpPr>
          <p:nvPr>
            <p:ph type="sldNum" sz="quarter" idx="12"/>
          </p:nvPr>
        </p:nvSpPr>
        <p:spPr>
          <a:ln/>
        </p:spPr>
        <p:txBody>
          <a:bodyPr/>
          <a:lstStyle>
            <a:lvl1pPr>
              <a:defRPr/>
            </a:lvl1pPr>
          </a:lstStyle>
          <a:p>
            <a:fld id="{14218EFC-B876-49CB-A75B-09024BAE31F5}" type="slidenum">
              <a:rPr lang="en-US" altLang="en-US"/>
              <a:pPr/>
              <a:t>‹#›</a:t>
            </a:fld>
            <a:endParaRPr lang="en-US" altLang="en-US"/>
          </a:p>
        </p:txBody>
      </p:sp>
    </p:spTree>
    <p:extLst>
      <p:ext uri="{BB962C8B-B14F-4D97-AF65-F5344CB8AC3E}">
        <p14:creationId xmlns:p14="http://schemas.microsoft.com/office/powerpoint/2010/main" val="1115599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11889EB-21AF-4F9A-BCB4-56D9D58A8863}"/>
              </a:ext>
            </a:extLst>
          </p:cNvPr>
          <p:cNvSpPr>
            <a:spLocks noGrp="1" noChangeArrowheads="1"/>
          </p:cNvSpPr>
          <p:nvPr>
            <p:ph type="dt" sz="half" idx="10"/>
          </p:nvPr>
        </p:nvSpPr>
        <p:spPr>
          <a:ln/>
        </p:spPr>
        <p:txBody>
          <a:bodyPr/>
          <a:lstStyle>
            <a:lvl1pPr>
              <a:defRPr/>
            </a:lvl1pPr>
          </a:lstStyle>
          <a:p>
            <a:pPr>
              <a:defRPr/>
            </a:pPr>
            <a:fld id="{025E48A4-1198-4B91-ABAA-F98ABA60BD81}" type="datetime1">
              <a:rPr lang="en-US"/>
              <a:pPr>
                <a:defRPr/>
              </a:pPr>
              <a:t>11/10/2020</a:t>
            </a:fld>
            <a:endParaRPr lang="en-US"/>
          </a:p>
        </p:txBody>
      </p:sp>
      <p:sp>
        <p:nvSpPr>
          <p:cNvPr id="6" name="Rectangle 5">
            <a:extLst>
              <a:ext uri="{FF2B5EF4-FFF2-40B4-BE49-F238E27FC236}">
                <a16:creationId xmlns:a16="http://schemas.microsoft.com/office/drawing/2014/main" id="{80B3D143-DED6-412A-A627-0901C4D8D6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8F5988C-68BB-4BF1-B1FD-5DE7B1A3C813}"/>
              </a:ext>
            </a:extLst>
          </p:cNvPr>
          <p:cNvSpPr>
            <a:spLocks noGrp="1" noChangeArrowheads="1"/>
          </p:cNvSpPr>
          <p:nvPr>
            <p:ph type="sldNum" sz="quarter" idx="12"/>
          </p:nvPr>
        </p:nvSpPr>
        <p:spPr>
          <a:ln/>
        </p:spPr>
        <p:txBody>
          <a:bodyPr/>
          <a:lstStyle>
            <a:lvl1pPr>
              <a:defRPr/>
            </a:lvl1pPr>
          </a:lstStyle>
          <a:p>
            <a:fld id="{5313ACF1-171C-4BDD-AFD5-BF880EE9CEB7}" type="slidenum">
              <a:rPr lang="en-US" altLang="en-US"/>
              <a:pPr/>
              <a:t>‹#›</a:t>
            </a:fld>
            <a:endParaRPr lang="en-US" altLang="en-US"/>
          </a:p>
        </p:txBody>
      </p:sp>
    </p:spTree>
    <p:extLst>
      <p:ext uri="{BB962C8B-B14F-4D97-AF65-F5344CB8AC3E}">
        <p14:creationId xmlns:p14="http://schemas.microsoft.com/office/powerpoint/2010/main" val="1163366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9D98FA5-D81B-46D2-9892-83E86A5C3505}"/>
              </a:ext>
            </a:extLst>
          </p:cNvPr>
          <p:cNvSpPr>
            <a:spLocks noGrp="1" noChangeArrowheads="1"/>
          </p:cNvSpPr>
          <p:nvPr>
            <p:ph type="dt" sz="half" idx="10"/>
          </p:nvPr>
        </p:nvSpPr>
        <p:spPr>
          <a:ln/>
        </p:spPr>
        <p:txBody>
          <a:bodyPr/>
          <a:lstStyle>
            <a:lvl1pPr>
              <a:defRPr/>
            </a:lvl1pPr>
          </a:lstStyle>
          <a:p>
            <a:pPr>
              <a:defRPr/>
            </a:pPr>
            <a:fld id="{596978F7-CD72-497B-825C-E95CC1F620C5}" type="datetime1">
              <a:rPr lang="en-US"/>
              <a:pPr>
                <a:defRPr/>
              </a:pPr>
              <a:t>11/10/2020</a:t>
            </a:fld>
            <a:endParaRPr lang="en-US"/>
          </a:p>
        </p:txBody>
      </p:sp>
      <p:sp>
        <p:nvSpPr>
          <p:cNvPr id="8" name="Rectangle 5">
            <a:extLst>
              <a:ext uri="{FF2B5EF4-FFF2-40B4-BE49-F238E27FC236}">
                <a16:creationId xmlns:a16="http://schemas.microsoft.com/office/drawing/2014/main" id="{B1F51BDE-18EC-43EB-ABD6-66C571EC32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1AE0FF0-7C11-4E6E-A8F8-E44C19EB80D4}"/>
              </a:ext>
            </a:extLst>
          </p:cNvPr>
          <p:cNvSpPr>
            <a:spLocks noGrp="1" noChangeArrowheads="1"/>
          </p:cNvSpPr>
          <p:nvPr>
            <p:ph type="sldNum" sz="quarter" idx="12"/>
          </p:nvPr>
        </p:nvSpPr>
        <p:spPr>
          <a:ln/>
        </p:spPr>
        <p:txBody>
          <a:bodyPr/>
          <a:lstStyle>
            <a:lvl1pPr>
              <a:defRPr/>
            </a:lvl1pPr>
          </a:lstStyle>
          <a:p>
            <a:fld id="{8F21131A-2411-467C-B341-AB7BE6B0E287}" type="slidenum">
              <a:rPr lang="en-US" altLang="en-US"/>
              <a:pPr/>
              <a:t>‹#›</a:t>
            </a:fld>
            <a:endParaRPr lang="en-US" altLang="en-US"/>
          </a:p>
        </p:txBody>
      </p:sp>
    </p:spTree>
    <p:extLst>
      <p:ext uri="{BB962C8B-B14F-4D97-AF65-F5344CB8AC3E}">
        <p14:creationId xmlns:p14="http://schemas.microsoft.com/office/powerpoint/2010/main" val="943543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C0B5CEA-F3C3-475F-BFB3-43EDFA5F42F4}"/>
              </a:ext>
            </a:extLst>
          </p:cNvPr>
          <p:cNvSpPr>
            <a:spLocks noGrp="1" noChangeArrowheads="1"/>
          </p:cNvSpPr>
          <p:nvPr>
            <p:ph type="dt" sz="half" idx="10"/>
          </p:nvPr>
        </p:nvSpPr>
        <p:spPr>
          <a:ln/>
        </p:spPr>
        <p:txBody>
          <a:bodyPr/>
          <a:lstStyle>
            <a:lvl1pPr>
              <a:defRPr/>
            </a:lvl1pPr>
          </a:lstStyle>
          <a:p>
            <a:pPr>
              <a:defRPr/>
            </a:pPr>
            <a:fld id="{93FD33AF-743F-41B1-AB99-FEC24CA91F0D}" type="datetime1">
              <a:rPr lang="en-US"/>
              <a:pPr>
                <a:defRPr/>
              </a:pPr>
              <a:t>11/10/2020</a:t>
            </a:fld>
            <a:endParaRPr lang="en-US"/>
          </a:p>
        </p:txBody>
      </p:sp>
      <p:sp>
        <p:nvSpPr>
          <p:cNvPr id="4" name="Rectangle 5">
            <a:extLst>
              <a:ext uri="{FF2B5EF4-FFF2-40B4-BE49-F238E27FC236}">
                <a16:creationId xmlns:a16="http://schemas.microsoft.com/office/drawing/2014/main" id="{20BB6040-B1BB-4C81-B79A-713C974D4B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1E6B6A3-3574-465D-8029-81053C17CDDA}"/>
              </a:ext>
            </a:extLst>
          </p:cNvPr>
          <p:cNvSpPr>
            <a:spLocks noGrp="1" noChangeArrowheads="1"/>
          </p:cNvSpPr>
          <p:nvPr>
            <p:ph type="sldNum" sz="quarter" idx="12"/>
          </p:nvPr>
        </p:nvSpPr>
        <p:spPr>
          <a:ln/>
        </p:spPr>
        <p:txBody>
          <a:bodyPr/>
          <a:lstStyle>
            <a:lvl1pPr>
              <a:defRPr/>
            </a:lvl1pPr>
          </a:lstStyle>
          <a:p>
            <a:fld id="{D82ECF0E-43F5-45DE-9B0D-C6289CEA655E}" type="slidenum">
              <a:rPr lang="en-US" altLang="en-US"/>
              <a:pPr/>
              <a:t>‹#›</a:t>
            </a:fld>
            <a:endParaRPr lang="en-US" altLang="en-US"/>
          </a:p>
        </p:txBody>
      </p:sp>
    </p:spTree>
    <p:extLst>
      <p:ext uri="{BB962C8B-B14F-4D97-AF65-F5344CB8AC3E}">
        <p14:creationId xmlns:p14="http://schemas.microsoft.com/office/powerpoint/2010/main" val="3459836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F1EA88-EAC3-48AD-BD05-DD22D45AD214}"/>
              </a:ext>
            </a:extLst>
          </p:cNvPr>
          <p:cNvSpPr>
            <a:spLocks noGrp="1" noChangeArrowheads="1"/>
          </p:cNvSpPr>
          <p:nvPr>
            <p:ph type="dt" sz="half" idx="10"/>
          </p:nvPr>
        </p:nvSpPr>
        <p:spPr>
          <a:ln/>
        </p:spPr>
        <p:txBody>
          <a:bodyPr/>
          <a:lstStyle>
            <a:lvl1pPr>
              <a:defRPr/>
            </a:lvl1pPr>
          </a:lstStyle>
          <a:p>
            <a:pPr>
              <a:defRPr/>
            </a:pPr>
            <a:fld id="{22562865-43B0-46D9-9DE5-D80351C465A7}" type="datetime1">
              <a:rPr lang="en-US"/>
              <a:pPr>
                <a:defRPr/>
              </a:pPr>
              <a:t>11/10/2020</a:t>
            </a:fld>
            <a:endParaRPr lang="en-US"/>
          </a:p>
        </p:txBody>
      </p:sp>
      <p:sp>
        <p:nvSpPr>
          <p:cNvPr id="3" name="Rectangle 5">
            <a:extLst>
              <a:ext uri="{FF2B5EF4-FFF2-40B4-BE49-F238E27FC236}">
                <a16:creationId xmlns:a16="http://schemas.microsoft.com/office/drawing/2014/main" id="{5CEF2C1F-BCA4-4C14-AC9A-A32BDCB39A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65DF4E1-5D0B-445D-81D2-5B96DAEC5A67}"/>
              </a:ext>
            </a:extLst>
          </p:cNvPr>
          <p:cNvSpPr>
            <a:spLocks noGrp="1" noChangeArrowheads="1"/>
          </p:cNvSpPr>
          <p:nvPr>
            <p:ph type="sldNum" sz="quarter" idx="12"/>
          </p:nvPr>
        </p:nvSpPr>
        <p:spPr>
          <a:ln/>
        </p:spPr>
        <p:txBody>
          <a:bodyPr/>
          <a:lstStyle>
            <a:lvl1pPr>
              <a:defRPr/>
            </a:lvl1pPr>
          </a:lstStyle>
          <a:p>
            <a:fld id="{D99FFF20-2075-4F5A-8542-47498A9658C4}" type="slidenum">
              <a:rPr lang="en-US" altLang="en-US"/>
              <a:pPr/>
              <a:t>‹#›</a:t>
            </a:fld>
            <a:endParaRPr lang="en-US" altLang="en-US"/>
          </a:p>
        </p:txBody>
      </p:sp>
    </p:spTree>
    <p:extLst>
      <p:ext uri="{BB962C8B-B14F-4D97-AF65-F5344CB8AC3E}">
        <p14:creationId xmlns:p14="http://schemas.microsoft.com/office/powerpoint/2010/main" val="910629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627AC9B-514F-455E-B031-76313804A087}"/>
              </a:ext>
            </a:extLst>
          </p:cNvPr>
          <p:cNvSpPr>
            <a:spLocks noGrp="1" noChangeArrowheads="1"/>
          </p:cNvSpPr>
          <p:nvPr>
            <p:ph type="dt" sz="half" idx="10"/>
          </p:nvPr>
        </p:nvSpPr>
        <p:spPr>
          <a:ln/>
        </p:spPr>
        <p:txBody>
          <a:bodyPr/>
          <a:lstStyle>
            <a:lvl1pPr>
              <a:defRPr/>
            </a:lvl1pPr>
          </a:lstStyle>
          <a:p>
            <a:pPr>
              <a:defRPr/>
            </a:pPr>
            <a:fld id="{C2126CA5-59CD-4DB9-A957-24040E237275}" type="datetime1">
              <a:rPr lang="en-US"/>
              <a:pPr>
                <a:defRPr/>
              </a:pPr>
              <a:t>11/10/2020</a:t>
            </a:fld>
            <a:endParaRPr lang="en-US"/>
          </a:p>
        </p:txBody>
      </p:sp>
      <p:sp>
        <p:nvSpPr>
          <p:cNvPr id="6" name="Rectangle 5">
            <a:extLst>
              <a:ext uri="{FF2B5EF4-FFF2-40B4-BE49-F238E27FC236}">
                <a16:creationId xmlns:a16="http://schemas.microsoft.com/office/drawing/2014/main" id="{7466E2DC-C99A-4CBB-BEF5-DF3E58A340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50017D-E9AC-4D0F-BEDC-03D5AB18B659}"/>
              </a:ext>
            </a:extLst>
          </p:cNvPr>
          <p:cNvSpPr>
            <a:spLocks noGrp="1" noChangeArrowheads="1"/>
          </p:cNvSpPr>
          <p:nvPr>
            <p:ph type="sldNum" sz="quarter" idx="12"/>
          </p:nvPr>
        </p:nvSpPr>
        <p:spPr>
          <a:ln/>
        </p:spPr>
        <p:txBody>
          <a:bodyPr/>
          <a:lstStyle>
            <a:lvl1pPr>
              <a:defRPr/>
            </a:lvl1pPr>
          </a:lstStyle>
          <a:p>
            <a:fld id="{F557E98A-9097-4176-9EF1-26657BACBAA5}" type="slidenum">
              <a:rPr lang="en-US" altLang="en-US"/>
              <a:pPr/>
              <a:t>‹#›</a:t>
            </a:fld>
            <a:endParaRPr lang="en-US" altLang="en-US"/>
          </a:p>
        </p:txBody>
      </p:sp>
    </p:spTree>
    <p:extLst>
      <p:ext uri="{BB962C8B-B14F-4D97-AF65-F5344CB8AC3E}">
        <p14:creationId xmlns:p14="http://schemas.microsoft.com/office/powerpoint/2010/main" val="2676132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413DC2F-1C2F-41B2-A09A-D91FE4D4BF4D}"/>
              </a:ext>
            </a:extLst>
          </p:cNvPr>
          <p:cNvSpPr>
            <a:spLocks noGrp="1" noChangeArrowheads="1"/>
          </p:cNvSpPr>
          <p:nvPr>
            <p:ph type="dt" sz="half" idx="10"/>
          </p:nvPr>
        </p:nvSpPr>
        <p:spPr>
          <a:ln/>
        </p:spPr>
        <p:txBody>
          <a:bodyPr/>
          <a:lstStyle>
            <a:lvl1pPr>
              <a:defRPr/>
            </a:lvl1pPr>
          </a:lstStyle>
          <a:p>
            <a:pPr>
              <a:defRPr/>
            </a:pPr>
            <a:fld id="{7E8AEC32-8421-41A3-8F1D-446118B6D334}" type="datetime1">
              <a:rPr lang="en-US"/>
              <a:pPr>
                <a:defRPr/>
              </a:pPr>
              <a:t>11/10/2020</a:t>
            </a:fld>
            <a:endParaRPr lang="en-US"/>
          </a:p>
        </p:txBody>
      </p:sp>
      <p:sp>
        <p:nvSpPr>
          <p:cNvPr id="6" name="Rectangle 5">
            <a:extLst>
              <a:ext uri="{FF2B5EF4-FFF2-40B4-BE49-F238E27FC236}">
                <a16:creationId xmlns:a16="http://schemas.microsoft.com/office/drawing/2014/main" id="{58D8D2A6-5C5E-4003-898E-3DE2A38900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4AFC6C0-9879-470E-AC9A-FD26B6D795A5}"/>
              </a:ext>
            </a:extLst>
          </p:cNvPr>
          <p:cNvSpPr>
            <a:spLocks noGrp="1" noChangeArrowheads="1"/>
          </p:cNvSpPr>
          <p:nvPr>
            <p:ph type="sldNum" sz="quarter" idx="12"/>
          </p:nvPr>
        </p:nvSpPr>
        <p:spPr>
          <a:ln/>
        </p:spPr>
        <p:txBody>
          <a:bodyPr/>
          <a:lstStyle>
            <a:lvl1pPr>
              <a:defRPr/>
            </a:lvl1pPr>
          </a:lstStyle>
          <a:p>
            <a:fld id="{BB5599A9-445B-44A8-BBF4-353383B71417}" type="slidenum">
              <a:rPr lang="en-US" altLang="en-US"/>
              <a:pPr/>
              <a:t>‹#›</a:t>
            </a:fld>
            <a:endParaRPr lang="en-US" altLang="en-US"/>
          </a:p>
        </p:txBody>
      </p:sp>
    </p:spTree>
    <p:extLst>
      <p:ext uri="{BB962C8B-B14F-4D97-AF65-F5344CB8AC3E}">
        <p14:creationId xmlns:p14="http://schemas.microsoft.com/office/powerpoint/2010/main" val="640012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3617F95-2F6C-44C6-81DB-A3883F1B958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833FEB3-74B0-4FBE-8757-6DA1B4FC28A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565E43A-8422-40EC-A6B6-F2D571C2C86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cs typeface="+mn-cs"/>
              </a:defRPr>
            </a:lvl1pPr>
          </a:lstStyle>
          <a:p>
            <a:pPr>
              <a:defRPr/>
            </a:pPr>
            <a:fld id="{B63FE4AC-2FF7-4BEA-85AA-39DB4691ABA7}" type="datetime1">
              <a:rPr lang="en-US"/>
              <a:pPr>
                <a:defRPr/>
              </a:pPr>
              <a:t>11/10/2020</a:t>
            </a:fld>
            <a:endParaRPr lang="en-US"/>
          </a:p>
        </p:txBody>
      </p:sp>
      <p:sp>
        <p:nvSpPr>
          <p:cNvPr id="1029" name="Rectangle 5">
            <a:extLst>
              <a:ext uri="{FF2B5EF4-FFF2-40B4-BE49-F238E27FC236}">
                <a16:creationId xmlns:a16="http://schemas.microsoft.com/office/drawing/2014/main" id="{71D1C89C-2873-4A06-87EB-16BD055F50F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178FEAF0-A3C2-40E5-887B-9972E7F1FB9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panose="020B0604020202020204" pitchFamily="34" charset="0"/>
              </a:defRPr>
            </a:lvl1pPr>
          </a:lstStyle>
          <a:p>
            <a:fld id="{32870C37-5412-4E73-9FDC-CEB4E757DF3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AD03C4E-26FD-42F8-A66B-5A1F04F53CC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2769E1A9-048B-4E63-866A-3B06CAC2FE9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2439397-F9C0-4843-A2C2-9E414D414C0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cs typeface="+mn-cs"/>
              </a:defRPr>
            </a:lvl1pPr>
          </a:lstStyle>
          <a:p>
            <a:pPr>
              <a:defRPr/>
            </a:pPr>
            <a:endParaRPr lang="en-US"/>
          </a:p>
        </p:txBody>
      </p:sp>
      <p:sp>
        <p:nvSpPr>
          <p:cNvPr id="1029" name="Rectangle 5">
            <a:extLst>
              <a:ext uri="{FF2B5EF4-FFF2-40B4-BE49-F238E27FC236}">
                <a16:creationId xmlns:a16="http://schemas.microsoft.com/office/drawing/2014/main" id="{27617680-3A2B-4B6F-A30D-C5F71C36146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cs typeface="+mn-cs"/>
              </a:defRPr>
            </a:lvl1pPr>
          </a:lstStyle>
          <a:p>
            <a:pPr>
              <a:defRPr/>
            </a:pPr>
            <a:endParaRPr lang="en-US"/>
          </a:p>
        </p:txBody>
      </p:sp>
      <p:sp>
        <p:nvSpPr>
          <p:cNvPr id="1030" name="Rectangle 6">
            <a:extLst>
              <a:ext uri="{FF2B5EF4-FFF2-40B4-BE49-F238E27FC236}">
                <a16:creationId xmlns:a16="http://schemas.microsoft.com/office/drawing/2014/main" id="{518D30A4-3340-4BF3-A043-4587C8A15B9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fld id="{D8CFCA31-E6F0-467A-8A03-5F92B799E62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slide" Target="slide11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slide" Target="slide113.xml"/><Relationship Id="rId2" Type="http://schemas.openxmlformats.org/officeDocument/2006/relationships/slide" Target="slide110.xml"/><Relationship Id="rId1" Type="http://schemas.openxmlformats.org/officeDocument/2006/relationships/slideLayout" Target="../slideLayouts/slideLayout2.xml"/><Relationship Id="rId4" Type="http://schemas.openxmlformats.org/officeDocument/2006/relationships/slide" Target="slide117.xml"/></Relationships>
</file>

<file path=ppt/slides/_rels/slide11.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slide" Target="slide69.xml"/><Relationship Id="rId13" Type="http://schemas.openxmlformats.org/officeDocument/2006/relationships/image" Target="../media/image95.png"/><Relationship Id="rId3" Type="http://schemas.openxmlformats.org/officeDocument/2006/relationships/image" Target="../media/image88.png"/><Relationship Id="rId7" Type="http://schemas.openxmlformats.org/officeDocument/2006/relationships/image" Target="../media/image90.png"/><Relationship Id="rId12" Type="http://schemas.openxmlformats.org/officeDocument/2006/relationships/image" Target="../media/image94.png"/><Relationship Id="rId2" Type="http://schemas.openxmlformats.org/officeDocument/2006/relationships/slide" Target="slide61.xml"/><Relationship Id="rId1" Type="http://schemas.openxmlformats.org/officeDocument/2006/relationships/slideLayout" Target="../slideLayouts/slideLayout13.xml"/><Relationship Id="rId6" Type="http://schemas.openxmlformats.org/officeDocument/2006/relationships/slide" Target="slide62.xml"/><Relationship Id="rId11" Type="http://schemas.openxmlformats.org/officeDocument/2006/relationships/image" Target="../media/image93.png"/><Relationship Id="rId5" Type="http://schemas.openxmlformats.org/officeDocument/2006/relationships/image" Target="../media/image89.png"/><Relationship Id="rId10" Type="http://schemas.openxmlformats.org/officeDocument/2006/relationships/image" Target="../media/image92.png"/><Relationship Id="rId4" Type="http://schemas.openxmlformats.org/officeDocument/2006/relationships/slide" Target="slide56.xml"/><Relationship Id="rId9" Type="http://schemas.openxmlformats.org/officeDocument/2006/relationships/image" Target="../media/image91.png"/></Relationships>
</file>

<file path=ppt/slides/_rels/slide112.xml.rels><?xml version="1.0" encoding="UTF-8" standalone="yes"?>
<Relationships xmlns="http://schemas.openxmlformats.org/package/2006/relationships"><Relationship Id="rId8" Type="http://schemas.openxmlformats.org/officeDocument/2006/relationships/slide" Target="slide65.xml"/><Relationship Id="rId13" Type="http://schemas.openxmlformats.org/officeDocument/2006/relationships/image" Target="../media/image103.png"/><Relationship Id="rId3" Type="http://schemas.openxmlformats.org/officeDocument/2006/relationships/image" Target="../media/image97.png"/><Relationship Id="rId7" Type="http://schemas.openxmlformats.org/officeDocument/2006/relationships/image" Target="../media/image100.png"/><Relationship Id="rId12" Type="http://schemas.openxmlformats.org/officeDocument/2006/relationships/slide" Target="slide71.xml"/><Relationship Id="rId2" Type="http://schemas.openxmlformats.org/officeDocument/2006/relationships/image" Target="../media/image96.png"/><Relationship Id="rId1" Type="http://schemas.openxmlformats.org/officeDocument/2006/relationships/slideLayout" Target="../slideLayouts/slideLayout13.xml"/><Relationship Id="rId6" Type="http://schemas.openxmlformats.org/officeDocument/2006/relationships/slide" Target="slide60.xml"/><Relationship Id="rId11" Type="http://schemas.openxmlformats.org/officeDocument/2006/relationships/image" Target="../media/image102.png"/><Relationship Id="rId5" Type="http://schemas.openxmlformats.org/officeDocument/2006/relationships/image" Target="../media/image99.png"/><Relationship Id="rId10" Type="http://schemas.openxmlformats.org/officeDocument/2006/relationships/slide" Target="slide58.xml"/><Relationship Id="rId4" Type="http://schemas.openxmlformats.org/officeDocument/2006/relationships/image" Target="../media/image98.png"/><Relationship Id="rId9" Type="http://schemas.openxmlformats.org/officeDocument/2006/relationships/image" Target="../media/image101.png"/></Relationships>
</file>

<file path=ppt/slides/_rels/slide113.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71.xml"/><Relationship Id="rId1" Type="http://schemas.openxmlformats.org/officeDocument/2006/relationships/slideLayout" Target="../slideLayouts/slideLayout2.xml"/><Relationship Id="rId4" Type="http://schemas.openxmlformats.org/officeDocument/2006/relationships/slide" Target="slide61.xml"/></Relationships>
</file>

<file path=ppt/slides/_rels/slide115.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slide" Target="slide58.xml"/><Relationship Id="rId1" Type="http://schemas.openxmlformats.org/officeDocument/2006/relationships/slideLayout" Target="../slideLayouts/slideLayout2.xml"/><Relationship Id="rId5" Type="http://schemas.openxmlformats.org/officeDocument/2006/relationships/image" Target="../media/image32.wmf"/><Relationship Id="rId4" Type="http://schemas.openxmlformats.org/officeDocument/2006/relationships/slide" Target="slide62.xml"/></Relationships>
</file>

<file path=ppt/slides/_rels/slide116.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slide" Target="slide65.xml"/><Relationship Id="rId18" Type="http://schemas.openxmlformats.org/officeDocument/2006/relationships/image" Target="../media/image99.png"/><Relationship Id="rId3" Type="http://schemas.openxmlformats.org/officeDocument/2006/relationships/slide" Target="slide61.xml"/><Relationship Id="rId7" Type="http://schemas.openxmlformats.org/officeDocument/2006/relationships/slide" Target="slide62.xml"/><Relationship Id="rId12" Type="http://schemas.openxmlformats.org/officeDocument/2006/relationships/image" Target="../media/image96.png"/><Relationship Id="rId17" Type="http://schemas.openxmlformats.org/officeDocument/2006/relationships/slide" Target="slide71.xml"/><Relationship Id="rId2" Type="http://schemas.openxmlformats.org/officeDocument/2006/relationships/slide" Target="slide3.xml"/><Relationship Id="rId16"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slide" Target="slide60.xml"/><Relationship Id="rId5" Type="http://schemas.openxmlformats.org/officeDocument/2006/relationships/slide" Target="slide56.xml"/><Relationship Id="rId15" Type="http://schemas.openxmlformats.org/officeDocument/2006/relationships/slide" Target="slide58.xml"/><Relationship Id="rId10" Type="http://schemas.openxmlformats.org/officeDocument/2006/relationships/image" Target="../media/image95.png"/><Relationship Id="rId4" Type="http://schemas.openxmlformats.org/officeDocument/2006/relationships/image" Target="../media/image92.png"/><Relationship Id="rId9" Type="http://schemas.openxmlformats.org/officeDocument/2006/relationships/slide" Target="slide69.xml"/><Relationship Id="rId14" Type="http://schemas.openxmlformats.org/officeDocument/2006/relationships/image" Target="../media/image97.png"/></Relationships>
</file>

<file path=ppt/slides/_rels/slide1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png"/><Relationship Id="rId4" Type="http://schemas.openxmlformats.org/officeDocument/2006/relationships/oleObject" Target="../embeddings/oleObject2.bin"/></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125.xml"/><Relationship Id="rId7" Type="http://schemas.openxmlformats.org/officeDocument/2006/relationships/slide" Target="slide141.xml"/><Relationship Id="rId2" Type="http://schemas.openxmlformats.org/officeDocument/2006/relationships/slide" Target="slide122.xml"/><Relationship Id="rId1" Type="http://schemas.openxmlformats.org/officeDocument/2006/relationships/slideLayout" Target="../slideLayouts/slideLayout2.xml"/><Relationship Id="rId6" Type="http://schemas.openxmlformats.org/officeDocument/2006/relationships/slide" Target="slide136.xml"/><Relationship Id="rId5" Type="http://schemas.openxmlformats.org/officeDocument/2006/relationships/slide" Target="slide131.xml"/><Relationship Id="rId4" Type="http://schemas.openxmlformats.org/officeDocument/2006/relationships/slide" Target="slide12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slide" Target="slide12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slide" Target="slide12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png"/><Relationship Id="rId4" Type="http://schemas.openxmlformats.org/officeDocument/2006/relationships/oleObject" Target="../embeddings/oleObject3.bin"/></Relationships>
</file>

<file path=ppt/slides/_rels/slide130.xml.rels><?xml version="1.0" encoding="UTF-8" standalone="yes"?>
<Relationships xmlns="http://schemas.openxmlformats.org/package/2006/relationships"><Relationship Id="rId2" Type="http://schemas.openxmlformats.org/officeDocument/2006/relationships/slide" Target="slide12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slide" Target="slide134.xml"/><Relationship Id="rId2" Type="http://schemas.openxmlformats.org/officeDocument/2006/relationships/slide" Target="slide133.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7.png"/><Relationship Id="rId4" Type="http://schemas.openxmlformats.org/officeDocument/2006/relationships/oleObject" Target="../embeddings/oleObject4.bin"/></Relationships>
</file>

<file path=ppt/slides/_rels/slide140.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slide" Target="slide3.xml"/><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112.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8.png"/><Relationship Id="rId4" Type="http://schemas.openxmlformats.org/officeDocument/2006/relationships/oleObject" Target="../embeddings/oleObject5.bin"/></Relationships>
</file>

<file path=ppt/slides/_rels/slide15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 Target="slide3.xml"/><Relationship Id="rId1" Type="http://schemas.openxmlformats.org/officeDocument/2006/relationships/slideLayout" Target="../slideLayouts/slideLayout4.xml"/><Relationship Id="rId5" Type="http://schemas.openxmlformats.org/officeDocument/2006/relationships/image" Target="../media/image118.png"/><Relationship Id="rId4" Type="http://schemas.openxmlformats.org/officeDocument/2006/relationships/image" Target="../media/image117.jpeg"/></Relationships>
</file>

<file path=ppt/slides/_rels/slide1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 Target="slide3.xml"/><Relationship Id="rId1" Type="http://schemas.openxmlformats.org/officeDocument/2006/relationships/slideLayout" Target="../slideLayouts/slideLayout4.xml"/><Relationship Id="rId5" Type="http://schemas.openxmlformats.org/officeDocument/2006/relationships/image" Target="../media/image121.png"/><Relationship Id="rId4" Type="http://schemas.openxmlformats.org/officeDocument/2006/relationships/image" Target="../media/image120.png"/></Relationships>
</file>

<file path=ppt/slides/_rels/slide158.xml.rels><?xml version="1.0" encoding="UTF-8" standalone="yes"?>
<Relationships xmlns="http://schemas.openxmlformats.org/package/2006/relationships"><Relationship Id="rId8" Type="http://schemas.openxmlformats.org/officeDocument/2006/relationships/hyperlink" Target="http://www.enature.com/zipguides/customguide.asp?guidetype=tracks" TargetMode="External"/><Relationship Id="rId13" Type="http://schemas.openxmlformats.org/officeDocument/2006/relationships/hyperlink" Target="http://www.princeton.edu/~oa/nature/tracking.shtml" TargetMode="External"/><Relationship Id="rId3" Type="http://schemas.openxmlformats.org/officeDocument/2006/relationships/hyperlink" Target="http://web.stclair.k12.il.us/splashd/animale.htm" TargetMode="External"/><Relationship Id="rId7" Type="http://schemas.openxmlformats.org/officeDocument/2006/relationships/hyperlink" Target="http://www.dnr.state.wi.us/org/caer/ce/eek/nature/track.htm" TargetMode="External"/><Relationship Id="rId12" Type="http://schemas.openxmlformats.org/officeDocument/2006/relationships/hyperlink" Target="http://www.nwf.org/" TargetMode="External"/><Relationship Id="rId2" Type="http://schemas.openxmlformats.org/officeDocument/2006/relationships/hyperlink" Target="http://www.allaboutbirds.org/" TargetMode="External"/><Relationship Id="rId16"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hyperlink" Target="http://people.eku.edu/ritchisong/birdcommunication.html" TargetMode="External"/><Relationship Id="rId11" Type="http://schemas.openxmlformats.org/officeDocument/2006/relationships/hyperlink" Target="http://www.amnh.org/ology/features/stufftodo_genetics/fieldjournal.php?TB_iframe=true&amp;height=500&amp;width=600" TargetMode="External"/><Relationship Id="rId5" Type="http://schemas.openxmlformats.org/officeDocument/2006/relationships/hyperlink" Target="http://www.geol.umd.edu/~jmerck/bsci392/lecture11/lecture11.html" TargetMode="External"/><Relationship Id="rId15" Type="http://schemas.openxmlformats.org/officeDocument/2006/relationships/hyperlink" Target="http://www.inhs.uiuc.edu/resources/virtualbird/index.html" TargetMode="External"/><Relationship Id="rId10" Type="http://schemas.openxmlformats.org/officeDocument/2006/relationships/hyperlink" Target="http://cahe.nmsu.edu/pubs/_circulars/circ561.html" TargetMode="External"/><Relationship Id="rId4" Type="http://schemas.openxmlformats.org/officeDocument/2006/relationships/hyperlink" Target="http://animaltracksandsign.blogspot.com/" TargetMode="External"/><Relationship Id="rId9" Type="http://schemas.openxmlformats.org/officeDocument/2006/relationships/hyperlink" Target="http://www.amnh.org/ology/features/stufftodo_horse/horse_gaits.php?TB_iframe=true&amp;height=500&amp;width=800" TargetMode="External"/><Relationship Id="rId14" Type="http://schemas.openxmlformats.org/officeDocument/2006/relationships/hyperlink" Target="http://www.concord.org/~btinker/guide/tracks/tracks_activities.html" TargetMode="External"/></Relationships>
</file>

<file path=ppt/slides/_rels/slide16.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9.png"/><Relationship Id="rId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0.png"/><Relationship Id="rId4"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1.png"/><Relationship Id="rId4" Type="http://schemas.openxmlformats.org/officeDocument/2006/relationships/oleObject" Target="../embeddings/oleObject8.bin"/></Relationships>
</file>

<file path=ppt/slides/_rels/slide19.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2.png"/><Relationship Id="rId4" Type="http://schemas.openxmlformats.org/officeDocument/2006/relationships/oleObject" Target="../embeddings/oleObject9.bin"/></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13.png"/><Relationship Id="rId4" Type="http://schemas.openxmlformats.org/officeDocument/2006/relationships/oleObject" Target="../embeddings/oleObject10.bin"/></Relationships>
</file>

<file path=ppt/slides/_rels/slide21.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14.png"/><Relationship Id="rId4" Type="http://schemas.openxmlformats.org/officeDocument/2006/relationships/oleObject" Target="../embeddings/oleObject11.bin"/></Relationships>
</file>

<file path=ppt/slides/_rels/slide22.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15.png"/><Relationship Id="rId4" Type="http://schemas.openxmlformats.org/officeDocument/2006/relationships/oleObject" Target="../embeddings/oleObject12.bin"/></Relationships>
</file>

<file path=ppt/slides/_rels/slide23.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16.png"/><Relationship Id="rId4" Type="http://schemas.openxmlformats.org/officeDocument/2006/relationships/oleObject" Target="../embeddings/oleObject13.bin"/></Relationships>
</file>

<file path=ppt/slides/_rels/slide24.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17.png"/><Relationship Id="rId4" Type="http://schemas.openxmlformats.org/officeDocument/2006/relationships/oleObject" Target="../embeddings/oleObject14.bin"/></Relationships>
</file>

<file path=ppt/slides/_rels/slide25.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18.png"/><Relationship Id="rId4" Type="http://schemas.openxmlformats.org/officeDocument/2006/relationships/oleObject" Target="../embeddings/oleObject15.bin"/></Relationships>
</file>

<file path=ppt/slides/_rels/slide26.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19.png"/><Relationship Id="rId4" Type="http://schemas.openxmlformats.org/officeDocument/2006/relationships/oleObject" Target="../embeddings/oleObject16.bin"/></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3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51.xml"/><Relationship Id="rId13" Type="http://schemas.openxmlformats.org/officeDocument/2006/relationships/slide" Target="slide156.xml"/><Relationship Id="rId3" Type="http://schemas.openxmlformats.org/officeDocument/2006/relationships/slide" Target="slide4.xml"/><Relationship Id="rId7" Type="http://schemas.openxmlformats.org/officeDocument/2006/relationships/slide" Target="slide119.xml"/><Relationship Id="rId12" Type="http://schemas.openxmlformats.org/officeDocument/2006/relationships/slide" Target="slide133.xml"/><Relationship Id="rId2" Type="http://schemas.openxmlformats.org/officeDocument/2006/relationships/slide" Target="slide155.xml"/><Relationship Id="rId1" Type="http://schemas.openxmlformats.org/officeDocument/2006/relationships/slideLayout" Target="../slideLayouts/slideLayout2.xml"/><Relationship Id="rId6" Type="http://schemas.openxmlformats.org/officeDocument/2006/relationships/slide" Target="slide118.xml"/><Relationship Id="rId11" Type="http://schemas.openxmlformats.org/officeDocument/2006/relationships/slide" Target="slide124.xml"/><Relationship Id="rId5" Type="http://schemas.openxmlformats.org/officeDocument/2006/relationships/slide" Target="slide104.xml"/><Relationship Id="rId10" Type="http://schemas.openxmlformats.org/officeDocument/2006/relationships/slide" Target="slide53.xml"/><Relationship Id="rId4" Type="http://schemas.openxmlformats.org/officeDocument/2006/relationships/slide" Target="slide6.xml"/><Relationship Id="rId9" Type="http://schemas.openxmlformats.org/officeDocument/2006/relationships/slide" Target="slide116.xml"/><Relationship Id="rId14" Type="http://schemas.openxmlformats.org/officeDocument/2006/relationships/slide" Target="slide158.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slide" Target="slide1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slide" Target="slide61.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59.xml"/><Relationship Id="rId4" Type="http://schemas.openxmlformats.org/officeDocument/2006/relationships/slide" Target="slide55.xml"/></Relationships>
</file>

<file path=ppt/slides/_rels/slide48.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slide" Target="slide64.xml"/><Relationship Id="rId1" Type="http://schemas.openxmlformats.org/officeDocument/2006/relationships/slideLayout" Target="../slideLayouts/slideLayout2.xml"/><Relationship Id="rId5" Type="http://schemas.openxmlformats.org/officeDocument/2006/relationships/slide" Target="slide71.xml"/><Relationship Id="rId4" Type="http://schemas.openxmlformats.org/officeDocument/2006/relationships/slide" Target="slide11.xml"/></Relationships>
</file>

<file path=ppt/slides/_rels/slide49.xml.rels><?xml version="1.0" encoding="UTF-8" standalone="yes"?>
<Relationships xmlns="http://schemas.openxmlformats.org/package/2006/relationships"><Relationship Id="rId3" Type="http://schemas.openxmlformats.org/officeDocument/2006/relationships/slide" Target="slide72.xml"/><Relationship Id="rId2" Type="http://schemas.openxmlformats.org/officeDocument/2006/relationships/slide" Target="slide63.xml"/><Relationship Id="rId1" Type="http://schemas.openxmlformats.org/officeDocument/2006/relationships/slideLayout" Target="../slideLayouts/slideLayout2.xml"/><Relationship Id="rId6" Type="http://schemas.openxmlformats.org/officeDocument/2006/relationships/slide" Target="slide66.xml"/><Relationship Id="rId5" Type="http://schemas.openxmlformats.org/officeDocument/2006/relationships/slide" Target="slide74.xml"/><Relationship Id="rId4" Type="http://schemas.openxmlformats.org/officeDocument/2006/relationships/slide" Target="slide7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slide" Target="slide65.xml"/><Relationship Id="rId1" Type="http://schemas.openxmlformats.org/officeDocument/2006/relationships/slideLayout" Target="../slideLayouts/slideLayout2.xml"/><Relationship Id="rId6" Type="http://schemas.openxmlformats.org/officeDocument/2006/relationships/image" Target="../media/image32.wmf"/><Relationship Id="rId5" Type="http://schemas.openxmlformats.org/officeDocument/2006/relationships/slide" Target="slide68.xml"/><Relationship Id="rId4" Type="http://schemas.openxmlformats.org/officeDocument/2006/relationships/slide" Target="slide70.xml"/></Relationships>
</file>

<file path=ppt/slides/_rels/slide51.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33.png"/><Relationship Id="rId21" Type="http://schemas.openxmlformats.org/officeDocument/2006/relationships/image" Target="../media/image4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slide" Target="slide3.xml"/><Relationship Id="rId2" Type="http://schemas.openxmlformats.org/officeDocument/2006/relationships/slide" Target="slide25.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slide" Target="slide23.xml"/><Relationship Id="rId11" Type="http://schemas.openxmlformats.org/officeDocument/2006/relationships/image" Target="../media/image37.png"/><Relationship Id="rId24" Type="http://schemas.openxmlformats.org/officeDocument/2006/relationships/image" Target="../media/image50.png"/><Relationship Id="rId5" Type="http://schemas.openxmlformats.org/officeDocument/2006/relationships/image" Target="../media/image34.png"/><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slide" Target="slide11.xml"/><Relationship Id="rId19" Type="http://schemas.openxmlformats.org/officeDocument/2006/relationships/image" Target="../media/image45.png"/><Relationship Id="rId4" Type="http://schemas.openxmlformats.org/officeDocument/2006/relationships/slide" Target="slide24.xml"/><Relationship Id="rId9" Type="http://schemas.openxmlformats.org/officeDocument/2006/relationships/image" Target="../media/image36.png"/><Relationship Id="rId14" Type="http://schemas.openxmlformats.org/officeDocument/2006/relationships/image" Target="../media/image40.png"/><Relationship Id="rId22"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slide" Target="slide51.xml"/><Relationship Id="rId4" Type="http://schemas.openxmlformats.org/officeDocument/2006/relationships/slide" Target="slide4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slide" Target="slide51.xml"/><Relationship Id="rId4" Type="http://schemas.openxmlformats.org/officeDocument/2006/relationships/slide" Target="slide47.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slide" Target="slide51.xml"/><Relationship Id="rId4" Type="http://schemas.openxmlformats.org/officeDocument/2006/relationships/slide" Target="slide47.xml"/></Relationships>
</file>

<file path=ppt/slides/_rels/slide56.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slide" Target="slide116.xml"/><Relationship Id="rId5" Type="http://schemas.openxmlformats.org/officeDocument/2006/relationships/slide" Target="slide51.xml"/><Relationship Id="rId4" Type="http://schemas.openxmlformats.org/officeDocument/2006/relationships/slide" Target="slide47.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slide" Target="slide51.xml"/><Relationship Id="rId4" Type="http://schemas.openxmlformats.org/officeDocument/2006/relationships/slide" Target="slide47.xml"/></Relationships>
</file>

<file path=ppt/slides/_rels/slide58.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slide" Target="slide116.xml"/><Relationship Id="rId5" Type="http://schemas.openxmlformats.org/officeDocument/2006/relationships/slide" Target="slide51.xml"/><Relationship Id="rId4" Type="http://schemas.openxmlformats.org/officeDocument/2006/relationships/slide" Target="slide47.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slide" Target="slide51.xml"/><Relationship Id="rId4" Type="http://schemas.openxmlformats.org/officeDocument/2006/relationships/slide" Target="slide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slide" Target="slide116.xml"/><Relationship Id="rId5" Type="http://schemas.openxmlformats.org/officeDocument/2006/relationships/slide" Target="slide51.xml"/><Relationship Id="rId4" Type="http://schemas.openxmlformats.org/officeDocument/2006/relationships/slide" Target="slide47.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slide" Target="slide116.xml"/><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slide" Target="slide51.xml"/><Relationship Id="rId5" Type="http://schemas.openxmlformats.org/officeDocument/2006/relationships/slide" Target="slide47.xml"/><Relationship Id="rId4" Type="http://schemas.openxmlformats.org/officeDocument/2006/relationships/slide" Target="slide48.xml"/></Relationships>
</file>

<file path=ppt/slides/_rels/slide62.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slide" Target="slide116.xml"/></Relationships>
</file>

<file path=ppt/slides/_rels/slide63.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slide" Target="slide51.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slide" Target="slide51.xml"/><Relationship Id="rId4" Type="http://schemas.openxmlformats.org/officeDocument/2006/relationships/slide" Target="slide47.xml"/></Relationships>
</file>

<file path=ppt/slides/_rels/slide65.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slide" Target="slide116.xml"/><Relationship Id="rId5" Type="http://schemas.openxmlformats.org/officeDocument/2006/relationships/slide" Target="slide51.xml"/><Relationship Id="rId4" Type="http://schemas.openxmlformats.org/officeDocument/2006/relationships/slide" Target="slide47.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slide" Target="slide51.xml"/><Relationship Id="rId4" Type="http://schemas.openxmlformats.org/officeDocument/2006/relationships/slide" Target="slide47.xml"/></Relationships>
</file>

<file path=ppt/slides/_rels/slide67.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slide" Target="slide51.xml"/></Relationships>
</file>

<file path=ppt/slides/_rels/slide68.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slide" Target="slide51.xml"/></Relationships>
</file>

<file path=ppt/slides/_rels/slide69.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slide" Target="slide116.xml"/><Relationship Id="rId5" Type="http://schemas.openxmlformats.org/officeDocument/2006/relationships/slide" Target="slide51.xml"/><Relationship Id="rId4" Type="http://schemas.openxmlformats.org/officeDocument/2006/relationships/slide" Target="slide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slide" Target="slide51.xml"/><Relationship Id="rId4" Type="http://schemas.openxmlformats.org/officeDocument/2006/relationships/slide" Target="slide47.xml"/></Relationships>
</file>

<file path=ppt/slides/_rels/slide71.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slide" Target="slide51.xml"/><Relationship Id="rId4" Type="http://schemas.openxmlformats.org/officeDocument/2006/relationships/slide" Target="slide47.xml"/></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slide" Target="slide51.xml"/><Relationship Id="rId4" Type="http://schemas.openxmlformats.org/officeDocument/2006/relationships/slide" Target="slide47.xml"/></Relationships>
</file>

<file path=ppt/slides/_rels/slide73.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slide" Target="slide51.xml"/></Relationships>
</file>

<file path=ppt/slides/_rels/slide74.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slide" Target="slide51.xml"/></Relationships>
</file>

<file path=ppt/slides/_rels/slide75.xml.rels><?xml version="1.0" encoding="UTF-8" standalone="yes"?>
<Relationships xmlns="http://schemas.openxmlformats.org/package/2006/relationships"><Relationship Id="rId2" Type="http://schemas.openxmlformats.org/officeDocument/2006/relationships/slide" Target="slide8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slide" Target="slide51.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75.xml"/><Relationship Id="rId5" Type="http://schemas.openxmlformats.org/officeDocument/2006/relationships/slide" Target="slide52.xml"/><Relationship Id="rId4" Type="http://schemas.openxmlformats.org/officeDocument/2006/relationships/slide" Target="slide4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410" name="Slide Number Placeholder 1">
            <a:extLst>
              <a:ext uri="{FF2B5EF4-FFF2-40B4-BE49-F238E27FC236}">
                <a16:creationId xmlns:a16="http://schemas.microsoft.com/office/drawing/2014/main" id="{56198C03-B711-451E-82A7-5B2E20424C4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1C4C930D-DEE2-4D16-B03A-82C27BAE31CB}" type="slidenum">
              <a:rPr lang="en-US" altLang="en-US" sz="1400">
                <a:solidFill>
                  <a:srgbClr val="000000"/>
                </a:solidFill>
              </a:rPr>
              <a:pPr eaLnBrk="1" hangingPunct="1"/>
              <a:t>1</a:t>
            </a:fld>
            <a:endParaRPr lang="en-US" altLang="en-US" sz="1400">
              <a:solidFill>
                <a:srgbClr val="000000"/>
              </a:solidFill>
            </a:endParaRPr>
          </a:p>
        </p:txBody>
      </p:sp>
      <p:sp>
        <p:nvSpPr>
          <p:cNvPr id="3" name="TextBox 2">
            <a:extLst>
              <a:ext uri="{FF2B5EF4-FFF2-40B4-BE49-F238E27FC236}">
                <a16:creationId xmlns:a16="http://schemas.microsoft.com/office/drawing/2014/main" id="{FD676514-ABA1-4D08-ABD6-CFF9007A928B}"/>
              </a:ext>
            </a:extLst>
          </p:cNvPr>
          <p:cNvSpPr txBox="1"/>
          <p:nvPr/>
        </p:nvSpPr>
        <p:spPr>
          <a:xfrm>
            <a:off x="533400" y="228600"/>
            <a:ext cx="8153400" cy="6856413"/>
          </a:xfrm>
          <a:prstGeom prst="rect">
            <a:avLst/>
          </a:prstGeom>
          <a:noFill/>
        </p:spPr>
        <p:txBody>
          <a:bodyPr>
            <a:spAutoFit/>
          </a:bodyPr>
          <a:lstStyle/>
          <a:p>
            <a:pPr algn="ctr">
              <a:defRPr/>
            </a:pPr>
            <a:r>
              <a:rPr lang="en-US" sz="5400" i="1" dirty="0">
                <a:solidFill>
                  <a:srgbClr val="FFFFFF"/>
                </a:solidFill>
                <a:latin typeface="Arial" pitchFamily="34" charset="0"/>
              </a:rPr>
              <a:t>Biology in a Box</a:t>
            </a:r>
          </a:p>
          <a:p>
            <a:pPr>
              <a:defRPr/>
            </a:pPr>
            <a:r>
              <a:rPr lang="en-US" b="0" dirty="0">
                <a:solidFill>
                  <a:srgbClr val="FFFFFF"/>
                </a:solidFill>
                <a:latin typeface="Arial" pitchFamily="34" charset="0"/>
              </a:rPr>
              <a:t> </a:t>
            </a:r>
          </a:p>
          <a:p>
            <a:pPr algn="ctr">
              <a:defRPr/>
            </a:pPr>
            <a:r>
              <a:rPr lang="en-US" sz="1200" dirty="0">
                <a:solidFill>
                  <a:srgbClr val="FFFFFF"/>
                </a:solidFill>
                <a:latin typeface="Arial" pitchFamily="34" charset="0"/>
              </a:rPr>
              <a:t>A science education outreach program brought to you by a partnership </a:t>
            </a:r>
          </a:p>
          <a:p>
            <a:pPr algn="ctr">
              <a:defRPr/>
            </a:pPr>
            <a:r>
              <a:rPr lang="en-US" sz="1200" dirty="0">
                <a:solidFill>
                  <a:srgbClr val="FFFFFF"/>
                </a:solidFill>
                <a:latin typeface="Arial" pitchFamily="34" charset="0"/>
              </a:rPr>
              <a:t>between The University of Tennessee and the National Institute for Mathematical and Biological Synthesis</a:t>
            </a:r>
            <a:endParaRPr lang="en-US" dirty="0">
              <a:solidFill>
                <a:srgbClr val="FFFFFF"/>
              </a:solidFill>
              <a:latin typeface="Arial" pitchFamily="34" charset="0"/>
            </a:endParaRPr>
          </a:p>
          <a:p>
            <a:pPr>
              <a:defRPr/>
            </a:pPr>
            <a:r>
              <a:rPr lang="en-US" b="0" dirty="0">
                <a:solidFill>
                  <a:srgbClr val="FFFFFF"/>
                </a:solidFill>
                <a:latin typeface="Arial" pitchFamily="34" charset="0"/>
              </a:rPr>
              <a:t>                </a:t>
            </a:r>
          </a:p>
          <a:p>
            <a:pPr>
              <a:defRPr/>
            </a:pPr>
            <a:endParaRPr lang="en-US" b="0" dirty="0">
              <a:solidFill>
                <a:srgbClr val="FFFFFF"/>
              </a:solidFill>
              <a:latin typeface="Arial" pitchFamily="34" charset="0"/>
            </a:endParaRPr>
          </a:p>
          <a:p>
            <a:pPr>
              <a:defRPr/>
            </a:pPr>
            <a:endParaRPr lang="en-US" b="0" dirty="0">
              <a:solidFill>
                <a:srgbClr val="FFFFFF"/>
              </a:solidFill>
              <a:latin typeface="Arial" pitchFamily="34" charset="0"/>
            </a:endParaRPr>
          </a:p>
          <a:p>
            <a:pPr>
              <a:defRPr/>
            </a:pPr>
            <a:endParaRPr lang="en-US" b="0" dirty="0">
              <a:solidFill>
                <a:srgbClr val="FFFFFF"/>
              </a:solidFill>
              <a:latin typeface="Arial" pitchFamily="34" charset="0"/>
            </a:endParaRPr>
          </a:p>
          <a:p>
            <a:pPr>
              <a:defRPr/>
            </a:pPr>
            <a:endParaRPr lang="en-US" b="0" dirty="0">
              <a:solidFill>
                <a:srgbClr val="FFFFFF"/>
              </a:solidFill>
              <a:latin typeface="Arial" pitchFamily="34" charset="0"/>
            </a:endParaRPr>
          </a:p>
          <a:p>
            <a:pPr algn="ctr">
              <a:defRPr/>
            </a:pPr>
            <a:r>
              <a:rPr lang="en-US" dirty="0">
                <a:solidFill>
                  <a:srgbClr val="FFFFFF"/>
                </a:solidFill>
                <a:latin typeface="Arial" pitchFamily="34" charset="0"/>
              </a:rPr>
              <a:t>Visit us on the web at </a:t>
            </a:r>
            <a:r>
              <a:rPr lang="en-US" i="1" u="sng" dirty="0">
                <a:solidFill>
                  <a:srgbClr val="FFFFFF"/>
                </a:solidFill>
                <a:latin typeface="Arial" pitchFamily="34" charset="0"/>
              </a:rPr>
              <a:t>http://biologyinabox.utk.edu</a:t>
            </a:r>
          </a:p>
          <a:p>
            <a:pPr>
              <a:defRPr/>
            </a:pPr>
            <a:endParaRPr lang="en-US" b="0" dirty="0">
              <a:solidFill>
                <a:srgbClr val="FFFFFF"/>
              </a:solidFill>
              <a:latin typeface="Arial" pitchFamily="34" charset="0"/>
            </a:endParaRPr>
          </a:p>
          <a:p>
            <a:pPr>
              <a:defRPr/>
            </a:pPr>
            <a:r>
              <a:rPr lang="en-US" sz="1050" u="sng" dirty="0">
                <a:solidFill>
                  <a:srgbClr val="FFFFFF"/>
                </a:solidFill>
                <a:latin typeface="Arial" pitchFamily="34" charset="0"/>
              </a:rPr>
              <a:t>Biology in a Box Team</a:t>
            </a:r>
            <a:endParaRPr lang="en-US" sz="1050" dirty="0">
              <a:solidFill>
                <a:srgbClr val="FFFFFF"/>
              </a:solidFill>
              <a:latin typeface="Arial" pitchFamily="34" charset="0"/>
            </a:endParaRPr>
          </a:p>
          <a:p>
            <a:pPr>
              <a:defRPr/>
            </a:pPr>
            <a:r>
              <a:rPr lang="en-US" sz="1050" dirty="0">
                <a:solidFill>
                  <a:srgbClr val="FFFFFF"/>
                </a:solidFill>
                <a:latin typeface="Arial" pitchFamily="34" charset="0"/>
              </a:rPr>
              <a:t>Program Director/Author/Lead Editor: </a:t>
            </a:r>
            <a:r>
              <a:rPr lang="en-US" sz="1050" b="0" dirty="0">
                <a:solidFill>
                  <a:srgbClr val="FFFFFF"/>
                </a:solidFill>
                <a:latin typeface="Arial" pitchFamily="34" charset="0"/>
              </a:rPr>
              <a:t>Dr. Susan E. </a:t>
            </a:r>
            <a:r>
              <a:rPr lang="en-US" sz="1050" b="0" dirty="0" err="1">
                <a:solidFill>
                  <a:srgbClr val="FFFFFF"/>
                </a:solidFill>
                <a:latin typeface="Arial" pitchFamily="34" charset="0"/>
              </a:rPr>
              <a:t>Riechert</a:t>
            </a:r>
            <a:r>
              <a:rPr lang="en-US" sz="1050" b="0" dirty="0">
                <a:solidFill>
                  <a:srgbClr val="FFFFFF"/>
                </a:solidFill>
                <a:latin typeface="Arial" pitchFamily="34" charset="0"/>
              </a:rPr>
              <a:t> (University of Tennessee)</a:t>
            </a:r>
          </a:p>
          <a:p>
            <a:pPr>
              <a:defRPr/>
            </a:pPr>
            <a:r>
              <a:rPr lang="en-US" sz="1050" dirty="0">
                <a:solidFill>
                  <a:srgbClr val="FFFFFF"/>
                </a:solidFill>
                <a:latin typeface="Arial" pitchFamily="34" charset="0"/>
              </a:rPr>
              <a:t>Science Collaborators: </a:t>
            </a:r>
            <a:r>
              <a:rPr lang="en-US" sz="1050" b="0" dirty="0">
                <a:solidFill>
                  <a:srgbClr val="FFFFFF"/>
                </a:solidFill>
                <a:latin typeface="Arial" pitchFamily="34" charset="0"/>
              </a:rPr>
              <a:t>Dr. Thomas C. Jones (East Tennessee State University), Dr. Stan </a:t>
            </a:r>
            <a:r>
              <a:rPr lang="en-US" sz="1050" b="0" dirty="0" err="1">
                <a:solidFill>
                  <a:srgbClr val="FFFFFF"/>
                </a:solidFill>
                <a:latin typeface="Arial" pitchFamily="34" charset="0"/>
              </a:rPr>
              <a:t>Guffey</a:t>
            </a:r>
            <a:r>
              <a:rPr lang="en-US" sz="1050" b="0" dirty="0">
                <a:solidFill>
                  <a:srgbClr val="FFFFFF"/>
                </a:solidFill>
                <a:latin typeface="Arial" pitchFamily="34" charset="0"/>
              </a:rPr>
              <a:t> (University of Tennessee)</a:t>
            </a:r>
          </a:p>
          <a:p>
            <a:pPr>
              <a:defRPr/>
            </a:pPr>
            <a:r>
              <a:rPr lang="en-US" sz="1050" dirty="0">
                <a:solidFill>
                  <a:srgbClr val="FFFFFF"/>
                </a:solidFill>
                <a:latin typeface="Arial" pitchFamily="34" charset="0"/>
              </a:rPr>
              <a:t>Mathematics Collaborators/Editors: </a:t>
            </a:r>
            <a:r>
              <a:rPr lang="en-US" sz="1050" b="0" dirty="0">
                <a:solidFill>
                  <a:srgbClr val="FFFFFF"/>
                </a:solidFill>
                <a:latin typeface="Arial" pitchFamily="34" charset="0"/>
              </a:rPr>
              <a:t>Dr. Suzanne </a:t>
            </a:r>
            <a:r>
              <a:rPr lang="en-US" sz="1050" b="0" dirty="0" err="1">
                <a:solidFill>
                  <a:srgbClr val="FFFFFF"/>
                </a:solidFill>
                <a:latin typeface="Arial" pitchFamily="34" charset="0"/>
              </a:rPr>
              <a:t>Lenhart</a:t>
            </a:r>
            <a:r>
              <a:rPr lang="en-US" sz="1050" b="0" dirty="0">
                <a:solidFill>
                  <a:srgbClr val="FFFFFF"/>
                </a:solidFill>
                <a:latin typeface="Arial" pitchFamily="34" charset="0"/>
              </a:rPr>
              <a:t> (</a:t>
            </a:r>
            <a:r>
              <a:rPr lang="en-US" sz="1050" b="0" dirty="0" err="1">
                <a:solidFill>
                  <a:srgbClr val="FFFFFF"/>
                </a:solidFill>
                <a:latin typeface="Arial" pitchFamily="34" charset="0"/>
              </a:rPr>
              <a:t>NIMBioS</a:t>
            </a:r>
            <a:r>
              <a:rPr lang="en-US" sz="1050" b="0" dirty="0">
                <a:solidFill>
                  <a:srgbClr val="FFFFFF"/>
                </a:solidFill>
                <a:latin typeface="Arial" pitchFamily="34" charset="0"/>
              </a:rPr>
              <a:t>), Kelly </a:t>
            </a:r>
            <a:r>
              <a:rPr lang="en-US" sz="1050" b="0" dirty="0" err="1">
                <a:solidFill>
                  <a:srgbClr val="FFFFFF"/>
                </a:solidFill>
                <a:latin typeface="Arial" pitchFamily="34" charset="0"/>
              </a:rPr>
              <a:t>Sturner</a:t>
            </a:r>
            <a:r>
              <a:rPr lang="en-US" sz="1050" b="0" dirty="0">
                <a:solidFill>
                  <a:srgbClr val="FFFFFF"/>
                </a:solidFill>
                <a:latin typeface="Arial" pitchFamily="34" charset="0"/>
              </a:rPr>
              <a:t> (</a:t>
            </a:r>
            <a:r>
              <a:rPr lang="en-US" sz="1050" b="0" dirty="0" err="1">
                <a:solidFill>
                  <a:srgbClr val="FFFFFF"/>
                </a:solidFill>
                <a:latin typeface="Arial" pitchFamily="34" charset="0"/>
              </a:rPr>
              <a:t>NIMBioS</a:t>
            </a:r>
            <a:r>
              <a:rPr lang="en-US" sz="1050" b="0" dirty="0">
                <a:solidFill>
                  <a:srgbClr val="FFFFFF"/>
                </a:solidFill>
                <a:latin typeface="Arial" pitchFamily="34" charset="0"/>
              </a:rPr>
              <a:t>), Lu Howard (University of Tennessee)</a:t>
            </a:r>
          </a:p>
          <a:p>
            <a:pPr>
              <a:defRPr/>
            </a:pPr>
            <a:r>
              <a:rPr lang="en-US" sz="1050" dirty="0">
                <a:solidFill>
                  <a:srgbClr val="FFFFFF"/>
                </a:solidFill>
                <a:latin typeface="Arial" pitchFamily="34" charset="0"/>
              </a:rPr>
              <a:t>Outreach Coordinator: </a:t>
            </a:r>
            <a:r>
              <a:rPr lang="en-US" sz="1050" b="0" dirty="0">
                <a:solidFill>
                  <a:srgbClr val="FFFFFF"/>
                </a:solidFill>
                <a:latin typeface="Arial" pitchFamily="34" charset="0"/>
              </a:rPr>
              <a:t>Dr. Lynn Champion (University of Tennessee)</a:t>
            </a:r>
          </a:p>
          <a:p>
            <a:pPr>
              <a:defRPr/>
            </a:pPr>
            <a:r>
              <a:rPr lang="en-US" sz="1050" dirty="0">
                <a:solidFill>
                  <a:srgbClr val="FFFFFF"/>
                </a:solidFill>
                <a:latin typeface="Arial" pitchFamily="34" charset="0"/>
              </a:rPr>
              <a:t>Workshop Coordinators: </a:t>
            </a:r>
            <a:r>
              <a:rPr lang="en-US" sz="1050" b="0" dirty="0">
                <a:solidFill>
                  <a:srgbClr val="FFFFFF"/>
                </a:solidFill>
                <a:latin typeface="Arial" pitchFamily="34" charset="0"/>
              </a:rPr>
              <a:t>Kathy </a:t>
            </a:r>
            <a:r>
              <a:rPr lang="en-US" sz="1050" b="0" dirty="0" err="1">
                <a:solidFill>
                  <a:srgbClr val="FFFFFF"/>
                </a:solidFill>
                <a:latin typeface="Arial" pitchFamily="34" charset="0"/>
              </a:rPr>
              <a:t>DeWein</a:t>
            </a:r>
            <a:r>
              <a:rPr lang="en-US" sz="1050" b="0" dirty="0">
                <a:solidFill>
                  <a:srgbClr val="FFFFFF"/>
                </a:solidFill>
                <a:latin typeface="Arial" pitchFamily="34" charset="0"/>
              </a:rPr>
              <a:t> (Austin </a:t>
            </a:r>
            <a:r>
              <a:rPr lang="en-US" sz="1050" b="0" dirty="0" err="1">
                <a:solidFill>
                  <a:srgbClr val="FFFFFF"/>
                </a:solidFill>
                <a:latin typeface="Arial" pitchFamily="34" charset="0"/>
              </a:rPr>
              <a:t>Peay</a:t>
            </a:r>
            <a:r>
              <a:rPr lang="en-US" sz="1050" b="0" dirty="0">
                <a:solidFill>
                  <a:srgbClr val="FFFFFF"/>
                </a:solidFill>
                <a:latin typeface="Arial" pitchFamily="34" charset="0"/>
              </a:rPr>
              <a:t> State University), Gale Stanley (Jacksboro Middle School)</a:t>
            </a:r>
          </a:p>
          <a:p>
            <a:pPr>
              <a:defRPr/>
            </a:pPr>
            <a:r>
              <a:rPr lang="en-US" sz="1050" dirty="0">
                <a:solidFill>
                  <a:srgbClr val="FFFFFF"/>
                </a:solidFill>
                <a:latin typeface="Arial" pitchFamily="34" charset="0"/>
              </a:rPr>
              <a:t>Production/Assistant Editor: </a:t>
            </a:r>
            <a:r>
              <a:rPr lang="en-US" sz="1050" b="0" dirty="0">
                <a:solidFill>
                  <a:srgbClr val="FFFFFF"/>
                </a:solidFill>
                <a:latin typeface="Arial" pitchFamily="34" charset="0"/>
              </a:rPr>
              <a:t>J.R. Jones (University of Tennessee)</a:t>
            </a:r>
          </a:p>
          <a:p>
            <a:pPr>
              <a:defRPr/>
            </a:pPr>
            <a:r>
              <a:rPr lang="en-US" sz="1050" dirty="0">
                <a:solidFill>
                  <a:srgbClr val="FFFFFF"/>
                </a:solidFill>
                <a:latin typeface="Arial" pitchFamily="34" charset="0"/>
              </a:rPr>
              <a:t>Previous Contributors: </a:t>
            </a:r>
            <a:r>
              <a:rPr lang="en-US" sz="1050" b="0" dirty="0">
                <a:solidFill>
                  <a:srgbClr val="FFFFFF"/>
                </a:solidFill>
                <a:latin typeface="Arial" pitchFamily="34" charset="0"/>
              </a:rPr>
              <a:t>Sarah Duncan, Communications (formerly with </a:t>
            </a:r>
            <a:r>
              <a:rPr lang="en-US" sz="1050" b="0" dirty="0" err="1">
                <a:solidFill>
                  <a:srgbClr val="FFFFFF"/>
                </a:solidFill>
                <a:latin typeface="Arial" pitchFamily="34" charset="0"/>
              </a:rPr>
              <a:t>NIMBioS</a:t>
            </a:r>
            <a:r>
              <a:rPr lang="en-US" sz="1050" b="0" dirty="0">
                <a:solidFill>
                  <a:srgbClr val="FFFFFF"/>
                </a:solidFill>
                <a:latin typeface="Arial" pitchFamily="34" charset="0"/>
              </a:rPr>
              <a:t>), Rachel Leander, Math Collaborator (formerly with </a:t>
            </a:r>
            <a:r>
              <a:rPr lang="en-US" sz="1050" b="0" dirty="0" err="1">
                <a:solidFill>
                  <a:srgbClr val="FFFFFF"/>
                </a:solidFill>
                <a:latin typeface="Arial" pitchFamily="34" charset="0"/>
              </a:rPr>
              <a:t>NIMBioS</a:t>
            </a:r>
            <a:r>
              <a:rPr lang="en-US" sz="1050" b="0" dirty="0">
                <a:solidFill>
                  <a:srgbClr val="FFFFFF"/>
                </a:solidFill>
                <a:latin typeface="Arial" pitchFamily="34" charset="0"/>
              </a:rPr>
              <a:t>)</a:t>
            </a:r>
          </a:p>
          <a:p>
            <a:pPr>
              <a:defRPr/>
            </a:pPr>
            <a:r>
              <a:rPr lang="en-US" sz="1050" b="0" dirty="0">
                <a:solidFill>
                  <a:srgbClr val="FFFFFF"/>
                </a:solidFill>
                <a:latin typeface="Arial" pitchFamily="34" charset="0"/>
              </a:rPr>
              <a:t> </a:t>
            </a:r>
          </a:p>
          <a:p>
            <a:pPr algn="ctr">
              <a:defRPr/>
            </a:pPr>
            <a:r>
              <a:rPr lang="en-US" sz="1050" b="0" i="1" dirty="0">
                <a:solidFill>
                  <a:srgbClr val="FFFFFF"/>
                </a:solidFill>
                <a:latin typeface="Arial" pitchFamily="34" charset="0"/>
              </a:rPr>
              <a:t>This unit revised October 2012</a:t>
            </a:r>
          </a:p>
          <a:p>
            <a:pPr algn="ctr">
              <a:defRPr/>
            </a:pPr>
            <a:endParaRPr lang="en-US" sz="1050" b="0" i="1" dirty="0">
              <a:solidFill>
                <a:srgbClr val="FFFFFF"/>
              </a:solidFill>
              <a:latin typeface="Arial" pitchFamily="34" charset="0"/>
            </a:endParaRPr>
          </a:p>
          <a:p>
            <a:pPr algn="ctr">
              <a:defRPr/>
            </a:pPr>
            <a:r>
              <a:rPr lang="en-US" sz="1050" dirty="0">
                <a:solidFill>
                  <a:srgbClr val="FFFFFF"/>
                </a:solidFill>
                <a:latin typeface="Arial" pitchFamily="34" charset="0"/>
              </a:rPr>
              <a:t>Copyright 2012 by </a:t>
            </a:r>
            <a:r>
              <a:rPr lang="en-US" sz="1050" i="1" dirty="0">
                <a:solidFill>
                  <a:srgbClr val="FFFFFF"/>
                </a:solidFill>
                <a:latin typeface="Arial" pitchFamily="34" charset="0"/>
              </a:rPr>
              <a:t>Biology in a Box</a:t>
            </a:r>
            <a:r>
              <a:rPr lang="en-US" sz="1050" dirty="0">
                <a:solidFill>
                  <a:srgbClr val="FFFFFF"/>
                </a:solidFill>
                <a:latin typeface="Arial" pitchFamily="34" charset="0"/>
              </a:rPr>
              <a:t>, and the University of Tennessee. All materials in this unit and on the </a:t>
            </a:r>
            <a:r>
              <a:rPr lang="en-US" sz="1050" i="1" dirty="0">
                <a:solidFill>
                  <a:srgbClr val="FFFFFF"/>
                </a:solidFill>
                <a:latin typeface="Arial" pitchFamily="34" charset="0"/>
              </a:rPr>
              <a:t>Biology in a Box</a:t>
            </a:r>
            <a:r>
              <a:rPr lang="en-US" sz="1050" dirty="0">
                <a:solidFill>
                  <a:srgbClr val="FFFFFF"/>
                </a:solidFill>
                <a:latin typeface="Arial" pitchFamily="34" charset="0"/>
              </a:rPr>
              <a:t> web server (</a:t>
            </a:r>
            <a:r>
              <a:rPr lang="en-US" sz="1050" i="1" cap="all" dirty="0">
                <a:solidFill>
                  <a:srgbClr val="FFFFFF"/>
                </a:solidFill>
                <a:latin typeface="Arial" pitchFamily="34" charset="0"/>
              </a:rPr>
              <a:t>biologyinabox.utk.edu</a:t>
            </a:r>
            <a:r>
              <a:rPr lang="en-US" sz="1050" dirty="0">
                <a:solidFill>
                  <a:srgbClr val="FFFFFF"/>
                </a:solidFill>
                <a:latin typeface="Arial" pitchFamily="34" charset="0"/>
              </a:rPr>
              <a:t>, </a:t>
            </a:r>
            <a:r>
              <a:rPr lang="en-US" sz="1050" i="1" cap="all" dirty="0">
                <a:solidFill>
                  <a:srgbClr val="FFFFFF"/>
                </a:solidFill>
                <a:latin typeface="Arial" pitchFamily="34" charset="0"/>
              </a:rPr>
              <a:t>eeb.bio.utk.edu/</a:t>
            </a:r>
            <a:r>
              <a:rPr lang="en-US" sz="1050" i="1" cap="all" dirty="0" err="1">
                <a:solidFill>
                  <a:srgbClr val="FFFFFF"/>
                </a:solidFill>
                <a:latin typeface="Arial" pitchFamily="34" charset="0"/>
              </a:rPr>
              <a:t>biologyinbox</a:t>
            </a:r>
            <a:r>
              <a:rPr lang="en-US" sz="1050" dirty="0">
                <a:solidFill>
                  <a:srgbClr val="FFFFFF"/>
                </a:solidFill>
                <a:latin typeface="Arial" pitchFamily="34" charset="0"/>
              </a:rPr>
              <a:t>) may not be reproduced or stored in a retrieval system without prior written permission of the publisher, and in no case for profit.</a:t>
            </a:r>
          </a:p>
          <a:p>
            <a:pPr>
              <a:defRPr/>
            </a:pPr>
            <a:endParaRPr lang="en-US" sz="1200" b="0" dirty="0">
              <a:solidFill>
                <a:srgbClr val="000000"/>
              </a:solidFill>
              <a:cs typeface="+mn-cs"/>
            </a:endParaRPr>
          </a:p>
        </p:txBody>
      </p:sp>
      <p:pic>
        <p:nvPicPr>
          <p:cNvPr id="17412" name="Picture 3" descr="UT_color.jpg">
            <a:extLst>
              <a:ext uri="{FF2B5EF4-FFF2-40B4-BE49-F238E27FC236}">
                <a16:creationId xmlns:a16="http://schemas.microsoft.com/office/drawing/2014/main" id="{B87E2C20-E22B-468A-9574-58C97A389E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81200"/>
            <a:ext cx="20574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descr="NIMBioS_color.jpg">
            <a:extLst>
              <a:ext uri="{FF2B5EF4-FFF2-40B4-BE49-F238E27FC236}">
                <a16:creationId xmlns:a16="http://schemas.microsoft.com/office/drawing/2014/main" id="{70E7CF46-70D2-4243-85C2-8071C52209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981200"/>
            <a:ext cx="45720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0948E2D-85E2-489E-B65D-7AAB9A3758A9}"/>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F2DD0F8-DAE4-4F98-9C7E-F2036C74DCFF}" type="slidenum">
              <a:rPr lang="en-US" altLang="en-US" sz="1400" b="0">
                <a:latin typeface="Arial" panose="020B0604020202020204" pitchFamily="34" charset="0"/>
              </a:rPr>
              <a:pPr eaLnBrk="1" hangingPunct="1"/>
              <a:t>10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531B161-E592-436E-AD25-46581C3C79E9}"/>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02E95D1-8C41-47A5-9302-A63203837285}" type="slidenum">
              <a:rPr lang="en-US" altLang="en-US" sz="1400" b="0">
                <a:latin typeface="Arial" panose="020B0604020202020204" pitchFamily="34" charset="0"/>
              </a:rPr>
              <a:pPr algn="r" eaLnBrk="1" hangingPunct="1"/>
              <a:t>10</a:t>
            </a:fld>
            <a:endParaRPr lang="en-US" altLang="en-US" sz="1400" b="0">
              <a:latin typeface="Arial" panose="020B0604020202020204" pitchFamily="34" charset="0"/>
            </a:endParaRPr>
          </a:p>
        </p:txBody>
      </p:sp>
      <p:sp>
        <p:nvSpPr>
          <p:cNvPr id="26628" name="Rectangle 2">
            <a:extLst>
              <a:ext uri="{FF2B5EF4-FFF2-40B4-BE49-F238E27FC236}">
                <a16:creationId xmlns:a16="http://schemas.microsoft.com/office/drawing/2014/main" id="{D8D9F86F-0A9D-475D-A846-14EB05E74399}"/>
              </a:ext>
            </a:extLst>
          </p:cNvPr>
          <p:cNvSpPr>
            <a:spLocks noGrp="1" noChangeArrowheads="1"/>
          </p:cNvSpPr>
          <p:nvPr>
            <p:ph type="title"/>
          </p:nvPr>
        </p:nvSpPr>
        <p:spPr>
          <a:xfrm>
            <a:off x="533400" y="152400"/>
            <a:ext cx="8229600" cy="609600"/>
          </a:xfrm>
          <a:solidFill>
            <a:srgbClr val="D52FCD"/>
          </a:solidFill>
          <a:ln w="38100">
            <a:solidFill>
              <a:schemeClr val="tx1"/>
            </a:solidFill>
            <a:miter lim="800000"/>
            <a:headEnd/>
            <a:tailEnd/>
          </a:ln>
        </p:spPr>
        <p:txBody>
          <a:bodyPr/>
          <a:lstStyle/>
          <a:p>
            <a:pPr eaLnBrk="1" hangingPunct="1"/>
            <a:r>
              <a:rPr lang="en-US" altLang="en-US" sz="2400" b="1"/>
              <a:t>Directions for Exercise 1a. Matching Animal Tracks</a:t>
            </a:r>
          </a:p>
        </p:txBody>
      </p:sp>
      <p:sp>
        <p:nvSpPr>
          <p:cNvPr id="81923" name="Rectangle 3">
            <a:extLst>
              <a:ext uri="{FF2B5EF4-FFF2-40B4-BE49-F238E27FC236}">
                <a16:creationId xmlns:a16="http://schemas.microsoft.com/office/drawing/2014/main" id="{2809365C-C91C-4E34-8186-A98FCA4BF151}"/>
              </a:ext>
            </a:extLst>
          </p:cNvPr>
          <p:cNvSpPr>
            <a:spLocks noGrp="1" noChangeArrowheads="1"/>
          </p:cNvSpPr>
          <p:nvPr>
            <p:ph type="body" idx="1"/>
          </p:nvPr>
        </p:nvSpPr>
        <p:spPr>
          <a:xfrm>
            <a:off x="457200" y="838200"/>
            <a:ext cx="8229600" cy="4525963"/>
          </a:xfrm>
        </p:spPr>
        <p:txBody>
          <a:bodyPr/>
          <a:lstStyle/>
          <a:p>
            <a:pPr eaLnBrk="1" hangingPunct="1">
              <a:lnSpc>
                <a:spcPct val="90000"/>
              </a:lnSpc>
              <a:buFont typeface="Wingdings" panose="05000000000000000000" pitchFamily="2" charset="2"/>
              <a:buChar char="q"/>
            </a:pPr>
            <a:r>
              <a:rPr lang="en-US" altLang="en-US" sz="2400" b="1"/>
              <a:t>The teacher will spread the tracks out on a table in front of the class</a:t>
            </a:r>
          </a:p>
          <a:p>
            <a:pPr eaLnBrk="1" hangingPunct="1">
              <a:lnSpc>
                <a:spcPct val="90000"/>
              </a:lnSpc>
              <a:buFont typeface="Wingdings" panose="05000000000000000000" pitchFamily="2" charset="2"/>
              <a:buChar char="q"/>
            </a:pPr>
            <a:r>
              <a:rPr lang="en-US" altLang="en-US" sz="2400" b="1"/>
              <a:t>Each one of the next series of slides will display the name of an animal, then its picture, and finally the track it makes.</a:t>
            </a:r>
          </a:p>
          <a:p>
            <a:pPr eaLnBrk="1" hangingPunct="1">
              <a:lnSpc>
                <a:spcPct val="90000"/>
              </a:lnSpc>
              <a:buFont typeface="Wingdings" panose="05000000000000000000" pitchFamily="2" charset="2"/>
              <a:buChar char="q"/>
            </a:pPr>
            <a:r>
              <a:rPr lang="en-US" altLang="en-US" sz="2400" b="1"/>
              <a:t>First see, if anyone recognizes the name.</a:t>
            </a:r>
          </a:p>
          <a:p>
            <a:pPr eaLnBrk="1" hangingPunct="1">
              <a:lnSpc>
                <a:spcPct val="90000"/>
              </a:lnSpc>
              <a:buFont typeface="Wingdings" panose="05000000000000000000" pitchFamily="2" charset="2"/>
              <a:buChar char="q"/>
            </a:pPr>
            <a:r>
              <a:rPr lang="en-US" altLang="en-US" sz="2400" b="1"/>
              <a:t>The picture of the animal can then be brought up along with a picture of the track it makes.</a:t>
            </a:r>
          </a:p>
          <a:p>
            <a:pPr eaLnBrk="1" hangingPunct="1">
              <a:lnSpc>
                <a:spcPct val="90000"/>
              </a:lnSpc>
              <a:buFont typeface="Wingdings" panose="05000000000000000000" pitchFamily="2" charset="2"/>
              <a:buChar char="q"/>
            </a:pPr>
            <a:r>
              <a:rPr lang="en-US" altLang="en-US" sz="2400" b="1"/>
              <a:t>The first student to identify the animal can have the 1st try at finding the track on the table that matches the one displayed with the animal.</a:t>
            </a:r>
          </a:p>
          <a:p>
            <a:pPr eaLnBrk="1" hangingPunct="1">
              <a:lnSpc>
                <a:spcPct val="90000"/>
              </a:lnSpc>
              <a:buFont typeface="Wingdings" panose="05000000000000000000" pitchFamily="2" charset="2"/>
              <a:buChar char="q"/>
            </a:pPr>
            <a:r>
              <a:rPr lang="en-US" altLang="en-US" sz="2400" b="1"/>
              <a:t>Click on the picture of the animal if you would like to learn more about the animal.</a:t>
            </a:r>
          </a:p>
          <a:p>
            <a:pPr eaLnBrk="1" hangingPunct="1">
              <a:lnSpc>
                <a:spcPct val="90000"/>
              </a:lnSpc>
              <a:buFont typeface="Wingdings" panose="05000000000000000000" pitchFamily="2" charset="2"/>
              <a:buChar char="q"/>
            </a:pPr>
            <a:r>
              <a:rPr lang="en-US" altLang="en-US" sz="2400" b="1"/>
              <a:t>Repeat for as many animals as you care to try. There are 18 in all.</a:t>
            </a:r>
          </a:p>
          <a:p>
            <a:pPr eaLnBrk="1" hangingPunct="1">
              <a:lnSpc>
                <a:spcPct val="90000"/>
              </a:lnSpc>
            </a:pP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19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19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19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192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192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19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132A9118-0F6A-4279-B524-83975CB77FF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47F513F-2437-4E28-AD2F-B5C93AC9C842}" type="slidenum">
              <a:rPr lang="en-US" altLang="en-US" sz="1400" b="0">
                <a:latin typeface="Arial" panose="020B0604020202020204" pitchFamily="34" charset="0"/>
              </a:rPr>
              <a:pPr eaLnBrk="1" hangingPunct="1"/>
              <a:t>100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3D0656A-8075-46ED-87ED-6440437FBF9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87BA63D-B412-4FFE-B417-2B2341A4D365}" type="slidenum">
              <a:rPr lang="en-US" altLang="en-US" sz="1400" b="0">
                <a:latin typeface="Arial" panose="020B0604020202020204" pitchFamily="34" charset="0"/>
              </a:rPr>
              <a:pPr algn="r" eaLnBrk="1" hangingPunct="1"/>
              <a:t>100</a:t>
            </a:fld>
            <a:endParaRPr lang="en-US" altLang="en-US" sz="1400" b="0">
              <a:latin typeface="Arial" panose="020B0604020202020204" pitchFamily="34" charset="0"/>
            </a:endParaRPr>
          </a:p>
        </p:txBody>
      </p:sp>
      <p:sp>
        <p:nvSpPr>
          <p:cNvPr id="118788" name="Rectangle 2">
            <a:extLst>
              <a:ext uri="{FF2B5EF4-FFF2-40B4-BE49-F238E27FC236}">
                <a16:creationId xmlns:a16="http://schemas.microsoft.com/office/drawing/2014/main" id="{590E3673-60D8-4366-B016-C7434FE5B2CF}"/>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Calculating the slope of a line</a:t>
            </a:r>
          </a:p>
        </p:txBody>
      </p:sp>
      <p:sp>
        <p:nvSpPr>
          <p:cNvPr id="33795" name="Rectangle 3">
            <a:extLst>
              <a:ext uri="{FF2B5EF4-FFF2-40B4-BE49-F238E27FC236}">
                <a16:creationId xmlns:a16="http://schemas.microsoft.com/office/drawing/2014/main" id="{08AF32F6-4A4D-4107-996B-2C459DA65ED9}"/>
              </a:ext>
            </a:extLst>
          </p:cNvPr>
          <p:cNvSpPr>
            <a:spLocks noGrp="1" noChangeArrowheads="1"/>
          </p:cNvSpPr>
          <p:nvPr>
            <p:ph type="body" idx="1"/>
          </p:nvPr>
        </p:nvSpPr>
        <p:spPr>
          <a:xfrm>
            <a:off x="0" y="533400"/>
            <a:ext cx="8915400" cy="6172200"/>
          </a:xfrm>
          <a:solidFill>
            <a:srgbClr val="FFFFFF"/>
          </a:solidFill>
        </p:spPr>
        <p:txBody>
          <a:bodyPr/>
          <a:lstStyle/>
          <a:p>
            <a:pPr>
              <a:buFont typeface="Wingdings" panose="05000000000000000000" pitchFamily="2" charset="2"/>
              <a:buChar char="q"/>
            </a:pPr>
            <a:r>
              <a:rPr lang="en-US" altLang="en-US" sz="2400"/>
              <a:t>Now that you know the slope of your best fit line, you should determine the slope-intercept form of this line.</a:t>
            </a:r>
          </a:p>
          <a:p>
            <a:pPr>
              <a:buFont typeface="Wingdings" panose="05000000000000000000" pitchFamily="2" charset="2"/>
              <a:buChar char="q"/>
            </a:pPr>
            <a:r>
              <a:rPr lang="en-US" altLang="en-US" sz="2400"/>
              <a:t>There are several ways you could do this, but one way would be the following:</a:t>
            </a:r>
          </a:p>
          <a:p>
            <a:pPr>
              <a:buFont typeface="Wingdings" panose="05000000000000000000" pitchFamily="2" charset="2"/>
              <a:buChar char="q"/>
            </a:pPr>
            <a:r>
              <a:rPr lang="en-US" altLang="en-US" sz="2400"/>
              <a:t>Pick a point on your line.  Note the x and y coordinates of that point.</a:t>
            </a:r>
          </a:p>
          <a:p>
            <a:pPr>
              <a:buFont typeface="Wingdings" panose="05000000000000000000" pitchFamily="2" charset="2"/>
              <a:buChar char="q"/>
            </a:pPr>
            <a:r>
              <a:rPr lang="en-US" altLang="en-US" sz="2400"/>
              <a:t>Look at the slope-intercept formula for a line (</a:t>
            </a:r>
            <a:r>
              <a:rPr lang="en-US" altLang="en-US" sz="2400" b="1" i="1">
                <a:solidFill>
                  <a:srgbClr val="FF6699"/>
                </a:solidFill>
              </a:rPr>
              <a:t>y = mx + b</a:t>
            </a:r>
            <a:r>
              <a:rPr lang="en-US" altLang="en-US" sz="2400"/>
              <a:t>).</a:t>
            </a:r>
          </a:p>
          <a:p>
            <a:pPr>
              <a:buFont typeface="Wingdings" panose="05000000000000000000" pitchFamily="2" charset="2"/>
              <a:buChar char="q"/>
            </a:pPr>
            <a:r>
              <a:rPr lang="en-US" altLang="en-US" sz="2400"/>
              <a:t>Substitute your values of </a:t>
            </a:r>
            <a:r>
              <a:rPr lang="en-US" altLang="en-US" sz="2400" b="1" i="1"/>
              <a:t>x</a:t>
            </a:r>
            <a:r>
              <a:rPr lang="en-US" altLang="en-US" sz="2400"/>
              <a:t>, </a:t>
            </a:r>
            <a:r>
              <a:rPr lang="en-US" altLang="en-US" sz="2400" b="1" i="1"/>
              <a:t>y</a:t>
            </a:r>
            <a:r>
              <a:rPr lang="en-US" altLang="en-US" sz="2400"/>
              <a:t>, and </a:t>
            </a:r>
            <a:r>
              <a:rPr lang="en-US" altLang="en-US" sz="2400" b="1" i="1"/>
              <a:t>m</a:t>
            </a:r>
            <a:r>
              <a:rPr lang="en-US" altLang="en-US" sz="2400"/>
              <a:t> (which you just calculated) to solve for the </a:t>
            </a:r>
            <a:r>
              <a:rPr lang="en-US" altLang="en-US" sz="2400" b="1" i="1"/>
              <a:t>b</a:t>
            </a:r>
            <a:r>
              <a:rPr lang="en-US" altLang="en-US" sz="2400"/>
              <a:t> (the y-intercept) of your best fit line.</a:t>
            </a:r>
          </a:p>
          <a:p>
            <a:pPr>
              <a:buFont typeface="Wingdings" panose="05000000000000000000" pitchFamily="2" charset="2"/>
              <a:buChar char="q"/>
            </a:pPr>
            <a:r>
              <a:rPr lang="en-US" altLang="en-US" sz="2400"/>
              <a:t>The equation of Alexander’s best fit line is approximately equal to </a:t>
            </a:r>
            <a:r>
              <a:rPr lang="en-US" altLang="en-US" sz="2400" b="1" i="1"/>
              <a:t>y = 1.1x + 1</a:t>
            </a:r>
          </a:p>
          <a:p>
            <a:pPr>
              <a:buFont typeface="Wingdings" panose="05000000000000000000" pitchFamily="2" charset="2"/>
              <a:buChar char="q"/>
            </a:pPr>
            <a:r>
              <a:rPr lang="en-US" altLang="en-US" sz="2400"/>
              <a:t>Is the equation of your best fit line similar?</a:t>
            </a:r>
          </a:p>
          <a:p>
            <a:pPr>
              <a:buFont typeface="Wingdings" panose="05000000000000000000" pitchFamily="2" charset="2"/>
              <a:buChar char="q"/>
            </a:pPr>
            <a:r>
              <a:rPr lang="en-US" altLang="en-US" sz="2400"/>
              <a:t>If not, can you think of some reasons why it might be different from Alexander’s equation?</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7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7F966F6-8488-45E8-A05D-C6AFB0B1894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576F21C-9B1C-4BB3-9275-47D35BCA638B}" type="slidenum">
              <a:rPr lang="en-US" altLang="en-US" sz="1400" b="0">
                <a:latin typeface="Arial" panose="020B0604020202020204" pitchFamily="34" charset="0"/>
              </a:rPr>
              <a:pPr eaLnBrk="1" hangingPunct="1"/>
              <a:t>101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749F985F-2439-42F3-86F9-CD8AE9BC9649}"/>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5896898-8AB8-4625-AD0C-D5C16CF4033E}" type="slidenum">
              <a:rPr lang="en-US" altLang="en-US" sz="1400" b="0">
                <a:latin typeface="Arial" panose="020B0604020202020204" pitchFamily="34" charset="0"/>
              </a:rPr>
              <a:pPr algn="r" eaLnBrk="1" hangingPunct="1"/>
              <a:t>101</a:t>
            </a:fld>
            <a:endParaRPr lang="en-US" altLang="en-US" sz="1400" b="0">
              <a:latin typeface="Arial" panose="020B0604020202020204" pitchFamily="34" charset="0"/>
            </a:endParaRPr>
          </a:p>
        </p:txBody>
      </p:sp>
      <p:sp>
        <p:nvSpPr>
          <p:cNvPr id="119812" name="Rectangle 2">
            <a:extLst>
              <a:ext uri="{FF2B5EF4-FFF2-40B4-BE49-F238E27FC236}">
                <a16:creationId xmlns:a16="http://schemas.microsoft.com/office/drawing/2014/main" id="{70FB7116-1E8F-466D-84F8-6F86B8D743D8}"/>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Calculating the slope of a line</a:t>
            </a:r>
          </a:p>
        </p:txBody>
      </p:sp>
      <p:sp>
        <p:nvSpPr>
          <p:cNvPr id="33795" name="Rectangle 3">
            <a:extLst>
              <a:ext uri="{FF2B5EF4-FFF2-40B4-BE49-F238E27FC236}">
                <a16:creationId xmlns:a16="http://schemas.microsoft.com/office/drawing/2014/main" id="{7F0EFC1A-1552-498E-82E6-59FA688E3C93}"/>
              </a:ext>
            </a:extLst>
          </p:cNvPr>
          <p:cNvSpPr>
            <a:spLocks noGrp="1" noChangeArrowheads="1"/>
          </p:cNvSpPr>
          <p:nvPr>
            <p:ph type="body" idx="1"/>
          </p:nvPr>
        </p:nvSpPr>
        <p:spPr>
          <a:xfrm>
            <a:off x="0" y="533400"/>
            <a:ext cx="8915400" cy="6172200"/>
          </a:xfrm>
          <a:solidFill>
            <a:srgbClr val="FFFFFF"/>
          </a:solidFill>
        </p:spPr>
        <p:txBody>
          <a:bodyPr/>
          <a:lstStyle/>
          <a:p>
            <a:pPr>
              <a:buFont typeface="Wingdings" panose="05000000000000000000" pitchFamily="2" charset="2"/>
              <a:buChar char="q"/>
            </a:pPr>
            <a:r>
              <a:rPr lang="en-US" altLang="en-US" sz="2200"/>
              <a:t>Now that you know the slope of your best fit line, you should determine the slope-intercept form of this line.</a:t>
            </a:r>
          </a:p>
          <a:p>
            <a:pPr>
              <a:buFont typeface="Wingdings" panose="05000000000000000000" pitchFamily="2" charset="2"/>
              <a:buChar char="q"/>
            </a:pPr>
            <a:r>
              <a:rPr lang="en-US" altLang="en-US" sz="2200"/>
              <a:t>There are several ways you could do this, but one way would be the following:</a:t>
            </a:r>
          </a:p>
          <a:p>
            <a:pPr>
              <a:buFont typeface="Wingdings" panose="05000000000000000000" pitchFamily="2" charset="2"/>
              <a:buChar char="q"/>
            </a:pPr>
            <a:r>
              <a:rPr lang="en-US" altLang="en-US" sz="2200"/>
              <a:t>Pick a point on your line.  Note the x and y coordinates of that point.</a:t>
            </a:r>
          </a:p>
          <a:p>
            <a:pPr>
              <a:buFont typeface="Wingdings" panose="05000000000000000000" pitchFamily="2" charset="2"/>
              <a:buChar char="q"/>
            </a:pPr>
            <a:r>
              <a:rPr lang="en-US" altLang="en-US" sz="2200"/>
              <a:t>Look at the slope-intercept formula for a line (</a:t>
            </a:r>
            <a:r>
              <a:rPr lang="en-US" altLang="en-US" sz="2200" b="1" i="1">
                <a:solidFill>
                  <a:srgbClr val="FF6699"/>
                </a:solidFill>
              </a:rPr>
              <a:t>y = mx + b</a:t>
            </a:r>
            <a:r>
              <a:rPr lang="en-US" altLang="en-US" sz="2200"/>
              <a:t>).</a:t>
            </a:r>
          </a:p>
          <a:p>
            <a:pPr>
              <a:buFont typeface="Wingdings" panose="05000000000000000000" pitchFamily="2" charset="2"/>
              <a:buChar char="q"/>
            </a:pPr>
            <a:r>
              <a:rPr lang="en-US" altLang="en-US" sz="2200"/>
              <a:t>Substitute your values of </a:t>
            </a:r>
            <a:r>
              <a:rPr lang="en-US" altLang="en-US" sz="2200" b="1" i="1"/>
              <a:t>x</a:t>
            </a:r>
            <a:r>
              <a:rPr lang="en-US" altLang="en-US" sz="2200"/>
              <a:t>, </a:t>
            </a:r>
            <a:r>
              <a:rPr lang="en-US" altLang="en-US" sz="2200" b="1" i="1"/>
              <a:t>y</a:t>
            </a:r>
            <a:r>
              <a:rPr lang="en-US" altLang="en-US" sz="2200"/>
              <a:t>, and </a:t>
            </a:r>
            <a:r>
              <a:rPr lang="en-US" altLang="en-US" sz="2200" b="1" i="1"/>
              <a:t>m</a:t>
            </a:r>
            <a:r>
              <a:rPr lang="en-US" altLang="en-US" sz="2200"/>
              <a:t> (which you just calculated) to solve for the </a:t>
            </a:r>
            <a:r>
              <a:rPr lang="en-US" altLang="en-US" sz="2200" b="1" i="1"/>
              <a:t>b</a:t>
            </a:r>
            <a:r>
              <a:rPr lang="en-US" altLang="en-US" sz="2200"/>
              <a:t> (the y-intercept) of your best fit line.</a:t>
            </a:r>
          </a:p>
          <a:p>
            <a:pPr>
              <a:buFont typeface="Wingdings" panose="05000000000000000000" pitchFamily="2" charset="2"/>
              <a:buChar char="q"/>
            </a:pPr>
            <a:r>
              <a:rPr lang="en-US" altLang="en-US" sz="2200"/>
              <a:t>The equation of Alexander’s best fit line is approximately equal to </a:t>
            </a:r>
            <a:r>
              <a:rPr lang="en-US" altLang="en-US" sz="2200" b="1" i="1"/>
              <a:t>y = 1.1x + 1</a:t>
            </a:r>
            <a:r>
              <a:rPr lang="en-US" altLang="en-US" sz="2200" i="1"/>
              <a:t>.  </a:t>
            </a:r>
            <a:r>
              <a:rPr lang="en-US" altLang="en-US" sz="2200"/>
              <a:t>Rearrange this to solve for dimensionless speed (</a:t>
            </a:r>
            <a:r>
              <a:rPr lang="en-US" altLang="en-US" sz="2200" b="1" i="1"/>
              <a:t>x</a:t>
            </a:r>
            <a:r>
              <a:rPr lang="en-US" altLang="en-US" sz="2200"/>
              <a:t>) in terms of relative stride length (</a:t>
            </a:r>
            <a:r>
              <a:rPr lang="en-US" altLang="en-US" sz="2200" b="1" i="1"/>
              <a:t>y</a:t>
            </a:r>
            <a:r>
              <a:rPr lang="en-US" altLang="en-US" sz="2200"/>
              <a:t>)</a:t>
            </a:r>
            <a:endParaRPr lang="en-US" altLang="en-US" sz="2200" b="1" i="1"/>
          </a:p>
          <a:p>
            <a:pPr>
              <a:buFont typeface="Wingdings" panose="05000000000000000000" pitchFamily="2" charset="2"/>
              <a:buChar char="q"/>
            </a:pPr>
            <a:r>
              <a:rPr lang="en-US" altLang="en-US" sz="2200"/>
              <a:t>Is the equation of your best fit line similar?</a:t>
            </a:r>
          </a:p>
          <a:p>
            <a:pPr>
              <a:buFont typeface="Wingdings" panose="05000000000000000000" pitchFamily="2" charset="2"/>
              <a:buChar char="q"/>
            </a:pPr>
            <a:r>
              <a:rPr lang="en-US" altLang="en-US" sz="2200"/>
              <a:t>If not, can you think of some reasons why it might be different from Alexander’s equation?</a:t>
            </a:r>
          </a:p>
          <a:p>
            <a:pPr>
              <a:buFont typeface="Wingdings" panose="05000000000000000000" pitchFamily="2" charset="2"/>
              <a:buChar char="q"/>
            </a:pPr>
            <a:endParaRPr lang="en-US" altLang="en-US" sz="2200"/>
          </a:p>
          <a:p>
            <a:pPr>
              <a:buFont typeface="Wingdings" panose="05000000000000000000" pitchFamily="2" charset="2"/>
              <a:buChar char="q"/>
            </a:pPr>
            <a:endParaRPr lang="en-US" altLang="en-US" sz="22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7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702A408E-2E57-4C11-98B0-2FB2E9051781}"/>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967FFBC-14FB-4BBF-B6D0-7BDA49DBED8E}" type="slidenum">
              <a:rPr lang="en-US" altLang="en-US" sz="1400" b="0">
                <a:latin typeface="Arial" panose="020B0604020202020204" pitchFamily="34" charset="0"/>
              </a:rPr>
              <a:pPr eaLnBrk="1" hangingPunct="1"/>
              <a:t>102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59920F28-92EC-48BE-9E08-6C2D054F11E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7794DF8-B66F-441C-811D-4F3E7E1CA6A4}" type="slidenum">
              <a:rPr lang="en-US" altLang="en-US" sz="1400" b="0">
                <a:latin typeface="Arial" panose="020B0604020202020204" pitchFamily="34" charset="0"/>
              </a:rPr>
              <a:pPr algn="r" eaLnBrk="1" hangingPunct="1"/>
              <a:t>102</a:t>
            </a:fld>
            <a:endParaRPr lang="en-US" altLang="en-US" sz="1400" b="0">
              <a:latin typeface="Arial" panose="020B0604020202020204" pitchFamily="34" charset="0"/>
            </a:endParaRPr>
          </a:p>
        </p:txBody>
      </p:sp>
      <p:sp>
        <p:nvSpPr>
          <p:cNvPr id="120836" name="Rectangle 2">
            <a:extLst>
              <a:ext uri="{FF2B5EF4-FFF2-40B4-BE49-F238E27FC236}">
                <a16:creationId xmlns:a16="http://schemas.microsoft.com/office/drawing/2014/main" id="{74774066-AAAA-47F3-8FDE-DB4E26C66156}"/>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Putting your knowledge to work!</a:t>
            </a:r>
          </a:p>
        </p:txBody>
      </p:sp>
      <p:sp>
        <p:nvSpPr>
          <p:cNvPr id="33795" name="Rectangle 3">
            <a:extLst>
              <a:ext uri="{FF2B5EF4-FFF2-40B4-BE49-F238E27FC236}">
                <a16:creationId xmlns:a16="http://schemas.microsoft.com/office/drawing/2014/main" id="{9E76A836-C549-42DC-B32B-0B07B0DF4286}"/>
              </a:ext>
            </a:extLst>
          </p:cNvPr>
          <p:cNvSpPr>
            <a:spLocks noGrp="1" noChangeArrowheads="1"/>
          </p:cNvSpPr>
          <p:nvPr>
            <p:ph type="body" idx="1"/>
          </p:nvPr>
        </p:nvSpPr>
        <p:spPr>
          <a:xfrm>
            <a:off x="0" y="533400"/>
            <a:ext cx="4648200" cy="6172200"/>
          </a:xfrm>
          <a:solidFill>
            <a:srgbClr val="FFFFFF"/>
          </a:solidFill>
        </p:spPr>
        <p:txBody>
          <a:bodyPr/>
          <a:lstStyle/>
          <a:p>
            <a:pPr>
              <a:buFont typeface="Wingdings" panose="05000000000000000000" pitchFamily="2" charset="2"/>
              <a:buChar char="q"/>
            </a:pPr>
            <a:r>
              <a:rPr lang="en-US" altLang="en-US" sz="2600"/>
              <a:t>To the right are some images of two types of dinosaurs, and tracks that they made.</a:t>
            </a:r>
          </a:p>
          <a:p>
            <a:pPr>
              <a:buFont typeface="Wingdings" panose="05000000000000000000" pitchFamily="2" charset="2"/>
              <a:buChar char="q"/>
            </a:pPr>
            <a:r>
              <a:rPr lang="en-US" altLang="en-US" sz="2600"/>
              <a:t>Your teacher may provide you with a copy of this image.</a:t>
            </a:r>
          </a:p>
          <a:p>
            <a:pPr>
              <a:buFont typeface="Wingdings" panose="05000000000000000000" pitchFamily="2" charset="2"/>
              <a:buChar char="q"/>
            </a:pPr>
            <a:r>
              <a:rPr lang="en-US" altLang="en-US" sz="2600"/>
              <a:t>On your paper copy, the tracks are 1/50</a:t>
            </a:r>
            <a:r>
              <a:rPr lang="en-US" altLang="en-US" sz="2600" baseline="30000"/>
              <a:t>th</a:t>
            </a:r>
            <a:r>
              <a:rPr lang="en-US" altLang="en-US" sz="2600"/>
              <a:t> actual size.</a:t>
            </a:r>
          </a:p>
          <a:p>
            <a:pPr>
              <a:buFont typeface="Wingdings" panose="05000000000000000000" pitchFamily="2" charset="2"/>
              <a:buChar char="q"/>
            </a:pPr>
            <a:r>
              <a:rPr lang="en-US" altLang="en-US" sz="2600"/>
              <a:t>Measure the dinosaur’s tracks and stride lengths.</a:t>
            </a:r>
          </a:p>
          <a:p>
            <a:pPr>
              <a:buFont typeface="Wingdings" panose="05000000000000000000" pitchFamily="2" charset="2"/>
              <a:buChar char="q"/>
            </a:pPr>
            <a:r>
              <a:rPr lang="en-US" altLang="en-US" sz="2600"/>
              <a:t>In general, dinosaur’s legs were approximately 4 times the length of their hind feet.</a:t>
            </a:r>
          </a:p>
          <a:p>
            <a:pPr>
              <a:buFont typeface="Wingdings" panose="05000000000000000000" pitchFamily="2" charset="2"/>
              <a:buChar char="q"/>
            </a:pPr>
            <a:endParaRPr lang="en-US" altLang="en-US" sz="2600"/>
          </a:p>
          <a:p>
            <a:pPr>
              <a:buFont typeface="Wingdings" panose="05000000000000000000" pitchFamily="2" charset="2"/>
              <a:buChar char="q"/>
            </a:pPr>
            <a:endParaRPr lang="en-US" altLang="en-US" sz="2600"/>
          </a:p>
          <a:p>
            <a:pPr>
              <a:buFont typeface="Wingdings" panose="05000000000000000000" pitchFamily="2" charset="2"/>
              <a:buChar char="q"/>
            </a:pPr>
            <a:endParaRPr lang="en-US" altLang="en-US" sz="2600" b="1"/>
          </a:p>
        </p:txBody>
      </p:sp>
      <p:pic>
        <p:nvPicPr>
          <p:cNvPr id="7" name="Picture 6" descr="fig 6.jpg">
            <a:extLst>
              <a:ext uri="{FF2B5EF4-FFF2-40B4-BE49-F238E27FC236}">
                <a16:creationId xmlns:a16="http://schemas.microsoft.com/office/drawing/2014/main" id="{2F384A39-03AD-42E0-8B59-F0A46FBFB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00" t="9332" r="20000" b="13333"/>
          <a:stretch>
            <a:fillRect/>
          </a:stretch>
        </p:blipFill>
        <p:spPr bwMode="auto">
          <a:xfrm>
            <a:off x="4662488" y="609600"/>
            <a:ext cx="4481512" cy="345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C802252-62BB-44AA-B075-6F20FDA74871}"/>
              </a:ext>
            </a:extLst>
          </p:cNvPr>
          <p:cNvSpPr txBox="1"/>
          <p:nvPr/>
        </p:nvSpPr>
        <p:spPr>
          <a:xfrm>
            <a:off x="4572000" y="4191000"/>
            <a:ext cx="4572000" cy="1938338"/>
          </a:xfrm>
          <a:prstGeom prst="rect">
            <a:avLst/>
          </a:prstGeom>
          <a:noFill/>
        </p:spPr>
        <p:txBody>
          <a:bodyPr>
            <a:spAutoFit/>
          </a:bodyPr>
          <a:lstStyle/>
          <a:p>
            <a:pPr>
              <a:defRPr/>
            </a:pPr>
            <a:r>
              <a:rPr lang="en-US" dirty="0">
                <a:latin typeface="+mn-lt"/>
                <a:cs typeface="+mn-cs"/>
              </a:rPr>
              <a:t>SL = stride length</a:t>
            </a:r>
          </a:p>
          <a:p>
            <a:pPr>
              <a:defRPr/>
            </a:pPr>
            <a:r>
              <a:rPr lang="en-US" dirty="0">
                <a:latin typeface="+mn-lt"/>
                <a:cs typeface="+mn-cs"/>
              </a:rPr>
              <a:t>TL = track length</a:t>
            </a:r>
          </a:p>
          <a:p>
            <a:pPr>
              <a:defRPr/>
            </a:pPr>
            <a:r>
              <a:rPr lang="en-US" dirty="0">
                <a:latin typeface="+mn-lt"/>
                <a:cs typeface="+mn-cs"/>
              </a:rPr>
              <a:t>l = left, r = right</a:t>
            </a:r>
          </a:p>
          <a:p>
            <a:pPr>
              <a:defRPr/>
            </a:pPr>
            <a:r>
              <a:rPr lang="en-US" dirty="0">
                <a:latin typeface="+mn-lt"/>
                <a:cs typeface="+mn-cs"/>
              </a:rPr>
              <a:t>m = </a:t>
            </a:r>
            <a:r>
              <a:rPr lang="en-US" dirty="0" err="1">
                <a:latin typeface="+mn-lt"/>
                <a:cs typeface="+mn-cs"/>
              </a:rPr>
              <a:t>manus</a:t>
            </a:r>
            <a:r>
              <a:rPr lang="en-US" dirty="0">
                <a:latin typeface="+mn-lt"/>
                <a:cs typeface="+mn-cs"/>
              </a:rPr>
              <a:t> (“hand”/front foot)</a:t>
            </a:r>
          </a:p>
          <a:p>
            <a:pPr>
              <a:defRPr/>
            </a:pPr>
            <a:r>
              <a:rPr lang="en-US" dirty="0">
                <a:latin typeface="+mn-lt"/>
                <a:cs typeface="+mn-cs"/>
              </a:rPr>
              <a:t>p = </a:t>
            </a:r>
            <a:r>
              <a:rPr lang="en-US" dirty="0" err="1">
                <a:latin typeface="+mn-lt"/>
                <a:cs typeface="+mn-cs"/>
              </a:rPr>
              <a:t>pes</a:t>
            </a:r>
            <a:r>
              <a:rPr lang="en-US" dirty="0">
                <a:latin typeface="+mn-lt"/>
                <a:cs typeface="+mn-cs"/>
              </a:rPr>
              <a:t> (hind foot)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style.rotation</p:attrName>
                                        </p:attrNameLst>
                                      </p:cBhvr>
                                      <p:tavLst>
                                        <p:tav tm="0">
                                          <p:val>
                                            <p:fltVal val="720"/>
                                          </p:val>
                                        </p:tav>
                                        <p:tav tm="100000">
                                          <p:val>
                                            <p:fltVal val="0"/>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B82DEF25-83C1-453C-85D0-576E4F15EE6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0BF6417-EAEC-4881-9885-0786A682E5EB}" type="slidenum">
              <a:rPr lang="en-US" altLang="en-US" sz="1400" b="0">
                <a:latin typeface="Arial" panose="020B0604020202020204" pitchFamily="34" charset="0"/>
              </a:rPr>
              <a:pPr eaLnBrk="1" hangingPunct="1"/>
              <a:t>103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0EE8BD8D-7B0C-4236-B549-57C4EABD4727}"/>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6C9FD56-A87A-4978-9718-5CFABAE34282}" type="slidenum">
              <a:rPr lang="en-US" altLang="en-US" sz="1400" b="0">
                <a:latin typeface="Arial" panose="020B0604020202020204" pitchFamily="34" charset="0"/>
              </a:rPr>
              <a:pPr algn="r" eaLnBrk="1" hangingPunct="1"/>
              <a:t>103</a:t>
            </a:fld>
            <a:endParaRPr lang="en-US" altLang="en-US" sz="1400" b="0">
              <a:latin typeface="Arial" panose="020B0604020202020204" pitchFamily="34" charset="0"/>
            </a:endParaRPr>
          </a:p>
        </p:txBody>
      </p:sp>
      <p:sp>
        <p:nvSpPr>
          <p:cNvPr id="121860" name="Rectangle 2">
            <a:extLst>
              <a:ext uri="{FF2B5EF4-FFF2-40B4-BE49-F238E27FC236}">
                <a16:creationId xmlns:a16="http://schemas.microsoft.com/office/drawing/2014/main" id="{8EEBCBC7-B16C-4B22-BF9D-FC779F18E3FA}"/>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Putting your knowledge to work!</a:t>
            </a:r>
          </a:p>
        </p:txBody>
      </p:sp>
      <p:sp>
        <p:nvSpPr>
          <p:cNvPr id="33795" name="Rectangle 3">
            <a:extLst>
              <a:ext uri="{FF2B5EF4-FFF2-40B4-BE49-F238E27FC236}">
                <a16:creationId xmlns:a16="http://schemas.microsoft.com/office/drawing/2014/main" id="{14267DB7-94AA-4A26-9797-623385CD93EB}"/>
              </a:ext>
            </a:extLst>
          </p:cNvPr>
          <p:cNvSpPr>
            <a:spLocks noGrp="1" noChangeArrowheads="1"/>
          </p:cNvSpPr>
          <p:nvPr>
            <p:ph type="body" idx="1"/>
          </p:nvPr>
        </p:nvSpPr>
        <p:spPr>
          <a:xfrm>
            <a:off x="0" y="533400"/>
            <a:ext cx="8915400" cy="6172200"/>
          </a:xfrm>
          <a:solidFill>
            <a:srgbClr val="FFFFFF"/>
          </a:solidFill>
        </p:spPr>
        <p:txBody>
          <a:bodyPr/>
          <a:lstStyle/>
          <a:p>
            <a:pPr>
              <a:buFont typeface="Wingdings" panose="05000000000000000000" pitchFamily="2" charset="2"/>
              <a:buChar char="q"/>
            </a:pPr>
            <a:r>
              <a:rPr lang="en-US" altLang="en-US" sz="2400"/>
              <a:t>Using the information you obtained from measurements of the scaled images of the dinosaur tracks, estimate the speeds at which each dinosaur was traveling</a:t>
            </a:r>
          </a:p>
          <a:p>
            <a:pPr lvl="1">
              <a:buFont typeface="Wingdings" panose="05000000000000000000" pitchFamily="2" charset="2"/>
              <a:buChar char="q"/>
            </a:pPr>
            <a:r>
              <a:rPr lang="en-US" altLang="en-US" sz="2200"/>
              <a:t>using the equation of your best fit line for your data</a:t>
            </a:r>
          </a:p>
          <a:p>
            <a:pPr lvl="1">
              <a:buFont typeface="Wingdings" panose="05000000000000000000" pitchFamily="2" charset="2"/>
              <a:buChar char="q"/>
            </a:pPr>
            <a:r>
              <a:rPr lang="en-US" altLang="en-US" sz="2200"/>
              <a:t>using Alexander’s equation.</a:t>
            </a:r>
          </a:p>
          <a:p>
            <a:pPr>
              <a:buFont typeface="Wingdings" panose="05000000000000000000" pitchFamily="2" charset="2"/>
              <a:buChar char="q"/>
            </a:pPr>
            <a:r>
              <a:rPr lang="en-US" altLang="en-US" sz="2400"/>
              <a:t>Are your estimates using your data similar to those calculated using Alexander’s equation?</a:t>
            </a:r>
          </a:p>
          <a:p>
            <a:pPr>
              <a:buFont typeface="Wingdings" panose="05000000000000000000" pitchFamily="2" charset="2"/>
              <a:buChar char="q"/>
            </a:pPr>
            <a:r>
              <a:rPr lang="en-US" altLang="en-US" sz="2400"/>
              <a:t>If not, why do you think they might be different?</a:t>
            </a:r>
          </a:p>
          <a:p>
            <a:pPr>
              <a:buFont typeface="Wingdings" panose="05000000000000000000" pitchFamily="2" charset="2"/>
              <a:buChar char="q"/>
            </a:pPr>
            <a:endParaRPr lang="en-US" altLang="en-US" sz="2400"/>
          </a:p>
          <a:p>
            <a:pPr>
              <a:buFontTx/>
              <a:buNone/>
            </a:pPr>
            <a:r>
              <a:rPr lang="en-US" altLang="en-US" sz="2600" b="1" u="sng"/>
              <a:t>Alternate Open-ended Exploration</a:t>
            </a:r>
          </a:p>
          <a:p>
            <a:pPr>
              <a:buFont typeface="Wingdings" panose="05000000000000000000" pitchFamily="2" charset="2"/>
              <a:buChar char="q"/>
            </a:pPr>
            <a:r>
              <a:rPr lang="en-US" altLang="en-US" sz="2400"/>
              <a:t>Look for tracks in your own backyard or nearby, or find images of animal tracks (with some sense of scale) online.</a:t>
            </a:r>
          </a:p>
          <a:p>
            <a:pPr>
              <a:buFont typeface="Wingdings" panose="05000000000000000000" pitchFamily="2" charset="2"/>
              <a:buChar char="q"/>
            </a:pPr>
            <a:r>
              <a:rPr lang="en-US" altLang="en-US" sz="2400"/>
              <a:t>Do some internet research on the average leg length of the animal that made the tracks.</a:t>
            </a:r>
          </a:p>
          <a:p>
            <a:pPr>
              <a:buFont typeface="Wingdings" panose="05000000000000000000" pitchFamily="2" charset="2"/>
              <a:buChar char="q"/>
            </a:pPr>
            <a:r>
              <a:rPr lang="en-US" altLang="en-US" sz="2400"/>
              <a:t>See if you can figure out how fast that animal was moving!</a:t>
            </a:r>
            <a:endParaRPr lang="en-US" altLang="en-US" sz="2200"/>
          </a:p>
          <a:p>
            <a:pPr>
              <a:buFont typeface="Wingdings" panose="05000000000000000000" pitchFamily="2" charset="2"/>
              <a:buChar char="q"/>
            </a:pPr>
            <a:endParaRPr lang="en-US" altLang="en-US" sz="2600"/>
          </a:p>
          <a:p>
            <a:pPr>
              <a:buFont typeface="Wingdings" panose="05000000000000000000" pitchFamily="2" charset="2"/>
              <a:buChar char="q"/>
            </a:pPr>
            <a:endParaRPr lang="en-US" altLang="en-US" sz="2600"/>
          </a:p>
          <a:p>
            <a:pPr>
              <a:buFont typeface="Wingdings" panose="05000000000000000000" pitchFamily="2" charset="2"/>
              <a:buChar char="q"/>
            </a:pPr>
            <a:endParaRPr lang="en-US" altLang="en-US" sz="2600" b="1"/>
          </a:p>
        </p:txBody>
      </p:sp>
      <p:sp>
        <p:nvSpPr>
          <p:cNvPr id="9" name="Action Button: Home 8">
            <a:hlinkClick r:id="rId2" action="ppaction://hlinksldjump" highlightClick="1"/>
            <a:extLst>
              <a:ext uri="{FF2B5EF4-FFF2-40B4-BE49-F238E27FC236}">
                <a16:creationId xmlns:a16="http://schemas.microsoft.com/office/drawing/2014/main" id="{C793A520-AAB4-4132-B3B3-8F46866A292B}"/>
              </a:ext>
            </a:extLst>
          </p:cNvPr>
          <p:cNvSpPr>
            <a:spLocks noChangeArrowheads="1"/>
          </p:cNvSpPr>
          <p:nvPr/>
        </p:nvSpPr>
        <p:spPr bwMode="auto">
          <a:xfrm>
            <a:off x="8458200" y="6172200"/>
            <a:ext cx="533400" cy="533400"/>
          </a:xfrm>
          <a:prstGeom prst="actionButtonHome">
            <a:avLst/>
          </a:prstGeom>
          <a:solidFill>
            <a:srgbClr val="FF6699"/>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95">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795">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795">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74183A66-53F6-4C22-B46A-7393D6879C7D}"/>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3881FEF-4379-4A95-9CDB-FF6A540841B5}" type="slidenum">
              <a:rPr lang="en-US" altLang="en-US" sz="1400" b="0">
                <a:latin typeface="Arial" panose="020B0604020202020204" pitchFamily="34" charset="0"/>
              </a:rPr>
              <a:pPr eaLnBrk="1" hangingPunct="1"/>
              <a:t>104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F3AB4F8E-134A-4601-9D39-8506E560C6B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5131CB6-B1F4-4179-827F-0E0133E8A467}" type="slidenum">
              <a:rPr lang="en-US" altLang="en-US" sz="1400" b="0">
                <a:latin typeface="Arial" panose="020B0604020202020204" pitchFamily="34" charset="0"/>
              </a:rPr>
              <a:pPr algn="r" eaLnBrk="1" hangingPunct="1"/>
              <a:t>104</a:t>
            </a:fld>
            <a:endParaRPr lang="en-US" altLang="en-US" sz="1400" b="0">
              <a:latin typeface="Arial" panose="020B0604020202020204" pitchFamily="34" charset="0"/>
            </a:endParaRPr>
          </a:p>
        </p:txBody>
      </p:sp>
      <p:sp>
        <p:nvSpPr>
          <p:cNvPr id="122884" name="Rectangle 2">
            <a:extLst>
              <a:ext uri="{FF2B5EF4-FFF2-40B4-BE49-F238E27FC236}">
                <a16:creationId xmlns:a16="http://schemas.microsoft.com/office/drawing/2014/main" id="{2750FF4F-4E78-4A7F-B2CC-787C6D81A8F3}"/>
              </a:ext>
            </a:extLst>
          </p:cNvPr>
          <p:cNvSpPr>
            <a:spLocks noGrp="1" noChangeArrowheads="1"/>
          </p:cNvSpPr>
          <p:nvPr>
            <p:ph type="title"/>
          </p:nvPr>
        </p:nvSpPr>
        <p:spPr>
          <a:xfrm>
            <a:off x="457200" y="228600"/>
            <a:ext cx="8229600" cy="731838"/>
          </a:xfrm>
          <a:solidFill>
            <a:srgbClr val="9692E6"/>
          </a:solidFill>
          <a:ln w="38100">
            <a:solidFill>
              <a:schemeClr val="tx1"/>
            </a:solidFill>
            <a:miter lim="800000"/>
            <a:headEnd/>
            <a:tailEnd/>
          </a:ln>
        </p:spPr>
        <p:txBody>
          <a:bodyPr/>
          <a:lstStyle/>
          <a:p>
            <a:pPr eaLnBrk="1" hangingPunct="1"/>
            <a:r>
              <a:rPr lang="en-US" altLang="en-US" sz="3200" b="1"/>
              <a:t>Exercise 2. The Scoop on Poop!</a:t>
            </a:r>
          </a:p>
        </p:txBody>
      </p:sp>
      <p:sp>
        <p:nvSpPr>
          <p:cNvPr id="33795" name="Rectangle 3">
            <a:extLst>
              <a:ext uri="{FF2B5EF4-FFF2-40B4-BE49-F238E27FC236}">
                <a16:creationId xmlns:a16="http://schemas.microsoft.com/office/drawing/2014/main" id="{008824E3-35AC-44EA-843C-D8D4A438FD5A}"/>
              </a:ext>
            </a:extLst>
          </p:cNvPr>
          <p:cNvSpPr>
            <a:spLocks noGrp="1" noChangeArrowheads="1"/>
          </p:cNvSpPr>
          <p:nvPr>
            <p:ph type="body" idx="1"/>
          </p:nvPr>
        </p:nvSpPr>
        <p:spPr>
          <a:xfrm>
            <a:off x="457200" y="1219200"/>
            <a:ext cx="8229600" cy="4906963"/>
          </a:xfrm>
        </p:spPr>
        <p:txBody>
          <a:bodyPr/>
          <a:lstStyle/>
          <a:p>
            <a:pPr eaLnBrk="1" hangingPunct="1">
              <a:lnSpc>
                <a:spcPct val="80000"/>
              </a:lnSpc>
              <a:buFont typeface="Wingdings" panose="05000000000000000000" pitchFamily="2" charset="2"/>
              <a:buChar char="q"/>
            </a:pPr>
            <a:r>
              <a:rPr lang="en-US" altLang="en-US" sz="2400" b="1"/>
              <a:t>Some of the most common signs that can tell us what animals are in an area are the tracks they leave behind.  </a:t>
            </a:r>
          </a:p>
          <a:p>
            <a:pPr eaLnBrk="1" hangingPunct="1">
              <a:lnSpc>
                <a:spcPct val="80000"/>
              </a:lnSpc>
              <a:buFont typeface="Wingdings" panose="05000000000000000000" pitchFamily="2" charset="2"/>
              <a:buChar char="q"/>
            </a:pPr>
            <a:endParaRPr lang="en-US" altLang="en-US" sz="2400" b="1"/>
          </a:p>
          <a:p>
            <a:pPr eaLnBrk="1" hangingPunct="1">
              <a:lnSpc>
                <a:spcPct val="80000"/>
              </a:lnSpc>
              <a:buFont typeface="Wingdings" panose="05000000000000000000" pitchFamily="2" charset="2"/>
              <a:buChar char="q"/>
            </a:pPr>
            <a:r>
              <a:rPr lang="en-US" altLang="en-US" sz="2400" b="1"/>
              <a:t>However, sometimes they leave other signs like </a:t>
            </a:r>
            <a:r>
              <a:rPr lang="en-US" altLang="en-US" sz="2400" b="1">
                <a:solidFill>
                  <a:srgbClr val="443DD3"/>
                </a:solidFill>
              </a:rPr>
              <a:t>feces</a:t>
            </a:r>
            <a:r>
              <a:rPr lang="en-US" altLang="en-US" sz="2400" b="1"/>
              <a:t>, (droppings, poop, or scat).  </a:t>
            </a:r>
          </a:p>
          <a:p>
            <a:pPr eaLnBrk="1" hangingPunct="1">
              <a:lnSpc>
                <a:spcPct val="80000"/>
              </a:lnSpc>
              <a:buFont typeface="Wingdings" panose="05000000000000000000" pitchFamily="2" charset="2"/>
              <a:buChar char="q"/>
            </a:pPr>
            <a:endParaRPr lang="en-US" altLang="en-US" sz="2400" b="1"/>
          </a:p>
          <a:p>
            <a:pPr eaLnBrk="1" hangingPunct="1">
              <a:lnSpc>
                <a:spcPct val="80000"/>
              </a:lnSpc>
              <a:buFont typeface="Wingdings" panose="05000000000000000000" pitchFamily="2" charset="2"/>
              <a:buChar char="q"/>
            </a:pPr>
            <a:r>
              <a:rPr lang="en-US" altLang="en-US" sz="2400" b="1"/>
              <a:t>Naturalists and animal trackers call animal feces </a:t>
            </a:r>
            <a:r>
              <a:rPr lang="en-US" altLang="en-US" sz="2400" b="1">
                <a:solidFill>
                  <a:srgbClr val="443DD3"/>
                </a:solidFill>
              </a:rPr>
              <a:t>'scat',</a:t>
            </a:r>
            <a:r>
              <a:rPr lang="en-US" altLang="en-US" sz="2400" b="1"/>
              <a:t> and scientists who study animal feces are called </a:t>
            </a:r>
            <a:r>
              <a:rPr lang="en-US" altLang="en-US" sz="2400" b="1">
                <a:solidFill>
                  <a:srgbClr val="443DD3"/>
                </a:solidFill>
              </a:rPr>
              <a:t>'scatologists'.</a:t>
            </a:r>
            <a:r>
              <a:rPr lang="en-US" altLang="en-US" sz="2400" b="1">
                <a:solidFill>
                  <a:srgbClr val="9692E6"/>
                </a:solidFill>
              </a:rPr>
              <a:t>  </a:t>
            </a:r>
          </a:p>
          <a:p>
            <a:pPr eaLnBrk="1" hangingPunct="1">
              <a:lnSpc>
                <a:spcPct val="80000"/>
              </a:lnSpc>
              <a:buFont typeface="Wingdings" panose="05000000000000000000" pitchFamily="2" charset="2"/>
              <a:buNone/>
            </a:pPr>
            <a:endParaRPr lang="en-US" altLang="en-US" sz="2400" b="1">
              <a:solidFill>
                <a:srgbClr val="9692E6"/>
              </a:solidFill>
            </a:endParaRPr>
          </a:p>
          <a:p>
            <a:pPr eaLnBrk="1" hangingPunct="1">
              <a:lnSpc>
                <a:spcPct val="80000"/>
              </a:lnSpc>
              <a:buFont typeface="Wingdings" panose="05000000000000000000" pitchFamily="2" charset="2"/>
              <a:buChar char="q"/>
            </a:pPr>
            <a:r>
              <a:rPr lang="en-US" altLang="en-US" sz="2400" b="1"/>
              <a:t>It may seem strange to study animal poop, but there is an amazing amount of information that can be learned from it.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7DE667C2-7F19-43D3-986B-1E3AC4A26C1B}"/>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A43570F-4F8A-4B41-91E8-DB932ED82297}" type="slidenum">
              <a:rPr lang="en-US" altLang="en-US" sz="1400" b="0">
                <a:latin typeface="Arial" panose="020B0604020202020204" pitchFamily="34" charset="0"/>
              </a:rPr>
              <a:pPr eaLnBrk="1" hangingPunct="1"/>
              <a:t>105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9BE8E7A6-193E-470E-A2E6-3B2FEB9BD86F}"/>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BD2D743-5AC5-46D6-9E30-052EC4E277F1}" type="slidenum">
              <a:rPr lang="en-US" altLang="en-US" sz="1400" b="0">
                <a:latin typeface="Arial" panose="020B0604020202020204" pitchFamily="34" charset="0"/>
              </a:rPr>
              <a:pPr algn="r" eaLnBrk="1" hangingPunct="1"/>
              <a:t>105</a:t>
            </a:fld>
            <a:endParaRPr lang="en-US" altLang="en-US" sz="1400" b="0">
              <a:latin typeface="Arial" panose="020B0604020202020204" pitchFamily="34" charset="0"/>
            </a:endParaRPr>
          </a:p>
        </p:txBody>
      </p:sp>
      <p:sp>
        <p:nvSpPr>
          <p:cNvPr id="123908" name="Rectangle 2">
            <a:extLst>
              <a:ext uri="{FF2B5EF4-FFF2-40B4-BE49-F238E27FC236}">
                <a16:creationId xmlns:a16="http://schemas.microsoft.com/office/drawing/2014/main" id="{F4C31E37-8ED3-46B2-BC4B-0955D7EBCE07}"/>
              </a:ext>
            </a:extLst>
          </p:cNvPr>
          <p:cNvSpPr>
            <a:spLocks noGrp="1" noChangeArrowheads="1"/>
          </p:cNvSpPr>
          <p:nvPr>
            <p:ph type="title"/>
          </p:nvPr>
        </p:nvSpPr>
        <p:spPr>
          <a:xfrm>
            <a:off x="457200" y="228600"/>
            <a:ext cx="8229600" cy="731838"/>
          </a:xfrm>
          <a:solidFill>
            <a:srgbClr val="9692E6"/>
          </a:solidFill>
          <a:ln w="38100">
            <a:solidFill>
              <a:schemeClr val="tx1"/>
            </a:solidFill>
            <a:miter lim="800000"/>
            <a:headEnd/>
            <a:tailEnd/>
          </a:ln>
        </p:spPr>
        <p:txBody>
          <a:bodyPr/>
          <a:lstStyle/>
          <a:p>
            <a:pPr eaLnBrk="1" hangingPunct="1"/>
            <a:r>
              <a:rPr lang="en-US" altLang="en-US" sz="3200" b="1"/>
              <a:t>Exercise 2. The Scoop on Poop!</a:t>
            </a:r>
          </a:p>
        </p:txBody>
      </p:sp>
      <p:sp>
        <p:nvSpPr>
          <p:cNvPr id="33795" name="Rectangle 3">
            <a:extLst>
              <a:ext uri="{FF2B5EF4-FFF2-40B4-BE49-F238E27FC236}">
                <a16:creationId xmlns:a16="http://schemas.microsoft.com/office/drawing/2014/main" id="{9F528FF0-B233-4F59-99B1-F14304C3B929}"/>
              </a:ext>
            </a:extLst>
          </p:cNvPr>
          <p:cNvSpPr>
            <a:spLocks noGrp="1" noChangeArrowheads="1"/>
          </p:cNvSpPr>
          <p:nvPr>
            <p:ph type="body" idx="1"/>
          </p:nvPr>
        </p:nvSpPr>
        <p:spPr>
          <a:xfrm>
            <a:off x="457200" y="1219200"/>
            <a:ext cx="8229600" cy="4906963"/>
          </a:xfrm>
        </p:spPr>
        <p:txBody>
          <a:bodyPr/>
          <a:lstStyle/>
          <a:p>
            <a:pPr eaLnBrk="1" hangingPunct="1">
              <a:lnSpc>
                <a:spcPct val="90000"/>
              </a:lnSpc>
              <a:buFontTx/>
              <a:buNone/>
            </a:pPr>
            <a:r>
              <a:rPr lang="en-US" altLang="en-US" sz="2400" b="1"/>
              <a:t>From a pile of droppings we can learn:</a:t>
            </a:r>
          </a:p>
          <a:p>
            <a:pPr eaLnBrk="1" hangingPunct="1">
              <a:lnSpc>
                <a:spcPct val="90000"/>
              </a:lnSpc>
              <a:buFontTx/>
              <a:buNone/>
            </a:pPr>
            <a:endParaRPr lang="en-US" altLang="en-US" sz="2400" b="1"/>
          </a:p>
          <a:p>
            <a:pPr eaLnBrk="1" hangingPunct="1">
              <a:lnSpc>
                <a:spcPct val="90000"/>
              </a:lnSpc>
              <a:buFontTx/>
              <a:buNone/>
            </a:pPr>
            <a:r>
              <a:rPr lang="en-US" altLang="en-US" sz="2400" b="1"/>
              <a:t>	1)</a:t>
            </a:r>
            <a:r>
              <a:rPr lang="en-US" altLang="en-US" sz="2400"/>
              <a:t> </a:t>
            </a:r>
            <a:r>
              <a:rPr lang="en-US" altLang="en-US" sz="2400" b="1"/>
              <a:t>What kind of animal left the poop.</a:t>
            </a:r>
          </a:p>
          <a:p>
            <a:pPr eaLnBrk="1" hangingPunct="1">
              <a:lnSpc>
                <a:spcPct val="90000"/>
              </a:lnSpc>
              <a:buFontTx/>
              <a:buNone/>
            </a:pPr>
            <a:r>
              <a:rPr lang="en-US" altLang="en-US" sz="2400" b="1"/>
              <a:t>	2) How big an area the animal is using.</a:t>
            </a:r>
          </a:p>
          <a:p>
            <a:pPr eaLnBrk="1" hangingPunct="1">
              <a:lnSpc>
                <a:spcPct val="90000"/>
              </a:lnSpc>
              <a:buFontTx/>
              <a:buNone/>
            </a:pPr>
            <a:r>
              <a:rPr lang="en-US" altLang="en-US" sz="2400" b="1"/>
              <a:t>	3) What the animal is eating.</a:t>
            </a:r>
          </a:p>
          <a:p>
            <a:pPr eaLnBrk="1" hangingPunct="1">
              <a:lnSpc>
                <a:spcPct val="90000"/>
              </a:lnSpc>
              <a:buFontTx/>
              <a:buNone/>
            </a:pPr>
            <a:r>
              <a:rPr lang="en-US" altLang="en-US" sz="2400" b="1"/>
              <a:t>	4) How healthy the animal is.</a:t>
            </a:r>
          </a:p>
          <a:p>
            <a:pPr eaLnBrk="1" hangingPunct="1">
              <a:lnSpc>
                <a:spcPct val="90000"/>
              </a:lnSpc>
              <a:buFontTx/>
              <a:buNone/>
            </a:pPr>
            <a:r>
              <a:rPr lang="en-US" altLang="en-US" sz="2400" b="1"/>
              <a:t>	5) We can even get DNA from poop and identify how many families are in an area and how spread out (</a:t>
            </a:r>
            <a:r>
              <a:rPr lang="en-US" altLang="en-US" sz="2400" b="1">
                <a:solidFill>
                  <a:srgbClr val="443DD3"/>
                </a:solidFill>
              </a:rPr>
              <a:t>dispersed</a:t>
            </a:r>
            <a:r>
              <a:rPr lang="en-US" altLang="en-US" sz="2400" b="1"/>
              <a:t>) family members are!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BC33D040-61A4-4B07-8DFE-4C512B8BC48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F302D9D-DB71-4F47-87D6-70D45D34067C}" type="slidenum">
              <a:rPr lang="en-US" altLang="en-US" sz="1400" b="0">
                <a:latin typeface="Arial" panose="020B0604020202020204" pitchFamily="34" charset="0"/>
              </a:rPr>
              <a:pPr eaLnBrk="1" hangingPunct="1"/>
              <a:t>106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DC493C2-806C-4948-96D0-E76CD2E26D99}"/>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6E5359E-718A-4A4A-BE72-A11C044F6B60}" type="slidenum">
              <a:rPr lang="en-US" altLang="en-US" sz="1400" b="0">
                <a:latin typeface="Arial" panose="020B0604020202020204" pitchFamily="34" charset="0"/>
              </a:rPr>
              <a:pPr algn="r" eaLnBrk="1" hangingPunct="1"/>
              <a:t>106</a:t>
            </a:fld>
            <a:endParaRPr lang="en-US" altLang="en-US" sz="1400" b="0">
              <a:latin typeface="Arial" panose="020B0604020202020204" pitchFamily="34" charset="0"/>
            </a:endParaRPr>
          </a:p>
        </p:txBody>
      </p:sp>
      <p:sp>
        <p:nvSpPr>
          <p:cNvPr id="124932" name="Rectangle 2">
            <a:extLst>
              <a:ext uri="{FF2B5EF4-FFF2-40B4-BE49-F238E27FC236}">
                <a16:creationId xmlns:a16="http://schemas.microsoft.com/office/drawing/2014/main" id="{1C46AAC6-2BD7-43D9-A569-5BBBB3D18302}"/>
              </a:ext>
            </a:extLst>
          </p:cNvPr>
          <p:cNvSpPr>
            <a:spLocks noGrp="1" noChangeArrowheads="1"/>
          </p:cNvSpPr>
          <p:nvPr>
            <p:ph type="title"/>
          </p:nvPr>
        </p:nvSpPr>
        <p:spPr>
          <a:xfrm>
            <a:off x="457200" y="152400"/>
            <a:ext cx="8229600" cy="731838"/>
          </a:xfrm>
          <a:solidFill>
            <a:srgbClr val="9692E6"/>
          </a:solidFill>
          <a:ln w="38100">
            <a:solidFill>
              <a:schemeClr val="tx1"/>
            </a:solidFill>
            <a:miter lim="800000"/>
            <a:headEnd/>
            <a:tailEnd/>
          </a:ln>
        </p:spPr>
        <p:txBody>
          <a:bodyPr/>
          <a:lstStyle/>
          <a:p>
            <a:pPr eaLnBrk="1" hangingPunct="1"/>
            <a:r>
              <a:rPr lang="en-US" altLang="en-US" sz="3200" b="1"/>
              <a:t>Objective</a:t>
            </a:r>
          </a:p>
        </p:txBody>
      </p:sp>
      <p:sp>
        <p:nvSpPr>
          <p:cNvPr id="63492" name="Rectangle 3">
            <a:extLst>
              <a:ext uri="{FF2B5EF4-FFF2-40B4-BE49-F238E27FC236}">
                <a16:creationId xmlns:a16="http://schemas.microsoft.com/office/drawing/2014/main" id="{9168C9E2-8FB6-455B-A2AC-1BB6EDCCBFF3}"/>
              </a:ext>
            </a:extLst>
          </p:cNvPr>
          <p:cNvSpPr>
            <a:spLocks noGrp="1" noChangeArrowheads="1"/>
          </p:cNvSpPr>
          <p:nvPr>
            <p:ph type="body" idx="1"/>
          </p:nvPr>
        </p:nvSpPr>
        <p:spPr>
          <a:xfrm>
            <a:off x="457200" y="1143000"/>
            <a:ext cx="8229600" cy="4525963"/>
          </a:xfrm>
        </p:spPr>
        <p:txBody>
          <a:bodyPr/>
          <a:lstStyle/>
          <a:p>
            <a:pPr eaLnBrk="1" hangingPunct="1">
              <a:buFont typeface="Wingdings" panose="05000000000000000000" pitchFamily="2" charset="2"/>
              <a:buChar char="q"/>
            </a:pPr>
            <a:r>
              <a:rPr lang="en-US" altLang="en-US" b="1"/>
              <a:t>Exercise 2 gives students a chance to investigate characteristics that differ among animal species in the feces (poop) they produce.</a:t>
            </a:r>
          </a:p>
          <a:p>
            <a:pPr eaLnBrk="1" hangingPunct="1">
              <a:buFont typeface="Wingdings" panose="05000000000000000000" pitchFamily="2" charset="2"/>
              <a:buChar char="q"/>
            </a:pPr>
            <a:r>
              <a:rPr lang="en-US" altLang="en-US" b="1"/>
              <a:t>Students will learn</a:t>
            </a:r>
          </a:p>
          <a:p>
            <a:pPr lvl="1" eaLnBrk="1" hangingPunct="1">
              <a:buFont typeface="Wingdings" panose="05000000000000000000" pitchFamily="2" charset="2"/>
              <a:buChar char="q"/>
            </a:pPr>
            <a:r>
              <a:rPr lang="en-US" altLang="en-US" b="1"/>
              <a:t>Characteristics of scats of animals of varying</a:t>
            </a:r>
          </a:p>
          <a:p>
            <a:pPr lvl="2" eaLnBrk="1" hangingPunct="1">
              <a:buFont typeface="Wingdings" panose="05000000000000000000" pitchFamily="2" charset="2"/>
              <a:buChar char="q"/>
            </a:pPr>
            <a:r>
              <a:rPr lang="en-US" altLang="en-US" b="1"/>
              <a:t>Size</a:t>
            </a:r>
          </a:p>
          <a:p>
            <a:pPr lvl="2" eaLnBrk="1" hangingPunct="1">
              <a:buFont typeface="Wingdings" panose="05000000000000000000" pitchFamily="2" charset="2"/>
              <a:buChar char="q"/>
            </a:pPr>
            <a:r>
              <a:rPr lang="en-US" altLang="en-US" b="1"/>
              <a:t>Diet type</a:t>
            </a:r>
          </a:p>
          <a:p>
            <a:pPr lvl="2" eaLnBrk="1" hangingPunct="1">
              <a:buFont typeface="Wingdings" panose="05000000000000000000" pitchFamily="2" charset="2"/>
              <a:buChar char="q"/>
            </a:pPr>
            <a:r>
              <a:rPr lang="en-US" altLang="en-US" b="1"/>
              <a:t>Taxonomic orders &amp; classes</a:t>
            </a:r>
          </a:p>
          <a:p>
            <a:pPr lvl="1" eaLnBrk="1" hangingPunct="1">
              <a:buFont typeface="Wingdings" panose="05000000000000000000" pitchFamily="2" charset="2"/>
              <a:buChar char="q"/>
            </a:pPr>
            <a:endParaRPr lang="en-US" altLang="en-US"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349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49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349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349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349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349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CBA20C23-B216-4631-B75B-13F720213215}"/>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C27A6FD-F1D3-45B3-9783-4CF959107B42}" type="slidenum">
              <a:rPr lang="en-US" altLang="en-US" sz="1400" b="0">
                <a:latin typeface="Arial" panose="020B0604020202020204" pitchFamily="34" charset="0"/>
              </a:rPr>
              <a:pPr eaLnBrk="1" hangingPunct="1"/>
              <a:t>107</a:t>
            </a:fld>
            <a:endParaRPr lang="en-US" altLang="en-US" sz="1400" b="0">
              <a:latin typeface="Arial" panose="020B0604020202020204" pitchFamily="34" charset="0"/>
            </a:endParaRPr>
          </a:p>
        </p:txBody>
      </p:sp>
      <p:sp>
        <p:nvSpPr>
          <p:cNvPr id="4" name="Slide Number Placeholder 5">
            <a:extLst>
              <a:ext uri="{FF2B5EF4-FFF2-40B4-BE49-F238E27FC236}">
                <a16:creationId xmlns:a16="http://schemas.microsoft.com/office/drawing/2014/main" id="{8EBFF365-57CE-41B0-A792-AD9D1DABE5B3}"/>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4D2431C8-DEFB-4A2C-B032-8C8F0A8BD471}" type="slidenum">
              <a:rPr lang="en-US" altLang="en-US" sz="1400" b="0">
                <a:latin typeface="Arial" panose="020B0604020202020204" pitchFamily="34" charset="0"/>
              </a:rPr>
              <a:pPr algn="r" eaLnBrk="1" hangingPunct="1"/>
              <a:t>107</a:t>
            </a:fld>
            <a:endParaRPr lang="en-US" altLang="en-US" sz="1400" b="0">
              <a:latin typeface="Arial" panose="020B0604020202020204" pitchFamily="34" charset="0"/>
            </a:endParaRPr>
          </a:p>
        </p:txBody>
      </p:sp>
      <p:sp>
        <p:nvSpPr>
          <p:cNvPr id="57347" name="Rectangle 3">
            <a:extLst>
              <a:ext uri="{FF2B5EF4-FFF2-40B4-BE49-F238E27FC236}">
                <a16:creationId xmlns:a16="http://schemas.microsoft.com/office/drawing/2014/main" id="{0FCD61B6-1C97-46A5-BFBF-4202166D8EF0}"/>
              </a:ext>
            </a:extLst>
          </p:cNvPr>
          <p:cNvSpPr>
            <a:spLocks noGrp="1" noChangeArrowheads="1"/>
          </p:cNvSpPr>
          <p:nvPr>
            <p:ph type="body" idx="1"/>
          </p:nvPr>
        </p:nvSpPr>
        <p:spPr>
          <a:xfrm>
            <a:off x="228600" y="228600"/>
            <a:ext cx="8763000" cy="6629400"/>
          </a:xfrm>
        </p:spPr>
        <p:txBody>
          <a:bodyPr/>
          <a:lstStyle/>
          <a:p>
            <a:pPr eaLnBrk="1" hangingPunct="1">
              <a:lnSpc>
                <a:spcPct val="80000"/>
              </a:lnSpc>
              <a:buFontTx/>
              <a:buNone/>
              <a:defRPr/>
            </a:pPr>
            <a:r>
              <a:rPr lang="en-US" sz="2200" b="1" dirty="0"/>
              <a:t>Identifying scat is not as easy as identifying animal tracks because it is more variable. No two scats are exactly alike, and an individual's scat can change based on what or how much it is eating.  There are, however, some </a:t>
            </a:r>
            <a:r>
              <a:rPr lang="en-US" sz="2200" b="1" dirty="0">
                <a:solidFill>
                  <a:srgbClr val="443DD3"/>
                </a:solidFill>
              </a:rPr>
              <a:t>key characteristics</a:t>
            </a:r>
            <a:r>
              <a:rPr lang="en-US" sz="2200" b="1" dirty="0"/>
              <a:t> of different types of animal poop. </a:t>
            </a:r>
          </a:p>
          <a:p>
            <a:pPr eaLnBrk="1" hangingPunct="1">
              <a:lnSpc>
                <a:spcPct val="80000"/>
              </a:lnSpc>
              <a:buFontTx/>
              <a:buNone/>
              <a:defRPr/>
            </a:pPr>
            <a:endParaRPr lang="en-US" sz="2200" b="1" dirty="0"/>
          </a:p>
          <a:p>
            <a:pPr eaLnBrk="1" hangingPunct="1">
              <a:lnSpc>
                <a:spcPct val="80000"/>
              </a:lnSpc>
              <a:buFont typeface="Wingdings" pitchFamily="2" charset="2"/>
              <a:buChar char="q"/>
              <a:defRPr/>
            </a:pPr>
            <a:r>
              <a:rPr lang="en-US" sz="2200" b="1" dirty="0">
                <a:solidFill>
                  <a:srgbClr val="443DD3"/>
                </a:solidFill>
              </a:rPr>
              <a:t>Herbivores </a:t>
            </a:r>
            <a:r>
              <a:rPr lang="en-US" sz="2200" b="1" dirty="0"/>
              <a:t>(animals which eat grass and other plant material) generally leave very smooth and rounded pellet-like scat.</a:t>
            </a:r>
          </a:p>
          <a:p>
            <a:pPr eaLnBrk="1" hangingPunct="1">
              <a:lnSpc>
                <a:spcPct val="80000"/>
              </a:lnSpc>
              <a:buFont typeface="Wingdings" pitchFamily="2" charset="2"/>
              <a:buChar char="q"/>
              <a:defRPr/>
            </a:pPr>
            <a:r>
              <a:rPr lang="en-US" sz="2200" b="1" dirty="0">
                <a:solidFill>
                  <a:srgbClr val="443DD3"/>
                </a:solidFill>
              </a:rPr>
              <a:t>Carnivores</a:t>
            </a:r>
            <a:r>
              <a:rPr lang="en-US" sz="2200" b="1" dirty="0"/>
              <a:t> (animals that eat other animals) often have hair or feathers in their scat because these are not digested.</a:t>
            </a:r>
          </a:p>
          <a:p>
            <a:pPr eaLnBrk="1" hangingPunct="1">
              <a:lnSpc>
                <a:spcPct val="80000"/>
              </a:lnSpc>
              <a:buFont typeface="Wingdings" pitchFamily="2" charset="2"/>
              <a:buChar char="q"/>
              <a:defRPr/>
            </a:pPr>
            <a:r>
              <a:rPr lang="en-US" sz="2200" b="1" dirty="0">
                <a:solidFill>
                  <a:srgbClr val="443DD3"/>
                </a:solidFill>
              </a:rPr>
              <a:t>Birds</a:t>
            </a:r>
            <a:r>
              <a:rPr lang="en-US" sz="2200" b="1" dirty="0"/>
              <a:t> have some amount of white material mixed with the poop (This is because their urine has less water than other animals and is excreted as uric acid).</a:t>
            </a:r>
          </a:p>
          <a:p>
            <a:pPr eaLnBrk="1" hangingPunct="1">
              <a:lnSpc>
                <a:spcPct val="80000"/>
              </a:lnSpc>
              <a:buFont typeface="Wingdings" pitchFamily="2" charset="2"/>
              <a:buChar char="q"/>
              <a:defRPr/>
            </a:pPr>
            <a:r>
              <a:rPr lang="en-US" sz="2200" b="1" dirty="0">
                <a:solidFill>
                  <a:srgbClr val="443DD3"/>
                </a:solidFill>
              </a:rPr>
              <a:t>Omnivores</a:t>
            </a:r>
            <a:r>
              <a:rPr lang="en-US" sz="2200" b="1" dirty="0"/>
              <a:t> (animals which eat a mixed diet) often have undigested seeds in their scat, which can even sprout and grow! Since omnivores also eat animals, as well, there may also be hair in their scat, as also seen in carnivores.</a:t>
            </a:r>
          </a:p>
          <a:p>
            <a:pPr eaLnBrk="1" hangingPunct="1">
              <a:lnSpc>
                <a:spcPct val="80000"/>
              </a:lnSpc>
              <a:buFont typeface="Wingdings" pitchFamily="2" charset="2"/>
              <a:buChar char="q"/>
              <a:defRPr/>
            </a:pPr>
            <a:r>
              <a:rPr lang="en-US" sz="2200" b="1" dirty="0">
                <a:solidFill>
                  <a:srgbClr val="443DD3"/>
                </a:solidFill>
              </a:rPr>
              <a:t>Insectivores</a:t>
            </a:r>
            <a:r>
              <a:rPr lang="en-US" sz="2200" b="1" dirty="0"/>
              <a:t> (animals which eat insects) usually have small, rough, and irregular-shaped pellets.</a:t>
            </a:r>
          </a:p>
          <a:p>
            <a:pPr eaLnBrk="1" hangingPunct="1">
              <a:lnSpc>
                <a:spcPct val="80000"/>
              </a:lnSpc>
              <a:buFont typeface="Wingdings" pitchFamily="2" charset="2"/>
              <a:buChar char="q"/>
              <a:defRPr/>
            </a:pPr>
            <a:r>
              <a:rPr lang="en-US" sz="2400" b="1" dirty="0"/>
              <a:t>Click </a:t>
            </a:r>
            <a:r>
              <a:rPr lang="en-US" sz="2400" b="1" dirty="0">
                <a:solidFill>
                  <a:schemeClr val="accent6">
                    <a:lumMod val="60000"/>
                    <a:lumOff val="40000"/>
                  </a:schemeClr>
                </a:solidFill>
                <a:hlinkClick r:id="rId2" action="ppaction://hlinksldjump"/>
              </a:rPr>
              <a:t>HERE</a:t>
            </a:r>
            <a:r>
              <a:rPr lang="en-US" sz="2400" b="1" dirty="0"/>
              <a:t> to go back to Exercise 2c (Grouping Scats by Animal Diet) if you came from there.  Otherwise, click anywhere else to move on.</a:t>
            </a:r>
          </a:p>
          <a:p>
            <a:pPr eaLnBrk="1" hangingPunct="1">
              <a:lnSpc>
                <a:spcPct val="80000"/>
              </a:lnSpc>
              <a:buFont typeface="Wingdings" pitchFamily="2" charset="2"/>
              <a:buChar char="q"/>
              <a:defRPr/>
            </a:pPr>
            <a:endParaRPr lang="en-US" sz="22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34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734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7347">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7347">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73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E9A5B92-55EE-461D-8848-C33B9BB5FC8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0DE8D6B-CB51-4666-80CE-CDA0B999F410}" type="slidenum">
              <a:rPr lang="en-US" altLang="en-US" sz="1400" b="0">
                <a:latin typeface="Arial" panose="020B0604020202020204" pitchFamily="34" charset="0"/>
              </a:rPr>
              <a:pPr eaLnBrk="1" hangingPunct="1"/>
              <a:t>108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CDF90647-0FAB-473C-A295-B580FBCE4223}"/>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9AD071D1-2E02-46E0-842D-22834BB68439}" type="slidenum">
              <a:rPr lang="en-US" altLang="en-US" sz="1400" b="0">
                <a:latin typeface="Arial" panose="020B0604020202020204" pitchFamily="34" charset="0"/>
              </a:rPr>
              <a:pPr algn="r" eaLnBrk="1" hangingPunct="1"/>
              <a:t>108</a:t>
            </a:fld>
            <a:endParaRPr lang="en-US" altLang="en-US" sz="1400" b="0">
              <a:latin typeface="Arial" panose="020B0604020202020204" pitchFamily="34" charset="0"/>
            </a:endParaRPr>
          </a:p>
        </p:txBody>
      </p:sp>
      <p:sp>
        <p:nvSpPr>
          <p:cNvPr id="126980" name="Rectangle 2">
            <a:extLst>
              <a:ext uri="{FF2B5EF4-FFF2-40B4-BE49-F238E27FC236}">
                <a16:creationId xmlns:a16="http://schemas.microsoft.com/office/drawing/2014/main" id="{D779E7F0-CCE5-443F-915B-AEB137C2A796}"/>
              </a:ext>
            </a:extLst>
          </p:cNvPr>
          <p:cNvSpPr>
            <a:spLocks noGrp="1" noChangeArrowheads="1"/>
          </p:cNvSpPr>
          <p:nvPr>
            <p:ph type="title"/>
          </p:nvPr>
        </p:nvSpPr>
        <p:spPr>
          <a:xfrm>
            <a:off x="457200" y="152400"/>
            <a:ext cx="8229600" cy="792163"/>
          </a:xfrm>
          <a:solidFill>
            <a:srgbClr val="9692E6"/>
          </a:solidFill>
          <a:ln w="38100">
            <a:solidFill>
              <a:schemeClr val="tx1"/>
            </a:solidFill>
            <a:miter lim="800000"/>
            <a:headEnd/>
            <a:tailEnd/>
          </a:ln>
        </p:spPr>
        <p:txBody>
          <a:bodyPr/>
          <a:lstStyle/>
          <a:p>
            <a:pPr eaLnBrk="1" hangingPunct="1"/>
            <a:r>
              <a:rPr lang="en-US" altLang="en-US" sz="3200" b="1"/>
              <a:t>Exercise 2: The Scoop on Poop</a:t>
            </a:r>
            <a:endParaRPr lang="en-US" altLang="en-US" sz="4000"/>
          </a:p>
        </p:txBody>
      </p:sp>
      <p:sp>
        <p:nvSpPr>
          <p:cNvPr id="66564" name="Rectangle 3">
            <a:extLst>
              <a:ext uri="{FF2B5EF4-FFF2-40B4-BE49-F238E27FC236}">
                <a16:creationId xmlns:a16="http://schemas.microsoft.com/office/drawing/2014/main" id="{0F06D609-3439-4111-8693-1E9FDB202276}"/>
              </a:ext>
            </a:extLst>
          </p:cNvPr>
          <p:cNvSpPr>
            <a:spLocks noGrp="1" noChangeArrowheads="1"/>
          </p:cNvSpPr>
          <p:nvPr>
            <p:ph type="body" idx="1"/>
          </p:nvPr>
        </p:nvSpPr>
        <p:spPr>
          <a:xfrm>
            <a:off x="381000" y="1143000"/>
            <a:ext cx="8229600" cy="4525963"/>
          </a:xfrm>
        </p:spPr>
        <p:txBody>
          <a:bodyPr/>
          <a:lstStyle/>
          <a:p>
            <a:pPr eaLnBrk="1" hangingPunct="1">
              <a:buFontTx/>
              <a:buNone/>
            </a:pPr>
            <a:r>
              <a:rPr lang="en-US" altLang="en-US" sz="2400" b="1"/>
              <a:t>Note: In these exercises you will be </a:t>
            </a:r>
          </a:p>
          <a:p>
            <a:pPr eaLnBrk="1" hangingPunct="1">
              <a:buFont typeface="Wingdings" panose="05000000000000000000" pitchFamily="2" charset="2"/>
              <a:buChar char="q"/>
            </a:pPr>
            <a:r>
              <a:rPr lang="en-US" altLang="en-US" sz="2400" b="1"/>
              <a:t>looking at real animal scat </a:t>
            </a:r>
          </a:p>
          <a:p>
            <a:pPr eaLnBrk="1" hangingPunct="1">
              <a:buFont typeface="Wingdings" panose="05000000000000000000" pitchFamily="2" charset="2"/>
              <a:buChar char="q"/>
            </a:pPr>
            <a:r>
              <a:rPr lang="en-US" altLang="en-US" sz="2400" b="1"/>
              <a:t>learning what animals made them </a:t>
            </a:r>
          </a:p>
          <a:p>
            <a:pPr eaLnBrk="1" hangingPunct="1">
              <a:buFont typeface="Wingdings" panose="05000000000000000000" pitchFamily="2" charset="2"/>
              <a:buChar char="q"/>
            </a:pPr>
            <a:r>
              <a:rPr lang="en-US" altLang="en-US" sz="2400" b="1"/>
              <a:t>figuring out information about the animals from it.  </a:t>
            </a:r>
          </a:p>
          <a:p>
            <a:pPr eaLnBrk="1" hangingPunct="1">
              <a:buFontTx/>
              <a:buNone/>
            </a:pPr>
            <a:endParaRPr lang="en-US" altLang="en-US" sz="2400" b="1"/>
          </a:p>
          <a:p>
            <a:pPr eaLnBrk="1" hangingPunct="1">
              <a:buFontTx/>
              <a:buNone/>
            </a:pPr>
            <a:r>
              <a:rPr lang="en-US" altLang="en-US" sz="2400" b="1"/>
              <a:t>Don’t worry – the scat is completely clean and safe.  The poop is first dried, then coated in plastic and then sealed in a plastic container.   Nevertheless, please do not try to open the boxes!</a:t>
            </a:r>
          </a:p>
          <a:p>
            <a:pPr eaLnBrk="1" hangingPunct="1">
              <a:lnSpc>
                <a:spcPct val="90000"/>
              </a:lnSpc>
              <a:buFont typeface="Wingdings" panose="05000000000000000000" pitchFamily="2" charset="2"/>
              <a:buNone/>
            </a:pPr>
            <a:endParaRPr lang="en-US" altLang="en-US" sz="2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56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56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656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656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46B09F10-8436-462A-A0D6-F3466CBA406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12B49560-379C-49E3-BD74-E17D47610FCA}" type="slidenum">
              <a:rPr lang="en-US" altLang="en-US" sz="1400" b="0">
                <a:latin typeface="Arial" panose="020B0604020202020204" pitchFamily="34" charset="0"/>
              </a:rPr>
              <a:pPr eaLnBrk="1" hangingPunct="1"/>
              <a:t>109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A05D1862-873E-481B-B943-F102A149606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0F2BC23-8095-4601-B163-BF3289DE6416}" type="slidenum">
              <a:rPr lang="en-US" altLang="en-US" sz="1400" b="0">
                <a:latin typeface="Arial" panose="020B0604020202020204" pitchFamily="34" charset="0"/>
              </a:rPr>
              <a:pPr algn="r" eaLnBrk="1" hangingPunct="1"/>
              <a:t>109</a:t>
            </a:fld>
            <a:endParaRPr lang="en-US" altLang="en-US" sz="1400" b="0">
              <a:latin typeface="Arial" panose="020B0604020202020204" pitchFamily="34" charset="0"/>
            </a:endParaRPr>
          </a:p>
        </p:txBody>
      </p:sp>
      <p:sp>
        <p:nvSpPr>
          <p:cNvPr id="128004" name="Rectangle 2">
            <a:extLst>
              <a:ext uri="{FF2B5EF4-FFF2-40B4-BE49-F238E27FC236}">
                <a16:creationId xmlns:a16="http://schemas.microsoft.com/office/drawing/2014/main" id="{F2CD4756-2C5C-4022-8CBD-5B285F7BE055}"/>
              </a:ext>
            </a:extLst>
          </p:cNvPr>
          <p:cNvSpPr>
            <a:spLocks noGrp="1" noChangeArrowheads="1"/>
          </p:cNvSpPr>
          <p:nvPr>
            <p:ph type="title"/>
          </p:nvPr>
        </p:nvSpPr>
        <p:spPr>
          <a:xfrm>
            <a:off x="457200" y="0"/>
            <a:ext cx="8229600" cy="685800"/>
          </a:xfrm>
          <a:solidFill>
            <a:srgbClr val="9692E6"/>
          </a:solidFill>
          <a:ln w="38100">
            <a:solidFill>
              <a:schemeClr val="tx1"/>
            </a:solidFill>
            <a:miter lim="800000"/>
            <a:headEnd/>
            <a:tailEnd/>
          </a:ln>
        </p:spPr>
        <p:txBody>
          <a:bodyPr/>
          <a:lstStyle/>
          <a:p>
            <a:pPr eaLnBrk="1" hangingPunct="1"/>
            <a:r>
              <a:rPr lang="en-US" altLang="en-US" sz="3200" b="1"/>
              <a:t>Exercise 2: The Scoop on Poop</a:t>
            </a:r>
            <a:endParaRPr lang="en-US" altLang="en-US" sz="4000"/>
          </a:p>
        </p:txBody>
      </p:sp>
      <p:sp>
        <p:nvSpPr>
          <p:cNvPr id="128005" name="Rectangle 3">
            <a:extLst>
              <a:ext uri="{FF2B5EF4-FFF2-40B4-BE49-F238E27FC236}">
                <a16:creationId xmlns:a16="http://schemas.microsoft.com/office/drawing/2014/main" id="{33D2F3DA-7DC2-408A-B9B3-4C216A61D7BF}"/>
              </a:ext>
            </a:extLst>
          </p:cNvPr>
          <p:cNvSpPr>
            <a:spLocks noGrp="1" noChangeArrowheads="1"/>
          </p:cNvSpPr>
          <p:nvPr>
            <p:ph type="body" idx="1"/>
          </p:nvPr>
        </p:nvSpPr>
        <p:spPr>
          <a:xfrm>
            <a:off x="152400" y="762000"/>
            <a:ext cx="8839200" cy="4525963"/>
          </a:xfrm>
        </p:spPr>
        <p:txBody>
          <a:bodyPr/>
          <a:lstStyle/>
          <a:p>
            <a:pPr eaLnBrk="1" hangingPunct="1">
              <a:lnSpc>
                <a:spcPct val="90000"/>
              </a:lnSpc>
              <a:buFontTx/>
              <a:buNone/>
            </a:pPr>
            <a:r>
              <a:rPr lang="en-US" altLang="en-US" sz="2400" b="1" u="sng"/>
              <a:t>Materials:   </a:t>
            </a:r>
          </a:p>
          <a:p>
            <a:pPr eaLnBrk="1" hangingPunct="1">
              <a:lnSpc>
                <a:spcPct val="90000"/>
              </a:lnSpc>
              <a:buFont typeface="Wingdings" panose="05000000000000000000" pitchFamily="2" charset="2"/>
              <a:buChar char="q"/>
            </a:pPr>
            <a:r>
              <a:rPr lang="en-US" altLang="en-US" sz="2400" b="1"/>
              <a:t>All of the scat samples</a:t>
            </a:r>
          </a:p>
          <a:p>
            <a:pPr eaLnBrk="1" hangingPunct="1">
              <a:lnSpc>
                <a:spcPct val="90000"/>
              </a:lnSpc>
              <a:buFont typeface="Wingdings" panose="05000000000000000000" pitchFamily="2" charset="2"/>
              <a:buChar char="q"/>
            </a:pPr>
            <a:r>
              <a:rPr lang="en-US" altLang="en-US" sz="2400" b="1" i="1"/>
              <a:t>Backyard Naturalist Guide to Animal Scats </a:t>
            </a:r>
            <a:r>
              <a:rPr lang="en-US" altLang="en-US" sz="2400" b="1"/>
              <a:t>(in the book for this unit)</a:t>
            </a:r>
          </a:p>
          <a:p>
            <a:pPr lvl="1" eaLnBrk="1" hangingPunct="1">
              <a:lnSpc>
                <a:spcPct val="90000"/>
              </a:lnSpc>
              <a:buFont typeface="Wingdings" panose="05000000000000000000" pitchFamily="2" charset="2"/>
              <a:buChar char="q"/>
            </a:pPr>
            <a:r>
              <a:rPr lang="en-US" altLang="en-US" sz="2000" b="1"/>
              <a:t>This is optional, as this information can also be found in this PowerPoint presentation</a:t>
            </a:r>
          </a:p>
          <a:p>
            <a:pPr lvl="1" eaLnBrk="1" hangingPunct="1">
              <a:lnSpc>
                <a:spcPct val="90000"/>
              </a:lnSpc>
              <a:buFont typeface="Wingdings" panose="05000000000000000000" pitchFamily="2" charset="2"/>
              <a:buChar char="q"/>
            </a:pPr>
            <a:endParaRPr lang="en-US" altLang="en-US" sz="2000" b="1"/>
          </a:p>
          <a:p>
            <a:pPr eaLnBrk="1" hangingPunct="1">
              <a:lnSpc>
                <a:spcPct val="90000"/>
              </a:lnSpc>
              <a:buFont typeface="Wingdings" panose="05000000000000000000" pitchFamily="2" charset="2"/>
              <a:buChar char="q"/>
            </a:pPr>
            <a:r>
              <a:rPr lang="en-US" altLang="en-US" sz="2400" b="1"/>
              <a:t>Click one of the underlined exercises below to go to the grade-level appropriate exercise:</a:t>
            </a:r>
          </a:p>
          <a:p>
            <a:pPr eaLnBrk="1" hangingPunct="1">
              <a:lnSpc>
                <a:spcPct val="90000"/>
              </a:lnSpc>
              <a:buFont typeface="Wingdings" panose="05000000000000000000" pitchFamily="2" charset="2"/>
              <a:buChar char="q"/>
            </a:pPr>
            <a:endParaRPr lang="en-US" altLang="en-US" sz="2400" b="1"/>
          </a:p>
          <a:p>
            <a:pPr eaLnBrk="1" hangingPunct="1">
              <a:lnSpc>
                <a:spcPct val="90000"/>
              </a:lnSpc>
              <a:buFont typeface="Wingdings" panose="05000000000000000000" pitchFamily="2" charset="2"/>
              <a:buChar char="q"/>
            </a:pPr>
            <a:r>
              <a:rPr lang="en-US" altLang="en-US" sz="2400" b="1">
                <a:hlinkClick r:id="rId2" action="ppaction://hlinksldjump"/>
              </a:rPr>
              <a:t>Exercise 2a. Matching the Poop with the Pooper </a:t>
            </a:r>
            <a:r>
              <a:rPr lang="en-US" altLang="en-US" sz="2400"/>
              <a:t>(</a:t>
            </a:r>
            <a:r>
              <a:rPr lang="en-US" altLang="en-US" sz="2400" i="1"/>
              <a:t>Grades K-1</a:t>
            </a:r>
            <a:r>
              <a:rPr lang="en-US" altLang="en-US" sz="2400"/>
              <a:t>)</a:t>
            </a:r>
          </a:p>
          <a:p>
            <a:pPr eaLnBrk="1" hangingPunct="1">
              <a:lnSpc>
                <a:spcPct val="90000"/>
              </a:lnSpc>
              <a:buFont typeface="Wingdings" panose="05000000000000000000" pitchFamily="2" charset="2"/>
              <a:buChar char="q"/>
            </a:pPr>
            <a:r>
              <a:rPr lang="en-US" altLang="en-US" sz="2400" b="1">
                <a:hlinkClick r:id="rId3" action="ppaction://hlinksldjump"/>
              </a:rPr>
              <a:t>Exercise 2b. Using a key to identify animal scat </a:t>
            </a:r>
            <a:r>
              <a:rPr lang="en-US" altLang="en-US" sz="2400"/>
              <a:t>(</a:t>
            </a:r>
            <a:r>
              <a:rPr lang="en-US" altLang="en-US" sz="2400" i="1"/>
              <a:t>Grades 2-12</a:t>
            </a:r>
            <a:r>
              <a:rPr lang="en-US" altLang="en-US" sz="2400"/>
              <a:t>)</a:t>
            </a:r>
          </a:p>
          <a:p>
            <a:pPr eaLnBrk="1" hangingPunct="1">
              <a:lnSpc>
                <a:spcPct val="90000"/>
              </a:lnSpc>
              <a:buFont typeface="Wingdings" panose="05000000000000000000" pitchFamily="2" charset="2"/>
              <a:buChar char="q"/>
            </a:pPr>
            <a:r>
              <a:rPr lang="en-US" altLang="en-US" sz="2400" b="1">
                <a:hlinkClick r:id="rId4" action="ppaction://hlinksldjump"/>
              </a:rPr>
              <a:t>Exercise 2c. Grouping Animal Scats by Diet </a:t>
            </a:r>
            <a:r>
              <a:rPr lang="en-US" altLang="en-US" sz="2400"/>
              <a:t>(</a:t>
            </a:r>
            <a:r>
              <a:rPr lang="en-US" altLang="en-US" sz="2400" i="1"/>
              <a:t>Grades 2-12</a:t>
            </a:r>
            <a:r>
              <a:rPr lang="en-US" altLang="en-US" sz="2400"/>
              <a:t>)</a:t>
            </a:r>
          </a:p>
          <a:p>
            <a:pPr eaLnBrk="1" hangingPunct="1">
              <a:lnSpc>
                <a:spcPct val="90000"/>
              </a:lnSpc>
              <a:buFont typeface="Wingdings" panose="05000000000000000000" pitchFamily="2" charset="2"/>
              <a:buNone/>
            </a:pPr>
            <a:endParaRPr lang="en-US" altLang="en-US" sz="2400" b="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EDE38A6-B158-4FEE-AC0C-3407D158F66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6C83435-33FB-428D-BCF1-A3ABFF18B407}" type="slidenum">
              <a:rPr lang="en-US" altLang="en-US" sz="1400" b="0">
                <a:latin typeface="Arial" panose="020B0604020202020204" pitchFamily="34" charset="0"/>
              </a:rPr>
              <a:pPr eaLnBrk="1" hangingPunct="1"/>
              <a:t>11</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3A41B5C8-A810-4DE2-8CCC-C0B90C013310}"/>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A05DAA29-C1A5-42E6-8F22-8B0D07165021}" type="slidenum">
              <a:rPr lang="en-US" altLang="en-US" sz="1400" b="0">
                <a:latin typeface="Arial" panose="020B0604020202020204" pitchFamily="34" charset="0"/>
              </a:rPr>
              <a:pPr algn="r" eaLnBrk="1" hangingPunct="1"/>
              <a:t>11</a:t>
            </a:fld>
            <a:endParaRPr lang="en-US" altLang="en-US" sz="1400" b="0">
              <a:latin typeface="Arial" panose="020B0604020202020204" pitchFamily="34" charset="0"/>
            </a:endParaRPr>
          </a:p>
        </p:txBody>
      </p:sp>
      <p:sp>
        <p:nvSpPr>
          <p:cNvPr id="27652" name="Rectangle 2">
            <a:extLst>
              <a:ext uri="{FF2B5EF4-FFF2-40B4-BE49-F238E27FC236}">
                <a16:creationId xmlns:a16="http://schemas.microsoft.com/office/drawing/2014/main" id="{1507BC48-7F41-43E4-9A46-FE5408413DBB}"/>
              </a:ext>
            </a:extLst>
          </p:cNvPr>
          <p:cNvSpPr>
            <a:spLocks noGrp="1" noChangeArrowheads="1"/>
          </p:cNvSpPr>
          <p:nvPr>
            <p:ph type="title"/>
          </p:nvPr>
        </p:nvSpPr>
        <p:spPr>
          <a:xfrm>
            <a:off x="457200" y="0"/>
            <a:ext cx="8229600" cy="1143000"/>
          </a:xfrm>
        </p:spPr>
        <p:txBody>
          <a:bodyPr/>
          <a:lstStyle/>
          <a:p>
            <a:pPr eaLnBrk="1" hangingPunct="1"/>
            <a:r>
              <a:rPr lang="en-US" altLang="en-US" b="1"/>
              <a:t>Bullfrog</a:t>
            </a:r>
          </a:p>
        </p:txBody>
      </p:sp>
      <p:graphicFrame>
        <p:nvGraphicFramePr>
          <p:cNvPr id="3" name="Object 1024">
            <a:hlinkClick r:id="rId3" action="ppaction://hlinksldjump"/>
            <a:extLst>
              <a:ext uri="{FF2B5EF4-FFF2-40B4-BE49-F238E27FC236}">
                <a16:creationId xmlns:a16="http://schemas.microsoft.com/office/drawing/2014/main" id="{58EFE143-AED6-4237-8DE9-7141FF204BF2}"/>
              </a:ext>
            </a:extLst>
          </p:cNvPr>
          <p:cNvGraphicFramePr>
            <a:graphicFrameLocks noChangeAspect="1"/>
          </p:cNvGraphicFramePr>
          <p:nvPr/>
        </p:nvGraphicFramePr>
        <p:xfrm>
          <a:off x="4724400" y="1066800"/>
          <a:ext cx="4287838" cy="4957763"/>
        </p:xfrm>
        <a:graphic>
          <a:graphicData uri="http://schemas.openxmlformats.org/presentationml/2006/ole">
            <mc:AlternateContent xmlns:mc="http://schemas.openxmlformats.org/markup-compatibility/2006">
              <mc:Choice xmlns:v="urn:schemas-microsoft-com:vml" Requires="v">
                <p:oleObj spid="_x0000_s27656" name="Bitmap Image" r:id="rId4" imgW="3172268" imgH="3666667" progId="PBrush">
                  <p:embed/>
                </p:oleObj>
              </mc:Choice>
              <mc:Fallback>
                <p:oleObj name="Bitmap Image" r:id="rId4" imgW="3172268" imgH="3666667" progId="PBrush">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066800"/>
                        <a:ext cx="4287838" cy="495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Action Button: Forward or Next 13">
            <a:hlinkClick r:id="" action="ppaction://hlinkshowjump?jump=nextslide" highlightClick="1"/>
            <a:extLst>
              <a:ext uri="{FF2B5EF4-FFF2-40B4-BE49-F238E27FC236}">
                <a16:creationId xmlns:a16="http://schemas.microsoft.com/office/drawing/2014/main" id="{1F3F07DF-B230-465E-B001-935EA36DEF7F}"/>
              </a:ext>
            </a:extLst>
          </p:cNvPr>
          <p:cNvSpPr>
            <a:spLocks noChangeArrowheads="1"/>
          </p:cNvSpPr>
          <p:nvPr/>
        </p:nvSpPr>
        <p:spPr bwMode="auto">
          <a:xfrm>
            <a:off x="2057400" y="5943600"/>
            <a:ext cx="609600" cy="6096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2" name="Text Box 5">
            <a:extLst>
              <a:ext uri="{FF2B5EF4-FFF2-40B4-BE49-F238E27FC236}">
                <a16:creationId xmlns:a16="http://schemas.microsoft.com/office/drawing/2014/main" id="{EFCC0B9A-7012-4ED8-A2D7-99CACF39D466}"/>
              </a:ext>
            </a:extLst>
          </p:cNvPr>
          <p:cNvSpPr txBox="1">
            <a:spLocks noChangeArrowheads="1"/>
          </p:cNvSpPr>
          <p:nvPr/>
        </p:nvSpPr>
        <p:spPr bwMode="auto">
          <a:xfrm>
            <a:off x="228600" y="1828800"/>
            <a:ext cx="4343400" cy="708025"/>
          </a:xfrm>
          <a:prstGeom prst="rect">
            <a:avLst/>
          </a:prstGeom>
          <a:noFill/>
          <a:ln w="9525">
            <a:solidFill>
              <a:schemeClr val="tx1"/>
            </a:solidFill>
            <a:miter lim="800000"/>
            <a:headEnd/>
            <a:tailEnd/>
          </a:ln>
        </p:spPr>
        <p:txBody>
          <a:bodyPr>
            <a:spAutoFit/>
          </a:bodyPr>
          <a:lstStyle/>
          <a:p>
            <a:pPr>
              <a:defRPr/>
            </a:pPr>
            <a:r>
              <a:rPr lang="en-US" sz="2000" dirty="0">
                <a:latin typeface="+mn-lt"/>
                <a:cs typeface="+mn-cs"/>
              </a:rPr>
              <a:t>Click on the animal for information about 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3029B04C-17DC-4910-B822-87708FBB91B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CC4143E-E302-48BD-8487-D8D586BF5A09}" type="slidenum">
              <a:rPr lang="en-US" altLang="en-US" sz="1400" b="0">
                <a:latin typeface="Arial" panose="020B0604020202020204" pitchFamily="34" charset="0"/>
              </a:rPr>
              <a:pPr eaLnBrk="1" hangingPunct="1"/>
              <a:t>110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85B41994-8E4E-419A-91F3-F9D5D8E6526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B81137AF-5E2A-4A76-B89B-97C5C379EAD1}" type="slidenum">
              <a:rPr lang="en-US" altLang="en-US" sz="1400" b="0">
                <a:latin typeface="Arial" panose="020B0604020202020204" pitchFamily="34" charset="0"/>
              </a:rPr>
              <a:pPr algn="r" eaLnBrk="1" hangingPunct="1"/>
              <a:t>110</a:t>
            </a:fld>
            <a:endParaRPr lang="en-US" altLang="en-US" sz="1400" b="0">
              <a:latin typeface="Arial" panose="020B0604020202020204" pitchFamily="34" charset="0"/>
            </a:endParaRPr>
          </a:p>
        </p:txBody>
      </p:sp>
      <p:sp>
        <p:nvSpPr>
          <p:cNvPr id="129028" name="Rectangle 2">
            <a:extLst>
              <a:ext uri="{FF2B5EF4-FFF2-40B4-BE49-F238E27FC236}">
                <a16:creationId xmlns:a16="http://schemas.microsoft.com/office/drawing/2014/main" id="{5A819598-CA76-4712-900A-0C6C50B12F22}"/>
              </a:ext>
            </a:extLst>
          </p:cNvPr>
          <p:cNvSpPr>
            <a:spLocks noGrp="1" noChangeArrowheads="1"/>
          </p:cNvSpPr>
          <p:nvPr>
            <p:ph type="title"/>
          </p:nvPr>
        </p:nvSpPr>
        <p:spPr>
          <a:xfrm>
            <a:off x="457200" y="0"/>
            <a:ext cx="8229600" cy="533400"/>
          </a:xfrm>
          <a:solidFill>
            <a:srgbClr val="0099FF"/>
          </a:solidFill>
          <a:ln w="38100">
            <a:solidFill>
              <a:schemeClr val="tx1"/>
            </a:solidFill>
            <a:miter lim="800000"/>
            <a:headEnd/>
            <a:tailEnd/>
          </a:ln>
        </p:spPr>
        <p:txBody>
          <a:bodyPr/>
          <a:lstStyle/>
          <a:p>
            <a:pPr eaLnBrk="1" hangingPunct="1"/>
            <a:r>
              <a:rPr lang="en-US" altLang="en-US" sz="2400" b="1"/>
              <a:t>Exercise 2a. Matching the Poop with the Pooper</a:t>
            </a:r>
          </a:p>
        </p:txBody>
      </p:sp>
      <p:sp>
        <p:nvSpPr>
          <p:cNvPr id="122884" name="Rectangle 4">
            <a:extLst>
              <a:ext uri="{FF2B5EF4-FFF2-40B4-BE49-F238E27FC236}">
                <a16:creationId xmlns:a16="http://schemas.microsoft.com/office/drawing/2014/main" id="{80B9419C-4215-49F9-BF41-7A3D53C6A5BF}"/>
              </a:ext>
            </a:extLst>
          </p:cNvPr>
          <p:cNvSpPr>
            <a:spLocks noChangeArrowheads="1"/>
          </p:cNvSpPr>
          <p:nvPr/>
        </p:nvSpPr>
        <p:spPr bwMode="auto">
          <a:xfrm>
            <a:off x="152400" y="533400"/>
            <a:ext cx="8839200" cy="6223000"/>
          </a:xfrm>
          <a:prstGeom prst="rect">
            <a:avLst/>
          </a:prstGeom>
          <a:noFill/>
          <a:ln w="9525">
            <a:noFill/>
            <a:miter lim="800000"/>
            <a:headEnd/>
            <a:tailEnd/>
          </a:ln>
        </p:spPr>
        <p:txBody>
          <a:bodyPr>
            <a:spAutoFit/>
          </a:bodyPr>
          <a:lstStyle/>
          <a:p>
            <a:pPr>
              <a:lnSpc>
                <a:spcPct val="90000"/>
              </a:lnSpc>
              <a:spcBef>
                <a:spcPct val="50000"/>
              </a:spcBef>
              <a:buFont typeface="Wingdings" pitchFamily="2" charset="2"/>
              <a:buChar char="q"/>
              <a:defRPr/>
            </a:pPr>
            <a:r>
              <a:rPr lang="en-US" dirty="0">
                <a:latin typeface="Arial" charset="0"/>
                <a:cs typeface="+mn-cs"/>
              </a:rPr>
              <a:t> The teacher will spread the scat samples out on a table, and display the next slide showing a series of animals.</a:t>
            </a:r>
          </a:p>
          <a:p>
            <a:pPr>
              <a:lnSpc>
                <a:spcPct val="90000"/>
              </a:lnSpc>
              <a:spcBef>
                <a:spcPct val="50000"/>
              </a:spcBef>
              <a:buFont typeface="Wingdings" pitchFamily="2" charset="2"/>
              <a:buChar char="q"/>
              <a:defRPr/>
            </a:pPr>
            <a:r>
              <a:rPr lang="en-US" dirty="0">
                <a:latin typeface="Arial" charset="0"/>
                <a:cs typeface="+mn-cs"/>
              </a:rPr>
              <a:t> Have the students look at the first animal picture and raise their hands if they know what the animal is.</a:t>
            </a:r>
          </a:p>
          <a:p>
            <a:pPr>
              <a:lnSpc>
                <a:spcPct val="90000"/>
              </a:lnSpc>
              <a:spcBef>
                <a:spcPct val="50000"/>
              </a:spcBef>
              <a:buFont typeface="Wingdings" pitchFamily="2" charset="2"/>
              <a:buChar char="q"/>
              <a:defRPr/>
            </a:pPr>
            <a:r>
              <a:rPr lang="en-US" dirty="0">
                <a:latin typeface="Arial" charset="0"/>
                <a:cs typeface="+mn-cs"/>
              </a:rPr>
              <a:t> Select one to name the animal and take a class vote on whether this is correct or not. </a:t>
            </a:r>
          </a:p>
          <a:p>
            <a:pPr>
              <a:lnSpc>
                <a:spcPct val="90000"/>
              </a:lnSpc>
              <a:spcBef>
                <a:spcPct val="50000"/>
              </a:spcBef>
              <a:buFont typeface="Wingdings" pitchFamily="2" charset="2"/>
              <a:buChar char="q"/>
              <a:defRPr/>
            </a:pPr>
            <a:r>
              <a:rPr lang="en-US" dirty="0">
                <a:latin typeface="Arial" charset="0"/>
                <a:cs typeface="+mn-cs"/>
              </a:rPr>
              <a:t> If correct, invite the student to come to the front table to find the scat sample that matches the picture of the poop next to the animal that made it. </a:t>
            </a:r>
          </a:p>
          <a:p>
            <a:pPr>
              <a:buFont typeface="Wingdings" pitchFamily="2" charset="2"/>
              <a:buChar char="q"/>
              <a:defRPr/>
            </a:pPr>
            <a:r>
              <a:rPr lang="en-US" dirty="0">
                <a:latin typeface="Arial" charset="0"/>
                <a:cs typeface="+mn-cs"/>
              </a:rPr>
              <a:t> If this student has chosen the correct scat, pass the sample around so that all students have a chance to look at it. </a:t>
            </a:r>
            <a:r>
              <a:rPr lang="en-US" dirty="0">
                <a:latin typeface="+mn-lt"/>
                <a:cs typeface="+mn-cs"/>
              </a:rPr>
              <a:t>Discuss what type of diet this animal has based on the characteristics of its poop.</a:t>
            </a:r>
          </a:p>
          <a:p>
            <a:pPr>
              <a:buFont typeface="Wingdings" pitchFamily="2" charset="2"/>
              <a:buChar char="q"/>
              <a:defRPr/>
            </a:pPr>
            <a:r>
              <a:rPr lang="en-US" dirty="0">
                <a:latin typeface="+mn-lt"/>
                <a:cs typeface="+mn-cs"/>
              </a:rPr>
              <a:t> If the student has chosen an incorrect sample, invite another volunteer to make a choice.</a:t>
            </a:r>
          </a:p>
          <a:p>
            <a:pPr>
              <a:buFont typeface="Wingdings" pitchFamily="2" charset="2"/>
              <a:buChar char="q"/>
              <a:defRPr/>
            </a:pPr>
            <a:r>
              <a:rPr lang="en-US" dirty="0">
                <a:latin typeface="+mn-lt"/>
                <a:cs typeface="+mn-cs"/>
              </a:rPr>
              <a:t> Repeat until all scats have been identified.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2288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88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88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88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88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88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88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9F9AC9A5-11CF-4F94-A8B3-4F606AD8974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E478A179-E72E-4502-BFD7-84C0802EA1DE}" type="slidenum">
              <a:rPr lang="en-US" altLang="en-US" sz="1400" b="0">
                <a:latin typeface="Arial" panose="020B0604020202020204" pitchFamily="34" charset="0"/>
              </a:rPr>
              <a:pPr eaLnBrk="1" hangingPunct="1"/>
              <a:t>111</a:t>
            </a:fld>
            <a:endParaRPr lang="en-US" altLang="en-US" sz="1400" b="0">
              <a:latin typeface="Arial" panose="020B0604020202020204" pitchFamily="34" charset="0"/>
            </a:endParaRPr>
          </a:p>
        </p:txBody>
      </p:sp>
      <p:sp>
        <p:nvSpPr>
          <p:cNvPr id="45" name="Slide Number Placeholder 8">
            <a:extLst>
              <a:ext uri="{FF2B5EF4-FFF2-40B4-BE49-F238E27FC236}">
                <a16:creationId xmlns:a16="http://schemas.microsoft.com/office/drawing/2014/main" id="{D5F614DA-1DC5-4CA1-B6ED-178922AA298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CD264B9A-0E27-47E3-9A54-A0DA95A9E8AF}" type="slidenum">
              <a:rPr lang="en-US" altLang="en-US" sz="1400" b="0">
                <a:latin typeface="Arial" panose="020B0604020202020204" pitchFamily="34" charset="0"/>
              </a:rPr>
              <a:pPr algn="r" eaLnBrk="1" hangingPunct="1"/>
              <a:t>111</a:t>
            </a:fld>
            <a:endParaRPr lang="en-US" altLang="en-US" sz="1400" b="0">
              <a:latin typeface="Arial" panose="020B0604020202020204" pitchFamily="34" charset="0"/>
            </a:endParaRPr>
          </a:p>
        </p:txBody>
      </p:sp>
      <p:sp>
        <p:nvSpPr>
          <p:cNvPr id="130052" name="Rectangle 10">
            <a:extLst>
              <a:ext uri="{FF2B5EF4-FFF2-40B4-BE49-F238E27FC236}">
                <a16:creationId xmlns:a16="http://schemas.microsoft.com/office/drawing/2014/main" id="{51A02071-4AFC-420F-B803-6360BB5AFB51}"/>
              </a:ext>
            </a:extLst>
          </p:cNvPr>
          <p:cNvSpPr>
            <a:spLocks noChangeArrowheads="1"/>
          </p:cNvSpPr>
          <p:nvPr/>
        </p:nvSpPr>
        <p:spPr bwMode="auto">
          <a:xfrm>
            <a:off x="0" y="-195263"/>
            <a:ext cx="9144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br>
              <a:rPr lang="en-US" altLang="en-US" sz="1200" b="0">
                <a:solidFill>
                  <a:srgbClr val="000000"/>
                </a:solidFill>
                <a:latin typeface="Arial" panose="020B0604020202020204" pitchFamily="34" charset="0"/>
                <a:cs typeface="Times New Roman" panose="02020603050405020304" pitchFamily="18" charset="0"/>
              </a:rPr>
            </a:br>
            <a:endParaRPr lang="en-US" altLang="en-US" sz="1200" b="0">
              <a:solidFill>
                <a:srgbClr val="000000"/>
              </a:solidFill>
              <a:latin typeface="Arial" panose="020B0604020202020204" pitchFamily="34" charset="0"/>
              <a:cs typeface="Times New Roman" panose="02020603050405020304" pitchFamily="18" charset="0"/>
            </a:endParaRPr>
          </a:p>
          <a:p>
            <a:endParaRPr lang="en-US" altLang="en-US" sz="1800" b="0">
              <a:latin typeface="Arial" panose="020B0604020202020204" pitchFamily="34" charset="0"/>
            </a:endParaRPr>
          </a:p>
        </p:txBody>
      </p:sp>
      <p:pic>
        <p:nvPicPr>
          <p:cNvPr id="146436" name="Picture 4">
            <a:hlinkClick r:id="rId2" action="ppaction://hlinksldjump"/>
            <a:extLst>
              <a:ext uri="{FF2B5EF4-FFF2-40B4-BE49-F238E27FC236}">
                <a16:creationId xmlns:a16="http://schemas.microsoft.com/office/drawing/2014/main" id="{A529F0EA-BC2F-4E06-A11E-3C2FAABCF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17907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Picture 5">
            <a:hlinkClick r:id="rId4" action="ppaction://hlinksldjump"/>
            <a:extLst>
              <a:ext uri="{FF2B5EF4-FFF2-40B4-BE49-F238E27FC236}">
                <a16:creationId xmlns:a16="http://schemas.microsoft.com/office/drawing/2014/main" id="{7FB2EC26-9674-4C29-8A82-9F6F79D3D2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2819400"/>
            <a:ext cx="17145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8" name="Picture 6">
            <a:hlinkClick r:id="rId6" action="ppaction://hlinksldjump"/>
            <a:extLst>
              <a:ext uri="{FF2B5EF4-FFF2-40B4-BE49-F238E27FC236}">
                <a16:creationId xmlns:a16="http://schemas.microsoft.com/office/drawing/2014/main" id="{419BBC60-2635-44F8-BD7F-E1173F2E29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404" r="17615"/>
          <a:stretch>
            <a:fillRect/>
          </a:stretch>
        </p:blipFill>
        <p:spPr bwMode="auto">
          <a:xfrm>
            <a:off x="1447800" y="4038600"/>
            <a:ext cx="16192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9" name="Picture 7">
            <a:hlinkClick r:id="rId8" action="ppaction://hlinksldjump"/>
            <a:extLst>
              <a:ext uri="{FF2B5EF4-FFF2-40B4-BE49-F238E27FC236}">
                <a16:creationId xmlns:a16="http://schemas.microsoft.com/office/drawing/2014/main" id="{E1D5996E-BB6F-4523-BCE9-3E72D229F3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5314950"/>
            <a:ext cx="12096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0" name="Picture 8">
            <a:extLst>
              <a:ext uri="{FF2B5EF4-FFF2-40B4-BE49-F238E27FC236}">
                <a16:creationId xmlns:a16="http://schemas.microsoft.com/office/drawing/2014/main" id="{E2731692-A94D-465F-A3F7-CA29BA132D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1371600"/>
            <a:ext cx="194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1" name="Picture 9">
            <a:extLst>
              <a:ext uri="{FF2B5EF4-FFF2-40B4-BE49-F238E27FC236}">
                <a16:creationId xmlns:a16="http://schemas.microsoft.com/office/drawing/2014/main" id="{302E92EE-5235-4C85-BACF-AFABDC4470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57800" y="2819400"/>
            <a:ext cx="19526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2" name="Picture 10">
            <a:extLst>
              <a:ext uri="{FF2B5EF4-FFF2-40B4-BE49-F238E27FC236}">
                <a16:creationId xmlns:a16="http://schemas.microsoft.com/office/drawing/2014/main" id="{44037E19-8EFF-40BF-8453-5F5C5552326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57800" y="4038600"/>
            <a:ext cx="20669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3" name="Picture 11">
            <a:extLst>
              <a:ext uri="{FF2B5EF4-FFF2-40B4-BE49-F238E27FC236}">
                <a16:creationId xmlns:a16="http://schemas.microsoft.com/office/drawing/2014/main" id="{336D0B2A-2158-43B4-B963-C957A356D8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86400" y="5381625"/>
            <a:ext cx="15430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A502033A-2102-4340-8EE8-57DE607825DF}"/>
              </a:ext>
            </a:extLst>
          </p:cNvPr>
          <p:cNvSpPr txBox="1"/>
          <p:nvPr/>
        </p:nvSpPr>
        <p:spPr>
          <a:xfrm>
            <a:off x="0" y="0"/>
            <a:ext cx="9144000" cy="1323975"/>
          </a:xfrm>
          <a:prstGeom prst="rect">
            <a:avLst/>
          </a:prstGeom>
          <a:noFill/>
        </p:spPr>
        <p:txBody>
          <a:bodyPr>
            <a:spAutoFit/>
          </a:bodyPr>
          <a:lstStyle/>
          <a:p>
            <a:pPr>
              <a:defRPr/>
            </a:pPr>
            <a:r>
              <a:rPr lang="en-US" sz="2000" dirty="0">
                <a:latin typeface="+mn-lt"/>
                <a:cs typeface="+mn-cs"/>
              </a:rPr>
              <a:t>Click to show an animal, again to see the ID of the animal.</a:t>
            </a:r>
          </a:p>
          <a:p>
            <a:pPr>
              <a:defRPr/>
            </a:pPr>
            <a:r>
              <a:rPr lang="en-US" sz="2000" dirty="0">
                <a:latin typeface="+mn-lt"/>
                <a:cs typeface="+mn-cs"/>
              </a:rPr>
              <a:t>Click again to see a picture of the animal’s scat, &amp; again for the letter of the scat sample that correctly matches the animal.</a:t>
            </a:r>
          </a:p>
          <a:p>
            <a:pPr>
              <a:defRPr/>
            </a:pPr>
            <a:r>
              <a:rPr lang="en-US" sz="2000" dirty="0">
                <a:latin typeface="+mn-lt"/>
                <a:cs typeface="+mn-cs"/>
              </a:rPr>
              <a:t>Click animal pictures for info!</a:t>
            </a:r>
          </a:p>
        </p:txBody>
      </p:sp>
      <p:sp>
        <p:nvSpPr>
          <p:cNvPr id="33" name="TextBox 32">
            <a:extLst>
              <a:ext uri="{FF2B5EF4-FFF2-40B4-BE49-F238E27FC236}">
                <a16:creationId xmlns:a16="http://schemas.microsoft.com/office/drawing/2014/main" id="{C6A071BF-E855-4115-AD90-9AA906084EEA}"/>
              </a:ext>
            </a:extLst>
          </p:cNvPr>
          <p:cNvSpPr txBox="1"/>
          <p:nvPr/>
        </p:nvSpPr>
        <p:spPr>
          <a:xfrm>
            <a:off x="7543800" y="1600200"/>
            <a:ext cx="533400" cy="923925"/>
          </a:xfrm>
          <a:prstGeom prst="rect">
            <a:avLst/>
          </a:prstGeom>
          <a:noFill/>
        </p:spPr>
        <p:txBody>
          <a:bodyPr>
            <a:spAutoFit/>
          </a:bodyPr>
          <a:lstStyle/>
          <a:p>
            <a:pPr algn="ctr">
              <a:defRPr/>
            </a:pPr>
            <a:r>
              <a:rPr lang="en-US" sz="5400" dirty="0">
                <a:latin typeface="+mn-lt"/>
                <a:cs typeface="+mn-cs"/>
              </a:rPr>
              <a:t>A</a:t>
            </a:r>
          </a:p>
        </p:txBody>
      </p:sp>
      <p:sp>
        <p:nvSpPr>
          <p:cNvPr id="39" name="TextBox 38">
            <a:extLst>
              <a:ext uri="{FF2B5EF4-FFF2-40B4-BE49-F238E27FC236}">
                <a16:creationId xmlns:a16="http://schemas.microsoft.com/office/drawing/2014/main" id="{3801D9FF-3B3F-4046-9C87-60C946962DBF}"/>
              </a:ext>
            </a:extLst>
          </p:cNvPr>
          <p:cNvSpPr txBox="1"/>
          <p:nvPr/>
        </p:nvSpPr>
        <p:spPr>
          <a:xfrm>
            <a:off x="3200400" y="1600200"/>
            <a:ext cx="1905000" cy="830263"/>
          </a:xfrm>
          <a:prstGeom prst="rect">
            <a:avLst/>
          </a:prstGeom>
          <a:noFill/>
        </p:spPr>
        <p:txBody>
          <a:bodyPr>
            <a:spAutoFit/>
          </a:bodyPr>
          <a:lstStyle/>
          <a:p>
            <a:pPr algn="ctr">
              <a:defRPr/>
            </a:pPr>
            <a:r>
              <a:rPr lang="en-US" dirty="0">
                <a:latin typeface="+mn-lt"/>
                <a:cs typeface="+mn-cs"/>
              </a:rPr>
              <a:t>White-tailed Deer</a:t>
            </a:r>
          </a:p>
        </p:txBody>
      </p:sp>
      <p:sp>
        <p:nvSpPr>
          <p:cNvPr id="41" name="TextBox 40">
            <a:extLst>
              <a:ext uri="{FF2B5EF4-FFF2-40B4-BE49-F238E27FC236}">
                <a16:creationId xmlns:a16="http://schemas.microsoft.com/office/drawing/2014/main" id="{B131EF88-BB25-4290-8794-E8C5E107F4A1}"/>
              </a:ext>
            </a:extLst>
          </p:cNvPr>
          <p:cNvSpPr txBox="1"/>
          <p:nvPr/>
        </p:nvSpPr>
        <p:spPr>
          <a:xfrm>
            <a:off x="3429000" y="4419600"/>
            <a:ext cx="1524000" cy="461963"/>
          </a:xfrm>
          <a:prstGeom prst="rect">
            <a:avLst/>
          </a:prstGeom>
          <a:noFill/>
        </p:spPr>
        <p:txBody>
          <a:bodyPr>
            <a:spAutoFit/>
          </a:bodyPr>
          <a:lstStyle/>
          <a:p>
            <a:pPr algn="ctr">
              <a:defRPr/>
            </a:pPr>
            <a:r>
              <a:rPr lang="en-US" dirty="0">
                <a:latin typeface="+mn-lt"/>
                <a:cs typeface="+mn-cs"/>
              </a:rPr>
              <a:t>Coyote</a:t>
            </a:r>
          </a:p>
        </p:txBody>
      </p:sp>
      <p:sp>
        <p:nvSpPr>
          <p:cNvPr id="42" name="TextBox 41">
            <a:extLst>
              <a:ext uri="{FF2B5EF4-FFF2-40B4-BE49-F238E27FC236}">
                <a16:creationId xmlns:a16="http://schemas.microsoft.com/office/drawing/2014/main" id="{690B5EC7-D2F5-42E4-87E0-4CF74E2C8DFE}"/>
              </a:ext>
            </a:extLst>
          </p:cNvPr>
          <p:cNvSpPr txBox="1"/>
          <p:nvPr/>
        </p:nvSpPr>
        <p:spPr>
          <a:xfrm>
            <a:off x="3276600" y="5791200"/>
            <a:ext cx="1828800" cy="830263"/>
          </a:xfrm>
          <a:prstGeom prst="rect">
            <a:avLst/>
          </a:prstGeom>
          <a:solidFill>
            <a:schemeClr val="bg1"/>
          </a:solidFill>
        </p:spPr>
        <p:txBody>
          <a:bodyPr>
            <a:spAutoFit/>
          </a:bodyPr>
          <a:lstStyle/>
          <a:p>
            <a:pPr algn="ctr">
              <a:defRPr/>
            </a:pPr>
            <a:r>
              <a:rPr lang="en-US" dirty="0">
                <a:latin typeface="+mn-lt"/>
                <a:cs typeface="+mn-cs"/>
              </a:rPr>
              <a:t>Little Brown Bat</a:t>
            </a:r>
          </a:p>
        </p:txBody>
      </p:sp>
      <p:sp>
        <p:nvSpPr>
          <p:cNvPr id="43" name="TextBox 42">
            <a:extLst>
              <a:ext uri="{FF2B5EF4-FFF2-40B4-BE49-F238E27FC236}">
                <a16:creationId xmlns:a16="http://schemas.microsoft.com/office/drawing/2014/main" id="{AB8DDFE9-3112-4249-863E-73CB49EE0E0E}"/>
              </a:ext>
            </a:extLst>
          </p:cNvPr>
          <p:cNvSpPr txBox="1"/>
          <p:nvPr/>
        </p:nvSpPr>
        <p:spPr>
          <a:xfrm>
            <a:off x="3352800" y="3048000"/>
            <a:ext cx="1524000" cy="830263"/>
          </a:xfrm>
          <a:prstGeom prst="rect">
            <a:avLst/>
          </a:prstGeom>
          <a:noFill/>
        </p:spPr>
        <p:txBody>
          <a:bodyPr>
            <a:spAutoFit/>
          </a:bodyPr>
          <a:lstStyle/>
          <a:p>
            <a:pPr algn="ctr">
              <a:defRPr/>
            </a:pPr>
            <a:r>
              <a:rPr lang="en-US" dirty="0">
                <a:latin typeface="+mn-lt"/>
                <a:cs typeface="+mn-cs"/>
              </a:rPr>
              <a:t>Canada Goose</a:t>
            </a:r>
          </a:p>
        </p:txBody>
      </p:sp>
      <p:sp>
        <p:nvSpPr>
          <p:cNvPr id="48" name="TextBox 47">
            <a:extLst>
              <a:ext uri="{FF2B5EF4-FFF2-40B4-BE49-F238E27FC236}">
                <a16:creationId xmlns:a16="http://schemas.microsoft.com/office/drawing/2014/main" id="{B961A2EE-113F-4254-8380-C22592E452E0}"/>
              </a:ext>
            </a:extLst>
          </p:cNvPr>
          <p:cNvSpPr txBox="1"/>
          <p:nvPr/>
        </p:nvSpPr>
        <p:spPr>
          <a:xfrm>
            <a:off x="7543800" y="4267200"/>
            <a:ext cx="381000" cy="923925"/>
          </a:xfrm>
          <a:prstGeom prst="rect">
            <a:avLst/>
          </a:prstGeom>
          <a:noFill/>
        </p:spPr>
        <p:txBody>
          <a:bodyPr>
            <a:spAutoFit/>
          </a:bodyPr>
          <a:lstStyle/>
          <a:p>
            <a:pPr>
              <a:defRPr/>
            </a:pPr>
            <a:r>
              <a:rPr lang="en-US" sz="5400" dirty="0">
                <a:latin typeface="+mn-lt"/>
                <a:cs typeface="+mn-cs"/>
              </a:rPr>
              <a:t>F</a:t>
            </a:r>
          </a:p>
        </p:txBody>
      </p:sp>
      <p:sp>
        <p:nvSpPr>
          <p:cNvPr id="49" name="TextBox 48">
            <a:extLst>
              <a:ext uri="{FF2B5EF4-FFF2-40B4-BE49-F238E27FC236}">
                <a16:creationId xmlns:a16="http://schemas.microsoft.com/office/drawing/2014/main" id="{CBE97569-7AE2-4913-8DFC-43652D34E58F}"/>
              </a:ext>
            </a:extLst>
          </p:cNvPr>
          <p:cNvSpPr txBox="1"/>
          <p:nvPr/>
        </p:nvSpPr>
        <p:spPr>
          <a:xfrm>
            <a:off x="7620000" y="3048000"/>
            <a:ext cx="381000" cy="923925"/>
          </a:xfrm>
          <a:prstGeom prst="rect">
            <a:avLst/>
          </a:prstGeom>
          <a:noFill/>
        </p:spPr>
        <p:txBody>
          <a:bodyPr>
            <a:spAutoFit/>
          </a:bodyPr>
          <a:lstStyle/>
          <a:p>
            <a:pPr algn="ctr">
              <a:defRPr/>
            </a:pPr>
            <a:r>
              <a:rPr lang="en-US" sz="5400" dirty="0">
                <a:latin typeface="+mn-lt"/>
                <a:cs typeface="+mn-cs"/>
              </a:rPr>
              <a:t>E</a:t>
            </a:r>
          </a:p>
        </p:txBody>
      </p:sp>
      <p:sp>
        <p:nvSpPr>
          <p:cNvPr id="50" name="TextBox 49">
            <a:extLst>
              <a:ext uri="{FF2B5EF4-FFF2-40B4-BE49-F238E27FC236}">
                <a16:creationId xmlns:a16="http://schemas.microsoft.com/office/drawing/2014/main" id="{3620D72A-3ACC-4537-83CD-A654C39BAFB9}"/>
              </a:ext>
            </a:extLst>
          </p:cNvPr>
          <p:cNvSpPr txBox="1"/>
          <p:nvPr/>
        </p:nvSpPr>
        <p:spPr>
          <a:xfrm>
            <a:off x="7467600" y="5791200"/>
            <a:ext cx="609600" cy="923925"/>
          </a:xfrm>
          <a:prstGeom prst="rect">
            <a:avLst/>
          </a:prstGeom>
          <a:noFill/>
        </p:spPr>
        <p:txBody>
          <a:bodyPr>
            <a:spAutoFit/>
          </a:bodyPr>
          <a:lstStyle/>
          <a:p>
            <a:pPr>
              <a:defRPr/>
            </a:pPr>
            <a:r>
              <a:rPr lang="en-US" sz="5400" dirty="0">
                <a:latin typeface="+mn-lt"/>
                <a:cs typeface="+mn-cs"/>
              </a:rPr>
              <a:t>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4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644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64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644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643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4644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4643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46443"/>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9" grpId="0"/>
      <p:bldP spid="41" grpId="0"/>
      <p:bldP spid="42" grpId="0" animBg="1"/>
      <p:bldP spid="43" grpId="0"/>
      <p:bldP spid="48" grpId="0"/>
      <p:bldP spid="49" grpId="0"/>
      <p:bldP spid="5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2E821761-8B88-42E9-9EAF-CA3C4D310E2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E851C16A-4289-4B34-8D46-6BE18A1D0919}" type="slidenum">
              <a:rPr lang="en-US" altLang="en-US" sz="1400" b="0">
                <a:latin typeface="Arial" panose="020B0604020202020204" pitchFamily="34" charset="0"/>
              </a:rPr>
              <a:pPr eaLnBrk="1" hangingPunct="1"/>
              <a:t>112</a:t>
            </a:fld>
            <a:endParaRPr lang="en-US" altLang="en-US" sz="1400" b="0">
              <a:latin typeface="Arial" panose="020B0604020202020204" pitchFamily="34" charset="0"/>
            </a:endParaRPr>
          </a:p>
        </p:txBody>
      </p:sp>
      <p:sp>
        <p:nvSpPr>
          <p:cNvPr id="45" name="Slide Number Placeholder 8">
            <a:extLst>
              <a:ext uri="{FF2B5EF4-FFF2-40B4-BE49-F238E27FC236}">
                <a16:creationId xmlns:a16="http://schemas.microsoft.com/office/drawing/2014/main" id="{098C4DC1-FB9E-4F66-B0FF-2DF8235145C0}"/>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C20AF47-550F-4789-9788-ACABCA2B51BF}" type="slidenum">
              <a:rPr lang="en-US" altLang="en-US" sz="1400" b="0">
                <a:latin typeface="Arial" panose="020B0604020202020204" pitchFamily="34" charset="0"/>
              </a:rPr>
              <a:pPr algn="r" eaLnBrk="1" hangingPunct="1"/>
              <a:t>112</a:t>
            </a:fld>
            <a:endParaRPr lang="en-US" altLang="en-US" sz="1400" b="0">
              <a:latin typeface="Arial" panose="020B0604020202020204" pitchFamily="34" charset="0"/>
            </a:endParaRPr>
          </a:p>
        </p:txBody>
      </p:sp>
      <p:sp>
        <p:nvSpPr>
          <p:cNvPr id="131076" name="Rectangle 10">
            <a:extLst>
              <a:ext uri="{FF2B5EF4-FFF2-40B4-BE49-F238E27FC236}">
                <a16:creationId xmlns:a16="http://schemas.microsoft.com/office/drawing/2014/main" id="{F6242ACE-0196-4915-AB52-93DA3D71474C}"/>
              </a:ext>
            </a:extLst>
          </p:cNvPr>
          <p:cNvSpPr>
            <a:spLocks noChangeArrowheads="1"/>
          </p:cNvSpPr>
          <p:nvPr/>
        </p:nvSpPr>
        <p:spPr bwMode="auto">
          <a:xfrm>
            <a:off x="0" y="-195263"/>
            <a:ext cx="9144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br>
              <a:rPr lang="en-US" altLang="en-US" sz="1200" b="0">
                <a:solidFill>
                  <a:srgbClr val="000000"/>
                </a:solidFill>
                <a:latin typeface="Arial" panose="020B0604020202020204" pitchFamily="34" charset="0"/>
                <a:cs typeface="Times New Roman" panose="02020603050405020304" pitchFamily="18" charset="0"/>
              </a:rPr>
            </a:br>
            <a:endParaRPr lang="en-US" altLang="en-US" sz="1200" b="0">
              <a:solidFill>
                <a:srgbClr val="000000"/>
              </a:solidFill>
              <a:latin typeface="Arial" panose="020B0604020202020204" pitchFamily="34" charset="0"/>
              <a:cs typeface="Times New Roman" panose="02020603050405020304" pitchFamily="18" charset="0"/>
            </a:endParaRPr>
          </a:p>
          <a:p>
            <a:endParaRPr lang="en-US" altLang="en-US" sz="1800" b="0">
              <a:latin typeface="Arial" panose="020B0604020202020204" pitchFamily="34" charset="0"/>
            </a:endParaRPr>
          </a:p>
        </p:txBody>
      </p:sp>
      <p:sp>
        <p:nvSpPr>
          <p:cNvPr id="28" name="TextBox 27">
            <a:extLst>
              <a:ext uri="{FF2B5EF4-FFF2-40B4-BE49-F238E27FC236}">
                <a16:creationId xmlns:a16="http://schemas.microsoft.com/office/drawing/2014/main" id="{09C769C0-1A8F-412E-BA54-B18DB173042B}"/>
              </a:ext>
            </a:extLst>
          </p:cNvPr>
          <p:cNvSpPr txBox="1"/>
          <p:nvPr/>
        </p:nvSpPr>
        <p:spPr>
          <a:xfrm>
            <a:off x="0" y="0"/>
            <a:ext cx="9144000" cy="1323975"/>
          </a:xfrm>
          <a:prstGeom prst="rect">
            <a:avLst/>
          </a:prstGeom>
          <a:noFill/>
        </p:spPr>
        <p:txBody>
          <a:bodyPr>
            <a:spAutoFit/>
          </a:bodyPr>
          <a:lstStyle/>
          <a:p>
            <a:pPr>
              <a:defRPr/>
            </a:pPr>
            <a:r>
              <a:rPr lang="en-US" sz="2000" dirty="0">
                <a:latin typeface="+mn-lt"/>
                <a:cs typeface="+mn-cs"/>
              </a:rPr>
              <a:t>Click to show an animal, again to see the ID of the animal.</a:t>
            </a:r>
          </a:p>
          <a:p>
            <a:pPr>
              <a:defRPr/>
            </a:pPr>
            <a:r>
              <a:rPr lang="en-US" sz="2000" dirty="0">
                <a:latin typeface="+mn-lt"/>
                <a:cs typeface="+mn-cs"/>
              </a:rPr>
              <a:t>Click again to see a picture of the animal’s scat, &amp; again for the letter of the scat sample that correctly matches the animal.</a:t>
            </a:r>
          </a:p>
          <a:p>
            <a:pPr>
              <a:defRPr/>
            </a:pPr>
            <a:r>
              <a:rPr lang="en-US" sz="2000" dirty="0">
                <a:latin typeface="+mn-lt"/>
                <a:cs typeface="+mn-cs"/>
              </a:rPr>
              <a:t>Click animal pictures for info!</a:t>
            </a:r>
          </a:p>
        </p:txBody>
      </p:sp>
      <p:sp>
        <p:nvSpPr>
          <p:cNvPr id="33" name="TextBox 32">
            <a:extLst>
              <a:ext uri="{FF2B5EF4-FFF2-40B4-BE49-F238E27FC236}">
                <a16:creationId xmlns:a16="http://schemas.microsoft.com/office/drawing/2014/main" id="{73763855-9648-4737-BD6D-01E7A37633A6}"/>
              </a:ext>
            </a:extLst>
          </p:cNvPr>
          <p:cNvSpPr txBox="1"/>
          <p:nvPr/>
        </p:nvSpPr>
        <p:spPr>
          <a:xfrm>
            <a:off x="7086600" y="1524000"/>
            <a:ext cx="533400" cy="923925"/>
          </a:xfrm>
          <a:prstGeom prst="rect">
            <a:avLst/>
          </a:prstGeom>
          <a:noFill/>
        </p:spPr>
        <p:txBody>
          <a:bodyPr>
            <a:spAutoFit/>
          </a:bodyPr>
          <a:lstStyle/>
          <a:p>
            <a:pPr algn="ctr">
              <a:defRPr/>
            </a:pPr>
            <a:r>
              <a:rPr lang="en-US" sz="5400" dirty="0">
                <a:latin typeface="+mn-lt"/>
                <a:cs typeface="+mn-cs"/>
              </a:rPr>
              <a:t>B</a:t>
            </a:r>
          </a:p>
        </p:txBody>
      </p:sp>
      <p:sp>
        <p:nvSpPr>
          <p:cNvPr id="39" name="TextBox 38">
            <a:extLst>
              <a:ext uri="{FF2B5EF4-FFF2-40B4-BE49-F238E27FC236}">
                <a16:creationId xmlns:a16="http://schemas.microsoft.com/office/drawing/2014/main" id="{698D8E52-CCE9-4C56-8905-46D942594AAD}"/>
              </a:ext>
            </a:extLst>
          </p:cNvPr>
          <p:cNvSpPr txBox="1"/>
          <p:nvPr/>
        </p:nvSpPr>
        <p:spPr>
          <a:xfrm>
            <a:off x="3429000" y="1600200"/>
            <a:ext cx="1905000" cy="461963"/>
          </a:xfrm>
          <a:prstGeom prst="rect">
            <a:avLst/>
          </a:prstGeom>
          <a:noFill/>
        </p:spPr>
        <p:txBody>
          <a:bodyPr>
            <a:spAutoFit/>
          </a:bodyPr>
          <a:lstStyle/>
          <a:p>
            <a:pPr algn="ctr">
              <a:defRPr/>
            </a:pPr>
            <a:r>
              <a:rPr lang="en-US" dirty="0">
                <a:latin typeface="+mn-lt"/>
                <a:cs typeface="+mn-cs"/>
              </a:rPr>
              <a:t>Elk</a:t>
            </a:r>
          </a:p>
        </p:txBody>
      </p:sp>
      <p:sp>
        <p:nvSpPr>
          <p:cNvPr id="41" name="TextBox 40">
            <a:extLst>
              <a:ext uri="{FF2B5EF4-FFF2-40B4-BE49-F238E27FC236}">
                <a16:creationId xmlns:a16="http://schemas.microsoft.com/office/drawing/2014/main" id="{8DC00F95-320E-4198-BB4B-E28E529888BC}"/>
              </a:ext>
            </a:extLst>
          </p:cNvPr>
          <p:cNvSpPr txBox="1"/>
          <p:nvPr/>
        </p:nvSpPr>
        <p:spPr>
          <a:xfrm>
            <a:off x="3657600" y="4191000"/>
            <a:ext cx="1524000" cy="830263"/>
          </a:xfrm>
          <a:prstGeom prst="rect">
            <a:avLst/>
          </a:prstGeom>
          <a:noFill/>
        </p:spPr>
        <p:txBody>
          <a:bodyPr>
            <a:spAutoFit/>
          </a:bodyPr>
          <a:lstStyle/>
          <a:p>
            <a:pPr algn="ctr">
              <a:defRPr/>
            </a:pPr>
            <a:r>
              <a:rPr lang="en-US" dirty="0">
                <a:latin typeface="+mn-lt"/>
                <a:cs typeface="+mn-cs"/>
              </a:rPr>
              <a:t>Wild Turkey</a:t>
            </a:r>
          </a:p>
        </p:txBody>
      </p:sp>
      <p:sp>
        <p:nvSpPr>
          <p:cNvPr id="42" name="TextBox 41">
            <a:extLst>
              <a:ext uri="{FF2B5EF4-FFF2-40B4-BE49-F238E27FC236}">
                <a16:creationId xmlns:a16="http://schemas.microsoft.com/office/drawing/2014/main" id="{F17FC859-D73C-4DD0-B774-0EE20DFAF275}"/>
              </a:ext>
            </a:extLst>
          </p:cNvPr>
          <p:cNvSpPr txBox="1"/>
          <p:nvPr/>
        </p:nvSpPr>
        <p:spPr>
          <a:xfrm>
            <a:off x="3505200" y="5638800"/>
            <a:ext cx="1828800" cy="830263"/>
          </a:xfrm>
          <a:prstGeom prst="rect">
            <a:avLst/>
          </a:prstGeom>
          <a:solidFill>
            <a:schemeClr val="bg1"/>
          </a:solidFill>
        </p:spPr>
        <p:txBody>
          <a:bodyPr>
            <a:spAutoFit/>
          </a:bodyPr>
          <a:lstStyle/>
          <a:p>
            <a:pPr algn="ctr">
              <a:defRPr/>
            </a:pPr>
            <a:r>
              <a:rPr lang="en-US" dirty="0">
                <a:latin typeface="+mn-lt"/>
                <a:cs typeface="+mn-cs"/>
              </a:rPr>
              <a:t>Eastern Cottontail</a:t>
            </a:r>
          </a:p>
        </p:txBody>
      </p:sp>
      <p:sp>
        <p:nvSpPr>
          <p:cNvPr id="43" name="TextBox 42">
            <a:extLst>
              <a:ext uri="{FF2B5EF4-FFF2-40B4-BE49-F238E27FC236}">
                <a16:creationId xmlns:a16="http://schemas.microsoft.com/office/drawing/2014/main" id="{3828356E-3A33-44B5-80B8-0867789C7EA7}"/>
              </a:ext>
            </a:extLst>
          </p:cNvPr>
          <p:cNvSpPr txBox="1"/>
          <p:nvPr/>
        </p:nvSpPr>
        <p:spPr>
          <a:xfrm>
            <a:off x="3581400" y="2895600"/>
            <a:ext cx="1524000" cy="830263"/>
          </a:xfrm>
          <a:prstGeom prst="rect">
            <a:avLst/>
          </a:prstGeom>
          <a:noFill/>
        </p:spPr>
        <p:txBody>
          <a:bodyPr>
            <a:spAutoFit/>
          </a:bodyPr>
          <a:lstStyle/>
          <a:p>
            <a:pPr algn="ctr">
              <a:defRPr/>
            </a:pPr>
            <a:r>
              <a:rPr lang="en-US" dirty="0">
                <a:latin typeface="+mn-lt"/>
                <a:cs typeface="+mn-cs"/>
              </a:rPr>
              <a:t>Striped Skunk</a:t>
            </a:r>
          </a:p>
        </p:txBody>
      </p:sp>
      <p:sp>
        <p:nvSpPr>
          <p:cNvPr id="48" name="TextBox 47">
            <a:extLst>
              <a:ext uri="{FF2B5EF4-FFF2-40B4-BE49-F238E27FC236}">
                <a16:creationId xmlns:a16="http://schemas.microsoft.com/office/drawing/2014/main" id="{8C1226CB-A534-42DF-9179-BC869B5CE44C}"/>
              </a:ext>
            </a:extLst>
          </p:cNvPr>
          <p:cNvSpPr txBox="1"/>
          <p:nvPr/>
        </p:nvSpPr>
        <p:spPr>
          <a:xfrm>
            <a:off x="7086600" y="4191000"/>
            <a:ext cx="381000" cy="923925"/>
          </a:xfrm>
          <a:prstGeom prst="rect">
            <a:avLst/>
          </a:prstGeom>
          <a:noFill/>
        </p:spPr>
        <p:txBody>
          <a:bodyPr>
            <a:spAutoFit/>
          </a:bodyPr>
          <a:lstStyle/>
          <a:p>
            <a:pPr>
              <a:defRPr/>
            </a:pPr>
            <a:r>
              <a:rPr lang="en-US" sz="5400" dirty="0">
                <a:latin typeface="+mn-lt"/>
                <a:cs typeface="+mn-cs"/>
              </a:rPr>
              <a:t>C</a:t>
            </a:r>
          </a:p>
        </p:txBody>
      </p:sp>
      <p:sp>
        <p:nvSpPr>
          <p:cNvPr id="49" name="TextBox 48">
            <a:extLst>
              <a:ext uri="{FF2B5EF4-FFF2-40B4-BE49-F238E27FC236}">
                <a16:creationId xmlns:a16="http://schemas.microsoft.com/office/drawing/2014/main" id="{77D49FDC-28F2-4954-B990-D2846CA6069B}"/>
              </a:ext>
            </a:extLst>
          </p:cNvPr>
          <p:cNvSpPr txBox="1"/>
          <p:nvPr/>
        </p:nvSpPr>
        <p:spPr>
          <a:xfrm>
            <a:off x="7162800" y="2971800"/>
            <a:ext cx="381000" cy="923925"/>
          </a:xfrm>
          <a:prstGeom prst="rect">
            <a:avLst/>
          </a:prstGeom>
          <a:noFill/>
        </p:spPr>
        <p:txBody>
          <a:bodyPr>
            <a:spAutoFit/>
          </a:bodyPr>
          <a:lstStyle/>
          <a:p>
            <a:pPr algn="ctr">
              <a:defRPr/>
            </a:pPr>
            <a:r>
              <a:rPr lang="en-US" sz="5400" dirty="0">
                <a:latin typeface="+mn-lt"/>
                <a:cs typeface="+mn-cs"/>
              </a:rPr>
              <a:t>G</a:t>
            </a:r>
          </a:p>
        </p:txBody>
      </p:sp>
      <p:sp>
        <p:nvSpPr>
          <p:cNvPr id="50" name="TextBox 49">
            <a:extLst>
              <a:ext uri="{FF2B5EF4-FFF2-40B4-BE49-F238E27FC236}">
                <a16:creationId xmlns:a16="http://schemas.microsoft.com/office/drawing/2014/main" id="{6946CCB1-FED9-4F13-9524-7C49D047261E}"/>
              </a:ext>
            </a:extLst>
          </p:cNvPr>
          <p:cNvSpPr txBox="1"/>
          <p:nvPr/>
        </p:nvSpPr>
        <p:spPr>
          <a:xfrm>
            <a:off x="7010400" y="5715000"/>
            <a:ext cx="609600" cy="923925"/>
          </a:xfrm>
          <a:prstGeom prst="rect">
            <a:avLst/>
          </a:prstGeom>
          <a:noFill/>
        </p:spPr>
        <p:txBody>
          <a:bodyPr>
            <a:spAutoFit/>
          </a:bodyPr>
          <a:lstStyle/>
          <a:p>
            <a:pPr>
              <a:defRPr/>
            </a:pPr>
            <a:r>
              <a:rPr lang="en-US" sz="5400" dirty="0">
                <a:latin typeface="+mn-lt"/>
                <a:cs typeface="+mn-cs"/>
              </a:rPr>
              <a:t>H</a:t>
            </a:r>
          </a:p>
        </p:txBody>
      </p:sp>
      <p:pic>
        <p:nvPicPr>
          <p:cNvPr id="187395" name="Picture 3">
            <a:extLst>
              <a:ext uri="{FF2B5EF4-FFF2-40B4-BE49-F238E27FC236}">
                <a16:creationId xmlns:a16="http://schemas.microsoft.com/office/drawing/2014/main" id="{9A5E91B8-4D9A-4AFE-B523-D84740AC9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447800"/>
            <a:ext cx="13335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6" name="Picture 4">
            <a:extLst>
              <a:ext uri="{FF2B5EF4-FFF2-40B4-BE49-F238E27FC236}">
                <a16:creationId xmlns:a16="http://schemas.microsoft.com/office/drawing/2014/main" id="{19620550-A688-4EBE-B470-ADDF8E955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819400"/>
            <a:ext cx="1752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7" name="Picture 5">
            <a:extLst>
              <a:ext uri="{FF2B5EF4-FFF2-40B4-BE49-F238E27FC236}">
                <a16:creationId xmlns:a16="http://schemas.microsoft.com/office/drawing/2014/main" id="{BFB9A468-BFD3-459D-8962-6D9175DC1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038600"/>
            <a:ext cx="10191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8" name="Picture 6">
            <a:extLst>
              <a:ext uri="{FF2B5EF4-FFF2-40B4-BE49-F238E27FC236}">
                <a16:creationId xmlns:a16="http://schemas.microsoft.com/office/drawing/2014/main" id="{5CCB31D1-3BFF-4DCC-9E9F-B2F58A8081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5410200"/>
            <a:ext cx="16573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9" name="Picture 7">
            <a:hlinkClick r:id="rId6" action="ppaction://hlinksldjump"/>
            <a:extLst>
              <a:ext uri="{FF2B5EF4-FFF2-40B4-BE49-F238E27FC236}">
                <a16:creationId xmlns:a16="http://schemas.microsoft.com/office/drawing/2014/main" id="{F525A4DD-335B-4B06-B1CB-B32B864876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1371600"/>
            <a:ext cx="20859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0" name="Picture 8">
            <a:hlinkClick r:id="rId8" action="ppaction://hlinksldjump"/>
            <a:extLst>
              <a:ext uri="{FF2B5EF4-FFF2-40B4-BE49-F238E27FC236}">
                <a16:creationId xmlns:a16="http://schemas.microsoft.com/office/drawing/2014/main" id="{1314C4E2-6C2B-45B3-B9B2-9623CAADC5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2667000"/>
            <a:ext cx="21621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1" name="Picture 9">
            <a:hlinkClick r:id="rId10" action="ppaction://hlinksldjump"/>
            <a:extLst>
              <a:ext uri="{FF2B5EF4-FFF2-40B4-BE49-F238E27FC236}">
                <a16:creationId xmlns:a16="http://schemas.microsoft.com/office/drawing/2014/main" id="{C846632E-4202-458E-AA7C-5F69A30C88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9200" y="3962400"/>
            <a:ext cx="19431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2" name="Picture 10">
            <a:hlinkClick r:id="rId12" action="ppaction://hlinksldjump"/>
            <a:extLst>
              <a:ext uri="{FF2B5EF4-FFF2-40B4-BE49-F238E27FC236}">
                <a16:creationId xmlns:a16="http://schemas.microsoft.com/office/drawing/2014/main" id="{4B139644-F461-45FC-8B94-4FF4BDD11F1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47800" y="5334000"/>
            <a:ext cx="15716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739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739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740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8739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8740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8739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8740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187398"/>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9" grpId="0"/>
      <p:bldP spid="41" grpId="0"/>
      <p:bldP spid="42" grpId="0" animBg="1"/>
      <p:bldP spid="43" grpId="0"/>
      <p:bldP spid="48" grpId="0"/>
      <p:bldP spid="49" grpId="0"/>
      <p:bldP spid="50"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B0462D26-8356-43C0-B455-C06F67399EE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8304144-1CAF-4D98-9C30-BF5FCBCA5D0A}" type="slidenum">
              <a:rPr lang="en-US" altLang="en-US" sz="1400" b="0">
                <a:latin typeface="Arial" panose="020B0604020202020204" pitchFamily="34" charset="0"/>
              </a:rPr>
              <a:pPr eaLnBrk="1" hangingPunct="1"/>
              <a:t>113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8C5FE9F-4C76-409D-BC50-E64E171FC370}"/>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B1F79F78-4F54-46AD-BF00-45AC64012FAC}" type="slidenum">
              <a:rPr lang="en-US" altLang="en-US" sz="1400" b="0">
                <a:latin typeface="Arial" panose="020B0604020202020204" pitchFamily="34" charset="0"/>
              </a:rPr>
              <a:pPr algn="r" eaLnBrk="1" hangingPunct="1"/>
              <a:t>113</a:t>
            </a:fld>
            <a:endParaRPr lang="en-US" altLang="en-US" sz="1400" b="0">
              <a:latin typeface="Arial" panose="020B0604020202020204" pitchFamily="34" charset="0"/>
            </a:endParaRPr>
          </a:p>
        </p:txBody>
      </p:sp>
      <p:sp>
        <p:nvSpPr>
          <p:cNvPr id="71683" name="Rectangle 2">
            <a:extLst>
              <a:ext uri="{FF2B5EF4-FFF2-40B4-BE49-F238E27FC236}">
                <a16:creationId xmlns:a16="http://schemas.microsoft.com/office/drawing/2014/main" id="{DD84A2C8-8C7A-4550-BA67-169707C5065D}"/>
              </a:ext>
            </a:extLst>
          </p:cNvPr>
          <p:cNvSpPr>
            <a:spLocks noGrp="1" noChangeArrowheads="1"/>
          </p:cNvSpPr>
          <p:nvPr>
            <p:ph type="title"/>
          </p:nvPr>
        </p:nvSpPr>
        <p:spPr>
          <a:xfrm>
            <a:off x="457200" y="0"/>
            <a:ext cx="8229600" cy="685800"/>
          </a:xfrm>
          <a:solidFill>
            <a:schemeClr val="accent6">
              <a:lumMod val="20000"/>
              <a:lumOff val="80000"/>
            </a:schemeClr>
          </a:solidFill>
          <a:ln w="28575">
            <a:solidFill>
              <a:schemeClr val="tx1"/>
            </a:solidFill>
          </a:ln>
        </p:spPr>
        <p:txBody>
          <a:bodyPr/>
          <a:lstStyle/>
          <a:p>
            <a:pPr eaLnBrk="1" hangingPunct="1">
              <a:defRPr/>
            </a:pPr>
            <a:r>
              <a:rPr lang="en-US" sz="2400" b="1" dirty="0"/>
              <a:t>Exercise 2b. Using a Key to Identify Animal Scat </a:t>
            </a:r>
          </a:p>
        </p:txBody>
      </p:sp>
      <p:sp>
        <p:nvSpPr>
          <p:cNvPr id="71684" name="Rectangle 3">
            <a:extLst>
              <a:ext uri="{FF2B5EF4-FFF2-40B4-BE49-F238E27FC236}">
                <a16:creationId xmlns:a16="http://schemas.microsoft.com/office/drawing/2014/main" id="{3B15CEBB-F2A4-40F0-A41E-9D1E471ACD3C}"/>
              </a:ext>
            </a:extLst>
          </p:cNvPr>
          <p:cNvSpPr>
            <a:spLocks noGrp="1" noChangeArrowheads="1"/>
          </p:cNvSpPr>
          <p:nvPr>
            <p:ph type="body" idx="1"/>
          </p:nvPr>
        </p:nvSpPr>
        <p:spPr>
          <a:xfrm>
            <a:off x="457200" y="762000"/>
            <a:ext cx="8229600" cy="5257800"/>
          </a:xfrm>
        </p:spPr>
        <p:txBody>
          <a:bodyPr/>
          <a:lstStyle/>
          <a:p>
            <a:pPr eaLnBrk="1" hangingPunct="1">
              <a:buFontTx/>
              <a:buNone/>
            </a:pPr>
            <a:r>
              <a:rPr lang="en-US" altLang="en-US" sz="2400" b="1" u="sng"/>
              <a:t>Materials:</a:t>
            </a:r>
          </a:p>
          <a:p>
            <a:pPr eaLnBrk="1" hangingPunct="1">
              <a:buFont typeface="Wingdings" panose="05000000000000000000" pitchFamily="2" charset="2"/>
              <a:buChar char="q"/>
            </a:pPr>
            <a:r>
              <a:rPr lang="en-US" altLang="en-US" sz="2400" b="1"/>
              <a:t>All of the scat samples</a:t>
            </a:r>
          </a:p>
          <a:p>
            <a:pPr eaLnBrk="1" hangingPunct="1">
              <a:buFont typeface="Wingdings" panose="05000000000000000000" pitchFamily="2" charset="2"/>
              <a:buChar char="q"/>
            </a:pPr>
            <a:r>
              <a:rPr lang="en-US" altLang="en-US" sz="2400" b="1"/>
              <a:t>Scat identification key</a:t>
            </a:r>
          </a:p>
          <a:p>
            <a:pPr eaLnBrk="1" hangingPunct="1">
              <a:buFont typeface="Wingdings" panose="05000000000000000000" pitchFamily="2" charset="2"/>
              <a:buChar char="q"/>
            </a:pPr>
            <a:endParaRPr lang="en-US" altLang="en-US" sz="2400" b="1"/>
          </a:p>
          <a:p>
            <a:pPr eaLnBrk="1" hangingPunct="1">
              <a:buFontTx/>
              <a:buNone/>
            </a:pPr>
            <a:r>
              <a:rPr lang="en-US" altLang="en-US" sz="2400" b="1" u="sng"/>
              <a:t>Directions:</a:t>
            </a:r>
          </a:p>
          <a:p>
            <a:pPr eaLnBrk="1" hangingPunct="1">
              <a:buFont typeface="Wingdings" panose="05000000000000000000" pitchFamily="2" charset="2"/>
              <a:buChar char="q"/>
            </a:pPr>
            <a:r>
              <a:rPr lang="en-US" altLang="en-US" sz="2400" b="1"/>
              <a:t>Using the information you learned about dichotomous keys in Exercise 1c (Key Those Tracks), and the key to animal scats on the next slides, key out each of the provided animal scats from this unit.</a:t>
            </a:r>
          </a:p>
          <a:p>
            <a:pPr eaLnBrk="1" hangingPunct="1">
              <a:buFont typeface="Wingdings" panose="05000000000000000000" pitchFamily="2" charset="2"/>
              <a:buChar char="q"/>
            </a:pPr>
            <a:r>
              <a:rPr lang="en-US" altLang="en-US" sz="2400" b="1"/>
              <a:t>To review this information, click </a:t>
            </a:r>
            <a:r>
              <a:rPr lang="en-US" altLang="en-US" sz="2400" b="1">
                <a:hlinkClick r:id="rId2" action="ppaction://hlinksldjump"/>
              </a:rPr>
              <a:t>HERE</a:t>
            </a:r>
            <a:r>
              <a:rPr lang="en-US" altLang="en-US" sz="2400" b="1"/>
              <a:t>.</a:t>
            </a:r>
          </a:p>
          <a:p>
            <a:pPr eaLnBrk="1" hangingPunct="1">
              <a:buFont typeface="Wingdings" panose="05000000000000000000" pitchFamily="2" charset="2"/>
              <a:buChar char="q"/>
            </a:pPr>
            <a:r>
              <a:rPr lang="en-US" altLang="en-US" sz="2400" b="1"/>
              <a:t>At the end of the key is a link to check your answers!</a:t>
            </a:r>
          </a:p>
          <a:p>
            <a:pPr eaLnBrk="1" hangingPunct="1">
              <a:buFont typeface="Wingdings" panose="05000000000000000000" pitchFamily="2" charset="2"/>
              <a:buChar char="q"/>
            </a:pPr>
            <a:endParaRPr lang="en-US" altLang="en-US" sz="2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684">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684">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68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4C358E2D-14B3-41C1-99F5-9577F25EFCB1}"/>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F6E12CD-1150-42B8-BD0D-D5254C812A45}" type="slidenum">
              <a:rPr lang="en-US" altLang="en-US" sz="1400" b="0">
                <a:latin typeface="Arial" panose="020B0604020202020204" pitchFamily="34" charset="0"/>
              </a:rPr>
              <a:pPr eaLnBrk="1" hangingPunct="1"/>
              <a:t>114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0E8C368B-ED7D-48B1-9604-A0678C9480D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FD39029-CB6C-4822-B81E-1941CDB8D123}" type="slidenum">
              <a:rPr lang="en-US" altLang="en-US" sz="1400" b="0">
                <a:latin typeface="Arial" panose="020B0604020202020204" pitchFamily="34" charset="0"/>
              </a:rPr>
              <a:pPr algn="r" eaLnBrk="1" hangingPunct="1"/>
              <a:t>114</a:t>
            </a:fld>
            <a:endParaRPr lang="en-US" altLang="en-US" sz="1400" b="0">
              <a:latin typeface="Arial" panose="020B0604020202020204" pitchFamily="34" charset="0"/>
            </a:endParaRPr>
          </a:p>
        </p:txBody>
      </p:sp>
      <p:sp>
        <p:nvSpPr>
          <p:cNvPr id="133124" name="Rectangle 2">
            <a:extLst>
              <a:ext uri="{FF2B5EF4-FFF2-40B4-BE49-F238E27FC236}">
                <a16:creationId xmlns:a16="http://schemas.microsoft.com/office/drawing/2014/main" id="{C3A94368-863C-4A2A-8FCB-9FB2D7B2B9A3}"/>
              </a:ext>
            </a:extLst>
          </p:cNvPr>
          <p:cNvSpPr>
            <a:spLocks noGrp="1" noChangeArrowheads="1"/>
          </p:cNvSpPr>
          <p:nvPr>
            <p:ph type="title"/>
          </p:nvPr>
        </p:nvSpPr>
        <p:spPr>
          <a:xfrm>
            <a:off x="457200" y="0"/>
            <a:ext cx="8229600" cy="685800"/>
          </a:xfrm>
          <a:solidFill>
            <a:srgbClr val="443DD3"/>
          </a:solidFill>
          <a:ln w="28575">
            <a:solidFill>
              <a:schemeClr val="tx1"/>
            </a:solidFill>
            <a:miter lim="800000"/>
            <a:headEnd/>
            <a:tailEnd/>
          </a:ln>
        </p:spPr>
        <p:txBody>
          <a:bodyPr/>
          <a:lstStyle/>
          <a:p>
            <a:pPr eaLnBrk="1" hangingPunct="1"/>
            <a:r>
              <a:rPr lang="en-US" altLang="en-US" sz="2400" b="1">
                <a:solidFill>
                  <a:schemeClr val="bg1"/>
                </a:solidFill>
              </a:rPr>
              <a:t>The Backyard Naturalist Key to Animal Scats</a:t>
            </a:r>
          </a:p>
        </p:txBody>
      </p:sp>
      <p:sp>
        <p:nvSpPr>
          <p:cNvPr id="133125" name="Rectangle 3">
            <a:extLst>
              <a:ext uri="{FF2B5EF4-FFF2-40B4-BE49-F238E27FC236}">
                <a16:creationId xmlns:a16="http://schemas.microsoft.com/office/drawing/2014/main" id="{E0E26F6D-E6D5-4E8B-8592-3D9B608E9B25}"/>
              </a:ext>
            </a:extLst>
          </p:cNvPr>
          <p:cNvSpPr>
            <a:spLocks noGrp="1" noChangeArrowheads="1"/>
          </p:cNvSpPr>
          <p:nvPr>
            <p:ph type="body" idx="1"/>
          </p:nvPr>
        </p:nvSpPr>
        <p:spPr>
          <a:xfrm>
            <a:off x="152400" y="762000"/>
            <a:ext cx="8763000" cy="5257800"/>
          </a:xfrm>
        </p:spPr>
        <p:txBody>
          <a:bodyPr/>
          <a:lstStyle/>
          <a:p>
            <a:pPr>
              <a:buFontTx/>
              <a:buNone/>
            </a:pPr>
            <a:r>
              <a:rPr lang="en-US" altLang="en-US" sz="2400" b="1"/>
              <a:t>1a. Scat is made up of smooth rounded pellets……..Go to 2</a:t>
            </a:r>
          </a:p>
          <a:p>
            <a:pPr>
              <a:buFontTx/>
              <a:buNone/>
            </a:pPr>
            <a:r>
              <a:rPr lang="en-US" altLang="en-US" sz="2400" b="1"/>
              <a:t>1b. Scat not made up of smooth rounded pellets…...Go to 3</a:t>
            </a:r>
          </a:p>
          <a:p>
            <a:pPr>
              <a:buFontTx/>
              <a:buNone/>
            </a:pPr>
            <a:r>
              <a:rPr lang="en-US" altLang="en-US" sz="2400" b="1"/>
              <a:t> </a:t>
            </a:r>
          </a:p>
          <a:p>
            <a:pPr>
              <a:buFontTx/>
              <a:buNone/>
            </a:pPr>
            <a:r>
              <a:rPr lang="en-US" altLang="en-US" sz="2400" b="1"/>
              <a:t>2a. Scat pellets oblong…………………………………...Go to 4</a:t>
            </a:r>
          </a:p>
          <a:p>
            <a:pPr>
              <a:buFontTx/>
              <a:buNone/>
            </a:pPr>
            <a:r>
              <a:rPr lang="en-US" altLang="en-US" sz="2400" b="1"/>
              <a:t>2b. Scat pellets nearly spherical………….</a:t>
            </a:r>
            <a:r>
              <a:rPr lang="en-US" altLang="en-US" sz="2400" b="1">
                <a:hlinkClick r:id="rId2" action="ppaction://hlinksldjump"/>
              </a:rPr>
              <a:t>Eastern Cottontail</a:t>
            </a:r>
            <a:endParaRPr lang="en-US" altLang="en-US" sz="2400" b="1"/>
          </a:p>
          <a:p>
            <a:pPr>
              <a:buFontTx/>
              <a:buNone/>
            </a:pPr>
            <a:endParaRPr lang="en-US" altLang="en-US" sz="2400" b="1"/>
          </a:p>
          <a:p>
            <a:pPr>
              <a:buFontTx/>
              <a:buNone/>
            </a:pPr>
            <a:r>
              <a:rPr lang="en-US" altLang="en-US" sz="2400" b="1"/>
              <a:t>3a. Scat has a patch of white material………………...Go to 5</a:t>
            </a:r>
          </a:p>
          <a:p>
            <a:pPr>
              <a:buFontTx/>
              <a:buNone/>
            </a:pPr>
            <a:r>
              <a:rPr lang="en-US" altLang="en-US" sz="2400" b="1"/>
              <a:t>3b. Scat has no patch of white material……………….Go to 6</a:t>
            </a:r>
          </a:p>
          <a:p>
            <a:pPr>
              <a:buFontTx/>
              <a:buNone/>
            </a:pPr>
            <a:r>
              <a:rPr lang="en-US" altLang="en-US" sz="2400" b="1"/>
              <a:t> </a:t>
            </a:r>
          </a:p>
          <a:p>
            <a:pPr>
              <a:buFontTx/>
              <a:buNone/>
            </a:pPr>
            <a:r>
              <a:rPr lang="en-US" altLang="en-US" sz="2400" b="1"/>
              <a:t>4a. Scat pellets are larger than 1.5 cm……………………..</a:t>
            </a:r>
            <a:r>
              <a:rPr lang="en-US" altLang="en-US" sz="2400" b="1">
                <a:hlinkClick r:id="rId3" action="ppaction://hlinksldjump"/>
              </a:rPr>
              <a:t>Elk</a:t>
            </a:r>
            <a:endParaRPr lang="en-US" altLang="en-US" sz="2400" b="1"/>
          </a:p>
          <a:p>
            <a:pPr>
              <a:buFontTx/>
              <a:buNone/>
            </a:pPr>
            <a:r>
              <a:rPr lang="en-US" altLang="en-US" sz="2400" b="1"/>
              <a:t>4b. Scat pellets are smaller than 1.5 cm….</a:t>
            </a:r>
            <a:r>
              <a:rPr lang="en-US" altLang="en-US" sz="2400" b="1">
                <a:hlinkClick r:id="rId4" action="ppaction://hlinksldjump"/>
              </a:rPr>
              <a:t>White-tailed Deer</a:t>
            </a:r>
            <a:endParaRPr lang="en-US" altLang="en-US" sz="2400" b="1"/>
          </a:p>
          <a:p>
            <a:pPr>
              <a:buFontTx/>
              <a:buNone/>
            </a:pPr>
            <a:r>
              <a:rPr lang="en-US" altLang="en-US" sz="2400" b="1"/>
              <a:t> </a:t>
            </a:r>
          </a:p>
        </p:txBody>
      </p:sp>
      <p:sp>
        <p:nvSpPr>
          <p:cNvPr id="133126" name="Action Button: Forward or Next 6">
            <a:hlinkClick r:id="" action="ppaction://hlinkshowjump?jump=nextslide" highlightClick="1"/>
            <a:extLst>
              <a:ext uri="{FF2B5EF4-FFF2-40B4-BE49-F238E27FC236}">
                <a16:creationId xmlns:a16="http://schemas.microsoft.com/office/drawing/2014/main" id="{AF4DF116-6729-4790-BF8F-326093501F3D}"/>
              </a:ext>
            </a:extLst>
          </p:cNvPr>
          <p:cNvSpPr>
            <a:spLocks noChangeArrowheads="1"/>
          </p:cNvSpPr>
          <p:nvPr/>
        </p:nvSpPr>
        <p:spPr bwMode="auto">
          <a:xfrm>
            <a:off x="8077200" y="6096000"/>
            <a:ext cx="609600" cy="609600"/>
          </a:xfrm>
          <a:prstGeom prst="actionButtonForwardNext">
            <a:avLst/>
          </a:prstGeom>
          <a:solidFill>
            <a:srgbClr val="443DD3"/>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8" name="TextBox 7">
            <a:extLst>
              <a:ext uri="{FF2B5EF4-FFF2-40B4-BE49-F238E27FC236}">
                <a16:creationId xmlns:a16="http://schemas.microsoft.com/office/drawing/2014/main" id="{5439E868-FF0D-4F59-9BBB-55E3DCB74856}"/>
              </a:ext>
            </a:extLst>
          </p:cNvPr>
          <p:cNvSpPr txBox="1"/>
          <p:nvPr/>
        </p:nvSpPr>
        <p:spPr>
          <a:xfrm>
            <a:off x="6172200" y="6248400"/>
            <a:ext cx="1752600" cy="461963"/>
          </a:xfrm>
          <a:prstGeom prst="rect">
            <a:avLst/>
          </a:prstGeom>
          <a:noFill/>
        </p:spPr>
        <p:txBody>
          <a:bodyPr>
            <a:spAutoFit/>
          </a:bodyPr>
          <a:lstStyle/>
          <a:p>
            <a:pPr>
              <a:defRPr/>
            </a:pPr>
            <a:r>
              <a:rPr lang="en-US" dirty="0">
                <a:latin typeface="+mn-lt"/>
                <a:cs typeface="+mn-cs"/>
              </a:rPr>
              <a:t>Continued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BF319228-1F25-4F71-A066-4D3ED463929B}"/>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76C8A7FC-3835-4BA5-B5C5-F535980F6603}" type="slidenum">
              <a:rPr lang="en-US" altLang="en-US" sz="1400" b="0">
                <a:latin typeface="Arial" panose="020B0604020202020204" pitchFamily="34" charset="0"/>
              </a:rPr>
              <a:pPr eaLnBrk="1" hangingPunct="1"/>
              <a:t>115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F59F5A7-7314-42B9-9C1A-C5D2ACE3411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9DDEEA89-F4D0-41FC-9B12-209E4A6E857E}" type="slidenum">
              <a:rPr lang="en-US" altLang="en-US" sz="1400" b="0">
                <a:latin typeface="Arial" panose="020B0604020202020204" pitchFamily="34" charset="0"/>
              </a:rPr>
              <a:pPr algn="r" eaLnBrk="1" hangingPunct="1"/>
              <a:t>115</a:t>
            </a:fld>
            <a:endParaRPr lang="en-US" altLang="en-US" sz="1400" b="0">
              <a:latin typeface="Arial" panose="020B0604020202020204" pitchFamily="34" charset="0"/>
            </a:endParaRPr>
          </a:p>
        </p:txBody>
      </p:sp>
      <p:sp>
        <p:nvSpPr>
          <p:cNvPr id="134148" name="Rectangle 2">
            <a:extLst>
              <a:ext uri="{FF2B5EF4-FFF2-40B4-BE49-F238E27FC236}">
                <a16:creationId xmlns:a16="http://schemas.microsoft.com/office/drawing/2014/main" id="{32FB81F2-F715-4307-96FD-3529AF5CB0A7}"/>
              </a:ext>
            </a:extLst>
          </p:cNvPr>
          <p:cNvSpPr>
            <a:spLocks noGrp="1" noChangeArrowheads="1"/>
          </p:cNvSpPr>
          <p:nvPr>
            <p:ph type="title"/>
          </p:nvPr>
        </p:nvSpPr>
        <p:spPr>
          <a:xfrm>
            <a:off x="457200" y="0"/>
            <a:ext cx="8229600" cy="685800"/>
          </a:xfrm>
          <a:solidFill>
            <a:srgbClr val="443DD3"/>
          </a:solidFill>
          <a:ln w="28575">
            <a:solidFill>
              <a:schemeClr val="tx1"/>
            </a:solidFill>
            <a:miter lim="800000"/>
            <a:headEnd/>
            <a:tailEnd/>
          </a:ln>
        </p:spPr>
        <p:txBody>
          <a:bodyPr/>
          <a:lstStyle/>
          <a:p>
            <a:pPr eaLnBrk="1" hangingPunct="1"/>
            <a:r>
              <a:rPr lang="en-US" altLang="en-US" sz="2400" b="1">
                <a:solidFill>
                  <a:schemeClr val="bg1"/>
                </a:solidFill>
              </a:rPr>
              <a:t>The Backyard Naturalist Key to Animal Scats</a:t>
            </a:r>
          </a:p>
        </p:txBody>
      </p:sp>
      <p:sp>
        <p:nvSpPr>
          <p:cNvPr id="134149" name="Rectangle 3">
            <a:extLst>
              <a:ext uri="{FF2B5EF4-FFF2-40B4-BE49-F238E27FC236}">
                <a16:creationId xmlns:a16="http://schemas.microsoft.com/office/drawing/2014/main" id="{0EDFD712-9344-499F-8F82-C6C186A90D48}"/>
              </a:ext>
            </a:extLst>
          </p:cNvPr>
          <p:cNvSpPr>
            <a:spLocks noGrp="1" noChangeArrowheads="1"/>
          </p:cNvSpPr>
          <p:nvPr>
            <p:ph type="body" idx="1"/>
          </p:nvPr>
        </p:nvSpPr>
        <p:spPr>
          <a:xfrm>
            <a:off x="152400" y="762000"/>
            <a:ext cx="8763000" cy="5257800"/>
          </a:xfrm>
        </p:spPr>
        <p:txBody>
          <a:bodyPr/>
          <a:lstStyle/>
          <a:p>
            <a:pPr>
              <a:buFontTx/>
              <a:buNone/>
            </a:pPr>
            <a:r>
              <a:rPr lang="en-US" altLang="en-US" sz="2400" b="1"/>
              <a:t>5a. Scat is like pebbles 1-3 cm in size……….…</a:t>
            </a:r>
            <a:r>
              <a:rPr lang="en-US" altLang="en-US" sz="2400" b="1">
                <a:hlinkClick r:id="rId2" action="ppaction://hlinksldjump"/>
              </a:rPr>
              <a:t>Wild Turkey</a:t>
            </a:r>
            <a:endParaRPr lang="en-US" altLang="en-US" sz="2400" b="1"/>
          </a:p>
          <a:p>
            <a:pPr>
              <a:buFontTx/>
              <a:buNone/>
            </a:pPr>
            <a:r>
              <a:rPr lang="en-US" altLang="en-US" sz="2400" b="1"/>
              <a:t>5b. Scat sausage-shaped, grassy texture…..</a:t>
            </a:r>
            <a:r>
              <a:rPr lang="en-US" altLang="en-US" sz="2400" b="1">
                <a:hlinkClick r:id="rId2" action="ppaction://hlinksldjump"/>
              </a:rPr>
              <a:t>Canada Goose</a:t>
            </a:r>
            <a:endParaRPr lang="en-US" altLang="en-US" sz="2400" b="1"/>
          </a:p>
          <a:p>
            <a:pPr>
              <a:buFontTx/>
              <a:buNone/>
            </a:pPr>
            <a:r>
              <a:rPr lang="en-US" altLang="en-US" sz="2400" b="1"/>
              <a:t> </a:t>
            </a:r>
          </a:p>
          <a:p>
            <a:pPr>
              <a:buFontTx/>
              <a:buNone/>
            </a:pPr>
            <a:r>
              <a:rPr lang="en-US" altLang="en-US" sz="2400" b="1"/>
              <a:t>6a. Scat irregular pellets &lt; 1 cm…................</a:t>
            </a:r>
            <a:r>
              <a:rPr lang="en-US" altLang="en-US" sz="2400" b="1">
                <a:hlinkClick r:id="rId3" action="ppaction://hlinksldjump"/>
              </a:rPr>
              <a:t>Little Brown Bat</a:t>
            </a:r>
            <a:endParaRPr lang="en-US" altLang="en-US" sz="2400" b="1"/>
          </a:p>
          <a:p>
            <a:pPr>
              <a:buFontTx/>
              <a:buNone/>
            </a:pPr>
            <a:r>
              <a:rPr lang="en-US" altLang="en-US" sz="2400" b="1"/>
              <a:t>6b. Scat is larger than 1 cm……………………………..Go to 7</a:t>
            </a:r>
          </a:p>
          <a:p>
            <a:pPr>
              <a:buFontTx/>
              <a:buNone/>
            </a:pPr>
            <a:r>
              <a:rPr lang="en-US" altLang="en-US" sz="2400" b="1"/>
              <a:t> </a:t>
            </a:r>
          </a:p>
          <a:p>
            <a:pPr>
              <a:buFontTx/>
              <a:buNone/>
            </a:pPr>
            <a:r>
              <a:rPr lang="en-US" altLang="en-US" sz="2400" b="1"/>
              <a:t>7a. Scat contains animal hair….………………………</a:t>
            </a:r>
            <a:r>
              <a:rPr lang="en-US" altLang="en-US" sz="2400" b="1">
                <a:hlinkClick r:id="rId4" action="ppaction://hlinksldjump"/>
              </a:rPr>
              <a:t>Coyote</a:t>
            </a:r>
            <a:endParaRPr lang="en-US" altLang="en-US" sz="2400" b="1"/>
          </a:p>
          <a:p>
            <a:pPr>
              <a:buFontTx/>
              <a:buNone/>
            </a:pPr>
            <a:r>
              <a:rPr lang="en-US" altLang="en-US" sz="2400" b="1"/>
              <a:t>7b. Scat contains seeds……………………….</a:t>
            </a:r>
            <a:r>
              <a:rPr lang="en-US" altLang="en-US" sz="2400" b="1">
                <a:hlinkClick r:id="rId4" action="ppaction://hlinksldjump"/>
              </a:rPr>
              <a:t>Striped Skunk</a:t>
            </a:r>
            <a:endParaRPr lang="en-US" altLang="en-US" sz="2400" b="1"/>
          </a:p>
          <a:p>
            <a:pPr eaLnBrk="1" hangingPunct="1">
              <a:buFont typeface="Wingdings" panose="05000000000000000000" pitchFamily="2" charset="2"/>
              <a:buChar char="q"/>
            </a:pPr>
            <a:endParaRPr lang="en-US" altLang="en-US" sz="2400" b="1"/>
          </a:p>
          <a:p>
            <a:pPr eaLnBrk="1" hangingPunct="1">
              <a:buFont typeface="Wingdings" panose="05000000000000000000" pitchFamily="2" charset="2"/>
              <a:buChar char="q"/>
            </a:pPr>
            <a:endParaRPr lang="en-US" altLang="en-US" sz="2400" b="1"/>
          </a:p>
        </p:txBody>
      </p:sp>
      <p:pic>
        <p:nvPicPr>
          <p:cNvPr id="7" name="Picture 2052" descr="j0234131">
            <a:extLst>
              <a:ext uri="{FF2B5EF4-FFF2-40B4-BE49-F238E27FC236}">
                <a16:creationId xmlns:a16="http://schemas.microsoft.com/office/drawing/2014/main" id="{22E04483-A20B-4921-A23C-EB85DC21DA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572000"/>
            <a:ext cx="1757363"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053">
            <a:extLst>
              <a:ext uri="{FF2B5EF4-FFF2-40B4-BE49-F238E27FC236}">
                <a16:creationId xmlns:a16="http://schemas.microsoft.com/office/drawing/2014/main" id="{223A0CF0-8B00-4F8B-96AF-F700A43743C0}"/>
              </a:ext>
            </a:extLst>
          </p:cNvPr>
          <p:cNvSpPr txBox="1">
            <a:spLocks noChangeArrowheads="1"/>
          </p:cNvSpPr>
          <p:nvPr/>
        </p:nvSpPr>
        <p:spPr bwMode="auto">
          <a:xfrm>
            <a:off x="2286000" y="5029200"/>
            <a:ext cx="6073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sz="3200">
                <a:latin typeface="Arial" panose="020B0604020202020204" pitchFamily="34" charset="0"/>
              </a:rPr>
              <a:t>Time to check your answers!!!</a:t>
            </a:r>
          </a:p>
        </p:txBody>
      </p:sp>
      <p:sp>
        <p:nvSpPr>
          <p:cNvPr id="9" name="Text Box 2053">
            <a:extLst>
              <a:ext uri="{FF2B5EF4-FFF2-40B4-BE49-F238E27FC236}">
                <a16:creationId xmlns:a16="http://schemas.microsoft.com/office/drawing/2014/main" id="{AC5B8046-D19F-4E8A-9408-2728D64282E2}"/>
              </a:ext>
            </a:extLst>
          </p:cNvPr>
          <p:cNvSpPr txBox="1">
            <a:spLocks noChangeArrowheads="1"/>
          </p:cNvSpPr>
          <p:nvPr/>
        </p:nvSpPr>
        <p:spPr bwMode="auto">
          <a:xfrm>
            <a:off x="2514600" y="5638800"/>
            <a:ext cx="640080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latin typeface="Arial" panose="020B0604020202020204" pitchFamily="34" charset="0"/>
              </a:rPr>
              <a:t>Go to the next slide to see how many you got right.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941BDA86-AFE6-4B60-9379-1F5500E05D2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6D35611-ADEC-49B7-B104-6785984BFFD5}" type="slidenum">
              <a:rPr lang="en-US" altLang="en-US" sz="1400" b="0">
                <a:latin typeface="Arial" panose="020B0604020202020204" pitchFamily="34" charset="0"/>
              </a:rPr>
              <a:pPr eaLnBrk="1" hangingPunct="1"/>
              <a:t>116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933DF1C4-9F25-44B7-BBCB-AFAD688D27BB}"/>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BEC5FB91-FB4C-426E-8BEE-EC838C99E870}" type="slidenum">
              <a:rPr lang="en-US" altLang="en-US" sz="1400" b="0">
                <a:latin typeface="Arial" panose="020B0604020202020204" pitchFamily="34" charset="0"/>
              </a:rPr>
              <a:pPr algn="r" eaLnBrk="1" hangingPunct="1"/>
              <a:t>116</a:t>
            </a:fld>
            <a:endParaRPr lang="en-US" altLang="en-US" sz="1400" b="0">
              <a:latin typeface="Arial" panose="020B0604020202020204" pitchFamily="34" charset="0"/>
            </a:endParaRPr>
          </a:p>
        </p:txBody>
      </p:sp>
      <p:sp>
        <p:nvSpPr>
          <p:cNvPr id="135172" name="Rectangle 2">
            <a:extLst>
              <a:ext uri="{FF2B5EF4-FFF2-40B4-BE49-F238E27FC236}">
                <a16:creationId xmlns:a16="http://schemas.microsoft.com/office/drawing/2014/main" id="{FC190164-E47A-4217-9057-D271B7461AC9}"/>
              </a:ext>
            </a:extLst>
          </p:cNvPr>
          <p:cNvSpPr>
            <a:spLocks noGrp="1" noChangeArrowheads="1"/>
          </p:cNvSpPr>
          <p:nvPr>
            <p:ph type="title"/>
          </p:nvPr>
        </p:nvSpPr>
        <p:spPr>
          <a:xfrm>
            <a:off x="457200" y="0"/>
            <a:ext cx="8229600" cy="533400"/>
          </a:xfrm>
          <a:solidFill>
            <a:srgbClr val="0070C0"/>
          </a:solidFill>
          <a:ln w="38100">
            <a:solidFill>
              <a:schemeClr val="tx1"/>
            </a:solidFill>
            <a:miter lim="800000"/>
            <a:headEnd/>
            <a:tailEnd/>
          </a:ln>
        </p:spPr>
        <p:txBody>
          <a:bodyPr/>
          <a:lstStyle/>
          <a:p>
            <a:pPr eaLnBrk="1" hangingPunct="1"/>
            <a:r>
              <a:rPr lang="en-US" altLang="en-US" sz="2800" b="1">
                <a:solidFill>
                  <a:schemeClr val="bg1"/>
                </a:solidFill>
              </a:rPr>
              <a:t>Backyard Naturalist Scat Identification Guide</a:t>
            </a:r>
          </a:p>
        </p:txBody>
      </p:sp>
      <p:sp>
        <p:nvSpPr>
          <p:cNvPr id="135173" name="Rectangle 3">
            <a:extLst>
              <a:ext uri="{FF2B5EF4-FFF2-40B4-BE49-F238E27FC236}">
                <a16:creationId xmlns:a16="http://schemas.microsoft.com/office/drawing/2014/main" id="{087C9054-FF43-4DF0-A3BF-317A0FF5BDAD}"/>
              </a:ext>
            </a:extLst>
          </p:cNvPr>
          <p:cNvSpPr>
            <a:spLocks noGrp="1" noChangeArrowheads="1"/>
          </p:cNvSpPr>
          <p:nvPr>
            <p:ph type="body" idx="1"/>
          </p:nvPr>
        </p:nvSpPr>
        <p:spPr>
          <a:xfrm>
            <a:off x="152400" y="533400"/>
            <a:ext cx="8458200" cy="5410200"/>
          </a:xfrm>
        </p:spPr>
        <p:txBody>
          <a:bodyPr/>
          <a:lstStyle/>
          <a:p>
            <a:pPr eaLnBrk="1" hangingPunct="1">
              <a:lnSpc>
                <a:spcPct val="90000"/>
              </a:lnSpc>
              <a:buFont typeface="Wingdings" panose="05000000000000000000" pitchFamily="2" charset="2"/>
              <a:buNone/>
            </a:pPr>
            <a:r>
              <a:rPr lang="en-US" altLang="en-US" sz="2400" b="1"/>
              <a:t>Click the image of a scat below to find out what animal made the track!</a:t>
            </a:r>
          </a:p>
          <a:p>
            <a:pPr eaLnBrk="1" hangingPunct="1">
              <a:lnSpc>
                <a:spcPct val="90000"/>
              </a:lnSpc>
              <a:buFont typeface="Wingdings" panose="05000000000000000000" pitchFamily="2" charset="2"/>
              <a:buNone/>
            </a:pPr>
            <a:r>
              <a:rPr lang="en-US" altLang="en-US" sz="2400" b="1"/>
              <a:t>Click the button for the “Scat ID Guide” on each animal page to come back to this guide!</a:t>
            </a:r>
          </a:p>
        </p:txBody>
      </p:sp>
      <p:sp>
        <p:nvSpPr>
          <p:cNvPr id="135174" name="Action Button: Home 20">
            <a:hlinkClick r:id="rId2" action="ppaction://hlinksldjump" highlightClick="1"/>
            <a:extLst>
              <a:ext uri="{FF2B5EF4-FFF2-40B4-BE49-F238E27FC236}">
                <a16:creationId xmlns:a16="http://schemas.microsoft.com/office/drawing/2014/main" id="{5B240C5B-303F-4C60-9929-F4D2A0E9E0D4}"/>
              </a:ext>
            </a:extLst>
          </p:cNvPr>
          <p:cNvSpPr>
            <a:spLocks noChangeArrowheads="1"/>
          </p:cNvSpPr>
          <p:nvPr/>
        </p:nvSpPr>
        <p:spPr bwMode="auto">
          <a:xfrm>
            <a:off x="8077200" y="5943600"/>
            <a:ext cx="914400" cy="738188"/>
          </a:xfrm>
          <a:prstGeom prst="actionButtonHome">
            <a:avLst/>
          </a:prstGeom>
          <a:solidFill>
            <a:srgbClr val="0070C0"/>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pic>
        <p:nvPicPr>
          <p:cNvPr id="135175" name="Picture 8">
            <a:hlinkClick r:id="rId3" action="ppaction://hlinksldjump"/>
            <a:extLst>
              <a:ext uri="{FF2B5EF4-FFF2-40B4-BE49-F238E27FC236}">
                <a16:creationId xmlns:a16="http://schemas.microsoft.com/office/drawing/2014/main" id="{453E92DE-8854-4D86-AC11-5BB1A036E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286000"/>
            <a:ext cx="194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6" name="Picture 9">
            <a:hlinkClick r:id="rId5" action="ppaction://hlinksldjump"/>
            <a:extLst>
              <a:ext uri="{FF2B5EF4-FFF2-40B4-BE49-F238E27FC236}">
                <a16:creationId xmlns:a16="http://schemas.microsoft.com/office/drawing/2014/main" id="{DDEF6851-6BF0-451E-8633-A16463122B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114800"/>
            <a:ext cx="19526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7" name="Picture 10">
            <a:hlinkClick r:id="rId7" action="ppaction://hlinksldjump"/>
            <a:extLst>
              <a:ext uri="{FF2B5EF4-FFF2-40B4-BE49-F238E27FC236}">
                <a16:creationId xmlns:a16="http://schemas.microsoft.com/office/drawing/2014/main" id="{019E2289-E8D5-4C96-A9CB-E7A6355D76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4114800"/>
            <a:ext cx="20669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8" name="Picture 11">
            <a:hlinkClick r:id="rId9" action="ppaction://hlinksldjump"/>
            <a:extLst>
              <a:ext uri="{FF2B5EF4-FFF2-40B4-BE49-F238E27FC236}">
                <a16:creationId xmlns:a16="http://schemas.microsoft.com/office/drawing/2014/main" id="{4E3E1395-1FF6-40D4-B87E-017B44BDE9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5600" y="2286000"/>
            <a:ext cx="15430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9" name="Picture 3">
            <a:hlinkClick r:id="rId11" action="ppaction://hlinksldjump"/>
            <a:extLst>
              <a:ext uri="{FF2B5EF4-FFF2-40B4-BE49-F238E27FC236}">
                <a16:creationId xmlns:a16="http://schemas.microsoft.com/office/drawing/2014/main" id="{9D41E3D3-D2CA-4AA3-B9D7-CA76D43727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00400" y="2362200"/>
            <a:ext cx="13335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0" name="Picture 4">
            <a:hlinkClick r:id="rId13" action="ppaction://hlinksldjump"/>
            <a:extLst>
              <a:ext uri="{FF2B5EF4-FFF2-40B4-BE49-F238E27FC236}">
                <a16:creationId xmlns:a16="http://schemas.microsoft.com/office/drawing/2014/main" id="{C8D9E2C4-2F16-482A-AAA7-D30FEDADAFF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81600" y="4114800"/>
            <a:ext cx="1752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1" name="Picture 5">
            <a:hlinkClick r:id="rId15" action="ppaction://hlinksldjump"/>
            <a:extLst>
              <a:ext uri="{FF2B5EF4-FFF2-40B4-BE49-F238E27FC236}">
                <a16:creationId xmlns:a16="http://schemas.microsoft.com/office/drawing/2014/main" id="{C152EE8F-27A6-4D13-9D60-2406923BFE4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29200" y="2362200"/>
            <a:ext cx="10191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2" name="Picture 6">
            <a:hlinkClick r:id="rId17" action="ppaction://hlinksldjump"/>
            <a:extLst>
              <a:ext uri="{FF2B5EF4-FFF2-40B4-BE49-F238E27FC236}">
                <a16:creationId xmlns:a16="http://schemas.microsoft.com/office/drawing/2014/main" id="{6DB1143F-B5E2-44A7-A587-94683B282AD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15200" y="4038600"/>
            <a:ext cx="16573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a:extLst>
              <a:ext uri="{FF2B5EF4-FFF2-40B4-BE49-F238E27FC236}">
                <a16:creationId xmlns:a16="http://schemas.microsoft.com/office/drawing/2014/main" id="{83C5AB63-2640-460E-9490-546293DFBEFD}"/>
              </a:ext>
            </a:extLst>
          </p:cNvPr>
          <p:cNvSpPr txBox="1"/>
          <p:nvPr/>
        </p:nvSpPr>
        <p:spPr>
          <a:xfrm>
            <a:off x="304800" y="2743200"/>
            <a:ext cx="381000" cy="461963"/>
          </a:xfrm>
          <a:prstGeom prst="rect">
            <a:avLst/>
          </a:prstGeom>
          <a:noFill/>
        </p:spPr>
        <p:txBody>
          <a:bodyPr>
            <a:spAutoFit/>
          </a:bodyPr>
          <a:lstStyle/>
          <a:p>
            <a:pPr>
              <a:defRPr/>
            </a:pPr>
            <a:r>
              <a:rPr lang="en-US" dirty="0">
                <a:latin typeface="+mn-lt"/>
                <a:cs typeface="+mn-cs"/>
              </a:rPr>
              <a:t>A</a:t>
            </a:r>
          </a:p>
        </p:txBody>
      </p:sp>
      <p:sp>
        <p:nvSpPr>
          <p:cNvPr id="44" name="TextBox 43">
            <a:extLst>
              <a:ext uri="{FF2B5EF4-FFF2-40B4-BE49-F238E27FC236}">
                <a16:creationId xmlns:a16="http://schemas.microsoft.com/office/drawing/2014/main" id="{B5197CE9-7F9F-47FF-9334-E110BDE07FF5}"/>
              </a:ext>
            </a:extLst>
          </p:cNvPr>
          <p:cNvSpPr txBox="1"/>
          <p:nvPr/>
        </p:nvSpPr>
        <p:spPr>
          <a:xfrm>
            <a:off x="2819400" y="2743200"/>
            <a:ext cx="381000" cy="461963"/>
          </a:xfrm>
          <a:prstGeom prst="rect">
            <a:avLst/>
          </a:prstGeom>
          <a:noFill/>
        </p:spPr>
        <p:txBody>
          <a:bodyPr>
            <a:spAutoFit/>
          </a:bodyPr>
          <a:lstStyle/>
          <a:p>
            <a:pPr>
              <a:defRPr/>
            </a:pPr>
            <a:r>
              <a:rPr lang="en-US" dirty="0">
                <a:latin typeface="+mn-lt"/>
                <a:cs typeface="+mn-cs"/>
              </a:rPr>
              <a:t>B</a:t>
            </a:r>
          </a:p>
        </p:txBody>
      </p:sp>
      <p:sp>
        <p:nvSpPr>
          <p:cNvPr id="45" name="TextBox 44">
            <a:extLst>
              <a:ext uri="{FF2B5EF4-FFF2-40B4-BE49-F238E27FC236}">
                <a16:creationId xmlns:a16="http://schemas.microsoft.com/office/drawing/2014/main" id="{93152953-E2A0-4779-8C40-CDC4CB56480A}"/>
              </a:ext>
            </a:extLst>
          </p:cNvPr>
          <p:cNvSpPr txBox="1"/>
          <p:nvPr/>
        </p:nvSpPr>
        <p:spPr>
          <a:xfrm>
            <a:off x="4648200" y="2743200"/>
            <a:ext cx="381000" cy="461963"/>
          </a:xfrm>
          <a:prstGeom prst="rect">
            <a:avLst/>
          </a:prstGeom>
          <a:noFill/>
        </p:spPr>
        <p:txBody>
          <a:bodyPr>
            <a:spAutoFit/>
          </a:bodyPr>
          <a:lstStyle/>
          <a:p>
            <a:pPr>
              <a:defRPr/>
            </a:pPr>
            <a:r>
              <a:rPr lang="en-US" dirty="0">
                <a:latin typeface="+mn-lt"/>
                <a:cs typeface="+mn-cs"/>
              </a:rPr>
              <a:t>C</a:t>
            </a:r>
          </a:p>
        </p:txBody>
      </p:sp>
      <p:sp>
        <p:nvSpPr>
          <p:cNvPr id="46" name="TextBox 45">
            <a:extLst>
              <a:ext uri="{FF2B5EF4-FFF2-40B4-BE49-F238E27FC236}">
                <a16:creationId xmlns:a16="http://schemas.microsoft.com/office/drawing/2014/main" id="{547F2296-7B24-4809-B18D-D189291F759E}"/>
              </a:ext>
            </a:extLst>
          </p:cNvPr>
          <p:cNvSpPr txBox="1"/>
          <p:nvPr/>
        </p:nvSpPr>
        <p:spPr>
          <a:xfrm>
            <a:off x="6324600" y="2743200"/>
            <a:ext cx="381000" cy="461963"/>
          </a:xfrm>
          <a:prstGeom prst="rect">
            <a:avLst/>
          </a:prstGeom>
          <a:noFill/>
        </p:spPr>
        <p:txBody>
          <a:bodyPr>
            <a:spAutoFit/>
          </a:bodyPr>
          <a:lstStyle/>
          <a:p>
            <a:pPr>
              <a:defRPr/>
            </a:pPr>
            <a:r>
              <a:rPr lang="en-US" dirty="0">
                <a:latin typeface="+mn-lt"/>
                <a:cs typeface="+mn-cs"/>
              </a:rPr>
              <a:t>D</a:t>
            </a:r>
          </a:p>
        </p:txBody>
      </p:sp>
      <p:sp>
        <p:nvSpPr>
          <p:cNvPr id="47" name="TextBox 46">
            <a:extLst>
              <a:ext uri="{FF2B5EF4-FFF2-40B4-BE49-F238E27FC236}">
                <a16:creationId xmlns:a16="http://schemas.microsoft.com/office/drawing/2014/main" id="{1DA021AF-B33B-4045-9FC5-C9CE9B1FBC1D}"/>
              </a:ext>
            </a:extLst>
          </p:cNvPr>
          <p:cNvSpPr txBox="1"/>
          <p:nvPr/>
        </p:nvSpPr>
        <p:spPr>
          <a:xfrm>
            <a:off x="152400" y="4495800"/>
            <a:ext cx="381000" cy="461963"/>
          </a:xfrm>
          <a:prstGeom prst="rect">
            <a:avLst/>
          </a:prstGeom>
          <a:noFill/>
        </p:spPr>
        <p:txBody>
          <a:bodyPr>
            <a:spAutoFit/>
          </a:bodyPr>
          <a:lstStyle/>
          <a:p>
            <a:pPr>
              <a:defRPr/>
            </a:pPr>
            <a:r>
              <a:rPr lang="en-US" dirty="0">
                <a:latin typeface="+mn-lt"/>
                <a:cs typeface="+mn-cs"/>
              </a:rPr>
              <a:t>E</a:t>
            </a:r>
          </a:p>
        </p:txBody>
      </p:sp>
      <p:sp>
        <p:nvSpPr>
          <p:cNvPr id="48" name="TextBox 47">
            <a:extLst>
              <a:ext uri="{FF2B5EF4-FFF2-40B4-BE49-F238E27FC236}">
                <a16:creationId xmlns:a16="http://schemas.microsoft.com/office/drawing/2014/main" id="{05A41367-3387-45AF-A236-DF642356E161}"/>
              </a:ext>
            </a:extLst>
          </p:cNvPr>
          <p:cNvSpPr txBox="1"/>
          <p:nvPr/>
        </p:nvSpPr>
        <p:spPr>
          <a:xfrm>
            <a:off x="2362200" y="4495800"/>
            <a:ext cx="381000" cy="461963"/>
          </a:xfrm>
          <a:prstGeom prst="rect">
            <a:avLst/>
          </a:prstGeom>
          <a:noFill/>
        </p:spPr>
        <p:txBody>
          <a:bodyPr>
            <a:spAutoFit/>
          </a:bodyPr>
          <a:lstStyle/>
          <a:p>
            <a:pPr>
              <a:defRPr/>
            </a:pPr>
            <a:r>
              <a:rPr lang="en-US" dirty="0">
                <a:latin typeface="+mn-lt"/>
                <a:cs typeface="+mn-cs"/>
              </a:rPr>
              <a:t>F</a:t>
            </a:r>
          </a:p>
        </p:txBody>
      </p:sp>
      <p:sp>
        <p:nvSpPr>
          <p:cNvPr id="49" name="TextBox 48">
            <a:extLst>
              <a:ext uri="{FF2B5EF4-FFF2-40B4-BE49-F238E27FC236}">
                <a16:creationId xmlns:a16="http://schemas.microsoft.com/office/drawing/2014/main" id="{25442D08-B2E6-4C83-A913-37585FB19F08}"/>
              </a:ext>
            </a:extLst>
          </p:cNvPr>
          <p:cNvSpPr txBox="1"/>
          <p:nvPr/>
        </p:nvSpPr>
        <p:spPr>
          <a:xfrm>
            <a:off x="4800600" y="4495800"/>
            <a:ext cx="381000" cy="461963"/>
          </a:xfrm>
          <a:prstGeom prst="rect">
            <a:avLst/>
          </a:prstGeom>
          <a:noFill/>
        </p:spPr>
        <p:txBody>
          <a:bodyPr>
            <a:spAutoFit/>
          </a:bodyPr>
          <a:lstStyle/>
          <a:p>
            <a:pPr>
              <a:defRPr/>
            </a:pPr>
            <a:r>
              <a:rPr lang="en-US" dirty="0">
                <a:latin typeface="+mn-lt"/>
                <a:cs typeface="+mn-cs"/>
              </a:rPr>
              <a:t>G</a:t>
            </a:r>
          </a:p>
        </p:txBody>
      </p:sp>
      <p:sp>
        <p:nvSpPr>
          <p:cNvPr id="50" name="TextBox 49">
            <a:extLst>
              <a:ext uri="{FF2B5EF4-FFF2-40B4-BE49-F238E27FC236}">
                <a16:creationId xmlns:a16="http://schemas.microsoft.com/office/drawing/2014/main" id="{5BB71F26-E4F7-456A-831A-29A1022601A0}"/>
              </a:ext>
            </a:extLst>
          </p:cNvPr>
          <p:cNvSpPr txBox="1"/>
          <p:nvPr/>
        </p:nvSpPr>
        <p:spPr>
          <a:xfrm>
            <a:off x="6934200" y="4495800"/>
            <a:ext cx="381000" cy="461963"/>
          </a:xfrm>
          <a:prstGeom prst="rect">
            <a:avLst/>
          </a:prstGeom>
          <a:noFill/>
        </p:spPr>
        <p:txBody>
          <a:bodyPr>
            <a:spAutoFit/>
          </a:bodyPr>
          <a:lstStyle/>
          <a:p>
            <a:pPr>
              <a:defRPr/>
            </a:pPr>
            <a:r>
              <a:rPr lang="en-US" dirty="0">
                <a:latin typeface="+mn-lt"/>
                <a:cs typeface="+mn-cs"/>
              </a:rPr>
              <a:t>H</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82D6EAD4-0EDF-46EE-8435-0C91CA53F089}"/>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EC5B6AA7-A2EA-4921-8275-64416D4BAAF6}" type="slidenum">
              <a:rPr lang="en-US" altLang="en-US" sz="1400" b="0">
                <a:latin typeface="Arial" panose="020B0604020202020204" pitchFamily="34" charset="0"/>
              </a:rPr>
              <a:pPr eaLnBrk="1" hangingPunct="1"/>
              <a:t>117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9C88EDB-6475-4685-9EE8-4736D83641A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91D14B8-E6CA-4092-AB7E-5DE6FFFFB25D}" type="slidenum">
              <a:rPr lang="en-US" altLang="en-US" sz="1400" b="0">
                <a:latin typeface="Arial" panose="020B0604020202020204" pitchFamily="34" charset="0"/>
              </a:rPr>
              <a:pPr algn="r" eaLnBrk="1" hangingPunct="1"/>
              <a:t>117</a:t>
            </a:fld>
            <a:endParaRPr lang="en-US" altLang="en-US" sz="1400" b="0">
              <a:latin typeface="Arial" panose="020B0604020202020204" pitchFamily="34" charset="0"/>
            </a:endParaRPr>
          </a:p>
        </p:txBody>
      </p:sp>
      <p:sp>
        <p:nvSpPr>
          <p:cNvPr id="136196" name="Rectangle 2">
            <a:extLst>
              <a:ext uri="{FF2B5EF4-FFF2-40B4-BE49-F238E27FC236}">
                <a16:creationId xmlns:a16="http://schemas.microsoft.com/office/drawing/2014/main" id="{9581DF44-A2B0-4784-A4BF-383F88488E3A}"/>
              </a:ext>
            </a:extLst>
          </p:cNvPr>
          <p:cNvSpPr>
            <a:spLocks noGrp="1" noChangeArrowheads="1"/>
          </p:cNvSpPr>
          <p:nvPr>
            <p:ph type="title"/>
          </p:nvPr>
        </p:nvSpPr>
        <p:spPr>
          <a:xfrm>
            <a:off x="457200" y="0"/>
            <a:ext cx="8229600" cy="533400"/>
          </a:xfrm>
          <a:solidFill>
            <a:srgbClr val="0070C0"/>
          </a:solidFill>
          <a:ln w="38100">
            <a:solidFill>
              <a:schemeClr val="tx1"/>
            </a:solidFill>
            <a:miter lim="800000"/>
            <a:headEnd/>
            <a:tailEnd/>
          </a:ln>
        </p:spPr>
        <p:txBody>
          <a:bodyPr/>
          <a:lstStyle/>
          <a:p>
            <a:pPr eaLnBrk="1" hangingPunct="1"/>
            <a:r>
              <a:rPr lang="en-US" altLang="en-US" sz="2800" b="1">
                <a:solidFill>
                  <a:schemeClr val="bg1"/>
                </a:solidFill>
              </a:rPr>
              <a:t>Exercise 2c. Grouping Scats by Diet Type</a:t>
            </a:r>
          </a:p>
        </p:txBody>
      </p:sp>
      <p:sp>
        <p:nvSpPr>
          <p:cNvPr id="19459" name="Rectangle 3">
            <a:extLst>
              <a:ext uri="{FF2B5EF4-FFF2-40B4-BE49-F238E27FC236}">
                <a16:creationId xmlns:a16="http://schemas.microsoft.com/office/drawing/2014/main" id="{3097F4A5-7A6D-4B37-86DC-026F755DB4AE}"/>
              </a:ext>
            </a:extLst>
          </p:cNvPr>
          <p:cNvSpPr>
            <a:spLocks noGrp="1" noChangeArrowheads="1"/>
          </p:cNvSpPr>
          <p:nvPr>
            <p:ph type="body" idx="1"/>
          </p:nvPr>
        </p:nvSpPr>
        <p:spPr>
          <a:xfrm>
            <a:off x="152400" y="685800"/>
            <a:ext cx="8458200" cy="5410200"/>
          </a:xfrm>
        </p:spPr>
        <p:txBody>
          <a:bodyPr/>
          <a:lstStyle/>
          <a:p>
            <a:pPr eaLnBrk="1" hangingPunct="1">
              <a:lnSpc>
                <a:spcPct val="90000"/>
              </a:lnSpc>
              <a:buFont typeface="Wingdings" panose="05000000000000000000" pitchFamily="2" charset="2"/>
              <a:buChar char="q"/>
            </a:pPr>
            <a:r>
              <a:rPr lang="en-US" altLang="en-US" sz="2400" b="1"/>
              <a:t>Think about the descriptions of scats of animals of various diet types.  Click </a:t>
            </a:r>
            <a:r>
              <a:rPr lang="en-US" altLang="en-US" sz="2400" b="1">
                <a:hlinkClick r:id="rId2" action="ppaction://hlinksldjump"/>
              </a:rPr>
              <a:t>HERE</a:t>
            </a:r>
            <a:r>
              <a:rPr lang="en-US" altLang="en-US" sz="2400" b="1"/>
              <a:t> to review.</a:t>
            </a:r>
          </a:p>
          <a:p>
            <a:pPr eaLnBrk="1" hangingPunct="1">
              <a:lnSpc>
                <a:spcPct val="90000"/>
              </a:lnSpc>
              <a:buFont typeface="Wingdings" panose="05000000000000000000" pitchFamily="2" charset="2"/>
              <a:buChar char="q"/>
            </a:pPr>
            <a:r>
              <a:rPr lang="en-US" altLang="en-US" sz="2400" b="1"/>
              <a:t>Try to determine the diet types of all the animals represented by your scat samples.</a:t>
            </a:r>
          </a:p>
          <a:p>
            <a:pPr eaLnBrk="1" hangingPunct="1">
              <a:lnSpc>
                <a:spcPct val="90000"/>
              </a:lnSpc>
              <a:buFont typeface="Wingdings" panose="05000000000000000000" pitchFamily="2" charset="2"/>
              <a:buNone/>
            </a:pPr>
            <a:endParaRPr lang="en-US" altLang="en-US" sz="2400" b="1"/>
          </a:p>
          <a:p>
            <a:pPr eaLnBrk="1" hangingPunct="1">
              <a:lnSpc>
                <a:spcPct val="90000"/>
              </a:lnSpc>
              <a:buFont typeface="Wingdings" panose="05000000000000000000" pitchFamily="2" charset="2"/>
              <a:buChar char="q"/>
            </a:pPr>
            <a:r>
              <a:rPr lang="en-US" altLang="en-US" b="1"/>
              <a:t>Do not click again until you are ready to check your answers!</a:t>
            </a:r>
          </a:p>
          <a:p>
            <a:pPr eaLnBrk="1" hangingPunct="1">
              <a:lnSpc>
                <a:spcPct val="90000"/>
              </a:lnSpc>
              <a:buFont typeface="Wingdings" panose="05000000000000000000" pitchFamily="2" charset="2"/>
              <a:buNone/>
            </a:pPr>
            <a:endParaRPr lang="en-US" altLang="en-US" b="1"/>
          </a:p>
          <a:p>
            <a:r>
              <a:rPr lang="en-US" altLang="en-US" sz="2400" b="1"/>
              <a:t>Herbivores: </a:t>
            </a:r>
            <a:r>
              <a:rPr lang="en-US" altLang="en-US" sz="2400"/>
              <a:t>White-tailed deer (A), Elk (B), Rabbit (H)</a:t>
            </a:r>
          </a:p>
          <a:p>
            <a:r>
              <a:rPr lang="en-US" altLang="en-US" sz="2400" b="1"/>
              <a:t>Carnivore: </a:t>
            </a:r>
            <a:r>
              <a:rPr lang="en-US" altLang="en-US" sz="2400"/>
              <a:t>Coyote (F)</a:t>
            </a:r>
          </a:p>
          <a:p>
            <a:r>
              <a:rPr lang="en-US" altLang="en-US" sz="2400" b="1"/>
              <a:t>Omnivore: </a:t>
            </a:r>
            <a:r>
              <a:rPr lang="en-US" altLang="en-US" sz="2400"/>
              <a:t>Striped Skunk (G)</a:t>
            </a:r>
          </a:p>
          <a:p>
            <a:r>
              <a:rPr lang="en-US" altLang="en-US" sz="2400" b="1"/>
              <a:t>Insectivore: </a:t>
            </a:r>
            <a:r>
              <a:rPr lang="en-US" altLang="en-US" sz="2400"/>
              <a:t>Little Brown Bat (D)</a:t>
            </a:r>
          </a:p>
          <a:p>
            <a:r>
              <a:rPr lang="en-US" altLang="en-US" sz="2400" b="1"/>
              <a:t>Birds: </a:t>
            </a:r>
            <a:r>
              <a:rPr lang="en-US" altLang="en-US" sz="2400"/>
              <a:t>Wild Turkey (C), Canada Goose (E)</a:t>
            </a:r>
          </a:p>
          <a:p>
            <a:pPr eaLnBrk="1" hangingPunct="1">
              <a:lnSpc>
                <a:spcPct val="90000"/>
              </a:lnSpc>
              <a:buFont typeface="Wingdings" panose="05000000000000000000" pitchFamily="2" charset="2"/>
              <a:buNone/>
            </a:pPr>
            <a:endParaRPr lang="en-US" altLang="en-US" b="1"/>
          </a:p>
        </p:txBody>
      </p:sp>
      <p:sp>
        <p:nvSpPr>
          <p:cNvPr id="24" name="Action Button: Home 20">
            <a:hlinkClick r:id="rId3" action="ppaction://hlinksldjump" highlightClick="1"/>
            <a:extLst>
              <a:ext uri="{FF2B5EF4-FFF2-40B4-BE49-F238E27FC236}">
                <a16:creationId xmlns:a16="http://schemas.microsoft.com/office/drawing/2014/main" id="{503F3D74-EB23-40D1-B2D4-6C42E4F6B5C3}"/>
              </a:ext>
            </a:extLst>
          </p:cNvPr>
          <p:cNvSpPr>
            <a:spLocks noChangeArrowheads="1"/>
          </p:cNvSpPr>
          <p:nvPr/>
        </p:nvSpPr>
        <p:spPr bwMode="auto">
          <a:xfrm>
            <a:off x="8077200" y="5943600"/>
            <a:ext cx="914400" cy="738188"/>
          </a:xfrm>
          <a:prstGeom prst="actionButtonHome">
            <a:avLst/>
          </a:prstGeom>
          <a:solidFill>
            <a:srgbClr val="0070C0"/>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459">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459">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AE5D3D1C-7905-40B7-A046-D8882145E37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A90B18B-ECC4-4AD3-B484-4619447473DA}" type="slidenum">
              <a:rPr lang="en-US" altLang="en-US" sz="1400" b="0">
                <a:latin typeface="Arial" panose="020B0604020202020204" pitchFamily="34" charset="0"/>
              </a:rPr>
              <a:pPr eaLnBrk="1" hangingPunct="1"/>
              <a:t>118</a:t>
            </a:fld>
            <a:endParaRPr lang="en-US" altLang="en-US" sz="1400" b="0">
              <a:latin typeface="Arial" panose="020B0604020202020204" pitchFamily="34" charset="0"/>
            </a:endParaRPr>
          </a:p>
        </p:txBody>
      </p:sp>
      <p:sp>
        <p:nvSpPr>
          <p:cNvPr id="7" name="Slide Number Placeholder 5">
            <a:extLst>
              <a:ext uri="{FF2B5EF4-FFF2-40B4-BE49-F238E27FC236}">
                <a16:creationId xmlns:a16="http://schemas.microsoft.com/office/drawing/2014/main" id="{183F055D-BA6D-4B11-A60B-C3FDF4595DA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A1BDC8C-95AF-4751-AB3D-EBB955A317FE}" type="slidenum">
              <a:rPr lang="en-US" altLang="en-US" sz="1400" b="0">
                <a:latin typeface="Arial" panose="020B0604020202020204" pitchFamily="34" charset="0"/>
              </a:rPr>
              <a:pPr algn="r" eaLnBrk="1" hangingPunct="1"/>
              <a:t>118</a:t>
            </a:fld>
            <a:endParaRPr lang="en-US" altLang="en-US" sz="1400" b="0">
              <a:latin typeface="Arial" panose="020B0604020202020204" pitchFamily="34" charset="0"/>
            </a:endParaRPr>
          </a:p>
        </p:txBody>
      </p:sp>
      <p:sp>
        <p:nvSpPr>
          <p:cNvPr id="137220" name="Rectangle 2">
            <a:extLst>
              <a:ext uri="{FF2B5EF4-FFF2-40B4-BE49-F238E27FC236}">
                <a16:creationId xmlns:a16="http://schemas.microsoft.com/office/drawing/2014/main" id="{91AA66E7-8EF3-4570-95EA-C7D3C3032902}"/>
              </a:ext>
            </a:extLst>
          </p:cNvPr>
          <p:cNvSpPr>
            <a:spLocks noGrp="1" noChangeArrowheads="1"/>
          </p:cNvSpPr>
          <p:nvPr>
            <p:ph type="title"/>
          </p:nvPr>
        </p:nvSpPr>
        <p:spPr>
          <a:xfrm>
            <a:off x="457200" y="0"/>
            <a:ext cx="8229600" cy="457200"/>
          </a:xfrm>
          <a:solidFill>
            <a:srgbClr val="92D050"/>
          </a:solidFill>
          <a:ln w="38100">
            <a:solidFill>
              <a:schemeClr val="tx1"/>
            </a:solidFill>
            <a:miter lim="800000"/>
            <a:headEnd/>
            <a:tailEnd/>
          </a:ln>
        </p:spPr>
        <p:txBody>
          <a:bodyPr/>
          <a:lstStyle/>
          <a:p>
            <a:pPr eaLnBrk="1" hangingPunct="1"/>
            <a:r>
              <a:rPr lang="en-US" altLang="en-US" sz="2400" b="1"/>
              <a:t>Exercise 3. Getting to Know the Animals</a:t>
            </a:r>
          </a:p>
        </p:txBody>
      </p:sp>
      <p:sp>
        <p:nvSpPr>
          <p:cNvPr id="20483" name="Rectangle 3">
            <a:extLst>
              <a:ext uri="{FF2B5EF4-FFF2-40B4-BE49-F238E27FC236}">
                <a16:creationId xmlns:a16="http://schemas.microsoft.com/office/drawing/2014/main" id="{FF2E5B3B-B38B-4CF3-81C1-6F0C3962B139}"/>
              </a:ext>
            </a:extLst>
          </p:cNvPr>
          <p:cNvSpPr>
            <a:spLocks noGrp="1" noChangeArrowheads="1"/>
          </p:cNvSpPr>
          <p:nvPr>
            <p:ph type="body" idx="1"/>
          </p:nvPr>
        </p:nvSpPr>
        <p:spPr>
          <a:xfrm>
            <a:off x="0" y="533400"/>
            <a:ext cx="9144000" cy="5791200"/>
          </a:xfrm>
          <a:solidFill>
            <a:schemeClr val="bg1"/>
          </a:solidFill>
        </p:spPr>
        <p:txBody>
          <a:bodyPr/>
          <a:lstStyle/>
          <a:p>
            <a:pPr eaLnBrk="1" hangingPunct="1">
              <a:lnSpc>
                <a:spcPct val="90000"/>
              </a:lnSpc>
              <a:buFont typeface="Wingdings" panose="05000000000000000000" pitchFamily="2" charset="2"/>
              <a:buChar char="q"/>
            </a:pPr>
            <a:r>
              <a:rPr lang="en-US" altLang="en-US" sz="2200" b="1"/>
              <a:t>This is the class-wide version of a game to test students’ naturalist knowledge!</a:t>
            </a:r>
          </a:p>
          <a:p>
            <a:pPr eaLnBrk="1" hangingPunct="1">
              <a:lnSpc>
                <a:spcPct val="90000"/>
              </a:lnSpc>
              <a:buFont typeface="Wingdings" panose="05000000000000000000" pitchFamily="2" charset="2"/>
              <a:buChar char="q"/>
            </a:pPr>
            <a:r>
              <a:rPr lang="en-US" altLang="en-US" sz="2200" b="1"/>
              <a:t>For an alternate version that students can play in groups, see the workbook for this unit!</a:t>
            </a:r>
          </a:p>
          <a:p>
            <a:pPr eaLnBrk="1" hangingPunct="1">
              <a:lnSpc>
                <a:spcPct val="90000"/>
              </a:lnSpc>
              <a:buFont typeface="Wingdings" panose="05000000000000000000" pitchFamily="2" charset="2"/>
              <a:buChar char="q"/>
            </a:pPr>
            <a:r>
              <a:rPr lang="en-US" altLang="en-US" sz="2200" b="1"/>
              <a:t>Spread the tracks and scats out at the front of the room.</a:t>
            </a:r>
          </a:p>
          <a:p>
            <a:pPr eaLnBrk="1" hangingPunct="1">
              <a:lnSpc>
                <a:spcPct val="90000"/>
              </a:lnSpc>
              <a:buFont typeface="Wingdings" panose="05000000000000000000" pitchFamily="2" charset="2"/>
              <a:buChar char="q"/>
            </a:pPr>
            <a:r>
              <a:rPr lang="en-US" altLang="en-US" sz="2200" b="1"/>
              <a:t>Take one of the decks of game cards and shuffle it.</a:t>
            </a:r>
          </a:p>
          <a:p>
            <a:pPr eaLnBrk="1" hangingPunct="1">
              <a:lnSpc>
                <a:spcPct val="80000"/>
              </a:lnSpc>
              <a:buFont typeface="Wingdings" panose="05000000000000000000" pitchFamily="2" charset="2"/>
              <a:buChar char="q"/>
            </a:pPr>
            <a:r>
              <a:rPr lang="en-US" altLang="en-US" sz="2200" b="1"/>
              <a:t>Take a card and read the information on it aloud to the class.</a:t>
            </a:r>
          </a:p>
          <a:p>
            <a:pPr eaLnBrk="1" hangingPunct="1">
              <a:lnSpc>
                <a:spcPct val="80000"/>
              </a:lnSpc>
              <a:buFont typeface="Wingdings" panose="05000000000000000000" pitchFamily="2" charset="2"/>
              <a:buChar char="q"/>
            </a:pPr>
            <a:r>
              <a:rPr lang="en-US" altLang="en-US" sz="2200" b="1"/>
              <a:t>Select a student to choose a track or scat belonging to an animal that matches the description of it (some cards have more than one correct answer!). </a:t>
            </a:r>
          </a:p>
          <a:p>
            <a:pPr eaLnBrk="1" hangingPunct="1">
              <a:lnSpc>
                <a:spcPct val="80000"/>
              </a:lnSpc>
              <a:buFont typeface="Wingdings" panose="05000000000000000000" pitchFamily="2" charset="2"/>
              <a:buChar char="q"/>
            </a:pPr>
            <a:r>
              <a:rPr lang="en-US" altLang="en-US" sz="2200" b="1"/>
              <a:t>The student should tell the class what track or scat they chose to match the information on the card, and pass the scat or track around for other students to examine.</a:t>
            </a:r>
          </a:p>
          <a:p>
            <a:pPr eaLnBrk="1" hangingPunct="1">
              <a:lnSpc>
                <a:spcPct val="80000"/>
              </a:lnSpc>
              <a:buFont typeface="Wingdings" panose="05000000000000000000" pitchFamily="2" charset="2"/>
              <a:buChar char="q"/>
            </a:pPr>
            <a:r>
              <a:rPr lang="en-US" altLang="en-US" sz="2200" b="1"/>
              <a:t>The class should vote on whether they agree or disagree on the choice of track/scat.</a:t>
            </a:r>
          </a:p>
          <a:p>
            <a:pPr eaLnBrk="1" hangingPunct="1">
              <a:lnSpc>
                <a:spcPct val="80000"/>
              </a:lnSpc>
              <a:buFont typeface="Wingdings" panose="05000000000000000000" pitchFamily="2" charset="2"/>
              <a:buChar char="q"/>
            </a:pPr>
            <a:r>
              <a:rPr lang="en-US" altLang="en-US" sz="2200" b="1"/>
              <a:t>Go to the answer key to check the correct answer, and share it with the class. </a:t>
            </a:r>
          </a:p>
          <a:p>
            <a:pPr eaLnBrk="1" hangingPunct="1">
              <a:lnSpc>
                <a:spcPct val="90000"/>
              </a:lnSpc>
              <a:buFont typeface="Wingdings" panose="05000000000000000000" pitchFamily="2" charset="2"/>
              <a:buChar char="q"/>
            </a:pPr>
            <a:r>
              <a:rPr lang="en-US" altLang="en-US" sz="2200" b="1"/>
              <a:t>Repeat with additional draws from the deck and new volunteers.</a:t>
            </a:r>
          </a:p>
        </p:txBody>
      </p:sp>
      <p:sp>
        <p:nvSpPr>
          <p:cNvPr id="44038" name="AutoShape 5">
            <a:hlinkClick r:id="rId2" action="ppaction://hlinksldjump" highlightClick="1"/>
            <a:extLst>
              <a:ext uri="{FF2B5EF4-FFF2-40B4-BE49-F238E27FC236}">
                <a16:creationId xmlns:a16="http://schemas.microsoft.com/office/drawing/2014/main" id="{CEAA189F-E978-4380-9E85-693473098F53}"/>
              </a:ext>
            </a:extLst>
          </p:cNvPr>
          <p:cNvSpPr>
            <a:spLocks noChangeArrowheads="1"/>
          </p:cNvSpPr>
          <p:nvPr/>
        </p:nvSpPr>
        <p:spPr bwMode="auto">
          <a:xfrm>
            <a:off x="8229600" y="6248400"/>
            <a:ext cx="457200" cy="457200"/>
          </a:xfrm>
          <a:prstGeom prst="actionButtonHome">
            <a:avLst/>
          </a:prstGeom>
          <a:solidFill>
            <a:srgbClr val="92D050"/>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48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48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048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0483">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0483">
                                            <p:txEl>
                                              <p:pRg st="9" end="9"/>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365EB10C-A780-48D9-B2E0-87C17D509585}"/>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D802BEF-07FA-41FE-AE84-B76E0C2A93EF}" type="slidenum">
              <a:rPr lang="en-US" altLang="en-US" sz="1400" b="0">
                <a:latin typeface="Arial" panose="020B0604020202020204" pitchFamily="34" charset="0"/>
              </a:rPr>
              <a:pPr eaLnBrk="1" hangingPunct="1"/>
              <a:t>119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A3F0FCA-F5FF-4287-832C-30F51D9C6B58}"/>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EA6B066-7039-4D3A-B295-2FA9F493F222}" type="slidenum">
              <a:rPr lang="en-US" altLang="en-US" sz="1400" b="0">
                <a:latin typeface="Arial" panose="020B0604020202020204" pitchFamily="34" charset="0"/>
              </a:rPr>
              <a:pPr algn="r" eaLnBrk="1" hangingPunct="1"/>
              <a:t>119</a:t>
            </a:fld>
            <a:endParaRPr lang="en-US" altLang="en-US" sz="1400" b="0">
              <a:latin typeface="Arial" panose="020B0604020202020204" pitchFamily="34" charset="0"/>
            </a:endParaRPr>
          </a:p>
        </p:txBody>
      </p:sp>
      <p:sp>
        <p:nvSpPr>
          <p:cNvPr id="138244" name="Rectangle 2">
            <a:extLst>
              <a:ext uri="{FF2B5EF4-FFF2-40B4-BE49-F238E27FC236}">
                <a16:creationId xmlns:a16="http://schemas.microsoft.com/office/drawing/2014/main" id="{FFEF796F-BDB8-4F30-888A-1CDEFD232316}"/>
              </a:ext>
            </a:extLst>
          </p:cNvPr>
          <p:cNvSpPr>
            <a:spLocks noGrp="1" noChangeArrowheads="1"/>
          </p:cNvSpPr>
          <p:nvPr>
            <p:ph type="title"/>
          </p:nvPr>
        </p:nvSpPr>
        <p:spPr>
          <a:xfrm>
            <a:off x="152400" y="0"/>
            <a:ext cx="8839200" cy="685800"/>
          </a:xfrm>
          <a:solidFill>
            <a:srgbClr val="D05E30"/>
          </a:solidFill>
          <a:ln w="38100">
            <a:solidFill>
              <a:schemeClr val="tx1"/>
            </a:solidFill>
            <a:miter lim="800000"/>
            <a:headEnd/>
            <a:tailEnd/>
          </a:ln>
        </p:spPr>
        <p:txBody>
          <a:bodyPr/>
          <a:lstStyle/>
          <a:p>
            <a:pPr eaLnBrk="1" hangingPunct="1"/>
            <a:r>
              <a:rPr lang="en-US" altLang="en-US" sz="2400" b="1">
                <a:solidFill>
                  <a:schemeClr val="bg1"/>
                </a:solidFill>
              </a:rPr>
              <a:t>Exercise 4. Birdsongs &amp; Things That Go Bump in the Night</a:t>
            </a:r>
          </a:p>
        </p:txBody>
      </p:sp>
      <p:sp>
        <p:nvSpPr>
          <p:cNvPr id="68611" name="Rectangle 3">
            <a:extLst>
              <a:ext uri="{FF2B5EF4-FFF2-40B4-BE49-F238E27FC236}">
                <a16:creationId xmlns:a16="http://schemas.microsoft.com/office/drawing/2014/main" id="{6A35D7E6-D539-46A0-ACFE-1D5456D0B990}"/>
              </a:ext>
            </a:extLst>
          </p:cNvPr>
          <p:cNvSpPr>
            <a:spLocks noGrp="1" noChangeArrowheads="1"/>
          </p:cNvSpPr>
          <p:nvPr>
            <p:ph type="body" idx="1"/>
          </p:nvPr>
        </p:nvSpPr>
        <p:spPr>
          <a:xfrm>
            <a:off x="152400" y="762000"/>
            <a:ext cx="8763000" cy="6324600"/>
          </a:xfrm>
        </p:spPr>
        <p:txBody>
          <a:bodyPr/>
          <a:lstStyle/>
          <a:p>
            <a:pPr eaLnBrk="1" hangingPunct="1">
              <a:lnSpc>
                <a:spcPct val="80000"/>
              </a:lnSpc>
              <a:buFontTx/>
              <a:buNone/>
            </a:pPr>
            <a:r>
              <a:rPr lang="en-US" altLang="en-US" sz="2400" b="1"/>
              <a:t>We humans tend to be visually oriented. But good naturalists learn to use all their senses, including their sense of hearing. </a:t>
            </a:r>
          </a:p>
          <a:p>
            <a:pPr eaLnBrk="1" hangingPunct="1">
              <a:lnSpc>
                <a:spcPct val="80000"/>
              </a:lnSpc>
              <a:buFont typeface="Wingdings" panose="05000000000000000000" pitchFamily="2" charset="2"/>
              <a:buChar char="q"/>
            </a:pPr>
            <a:endParaRPr lang="en-US" altLang="en-US" sz="2400" b="1"/>
          </a:p>
          <a:p>
            <a:pPr eaLnBrk="1" hangingPunct="1">
              <a:lnSpc>
                <a:spcPct val="80000"/>
              </a:lnSpc>
              <a:buFont typeface="Wingdings" panose="05000000000000000000" pitchFamily="2" charset="2"/>
              <a:buChar char="q"/>
            </a:pPr>
            <a:r>
              <a:rPr lang="en-US" altLang="en-US" sz="2400" b="1"/>
              <a:t>Hearing</a:t>
            </a:r>
            <a:r>
              <a:rPr lang="en-US" altLang="en-US" sz="2400" b="1">
                <a:solidFill>
                  <a:srgbClr val="D05E30"/>
                </a:solidFill>
              </a:rPr>
              <a:t> </a:t>
            </a:r>
            <a:r>
              <a:rPr lang="en-US" altLang="en-US" sz="2400" b="1"/>
              <a:t>bird songs is often the best way to identify them because they are frequently hidden up in the trees. </a:t>
            </a:r>
          </a:p>
          <a:p>
            <a:pPr eaLnBrk="1" hangingPunct="1">
              <a:lnSpc>
                <a:spcPct val="80000"/>
              </a:lnSpc>
              <a:buFont typeface="Wingdings" panose="05000000000000000000" pitchFamily="2" charset="2"/>
              <a:buChar char="q"/>
            </a:pPr>
            <a:endParaRPr lang="en-US" altLang="en-US" sz="2400" b="1"/>
          </a:p>
          <a:p>
            <a:pPr eaLnBrk="1" hangingPunct="1">
              <a:lnSpc>
                <a:spcPct val="80000"/>
              </a:lnSpc>
              <a:buFont typeface="Wingdings" panose="05000000000000000000" pitchFamily="2" charset="2"/>
              <a:buChar char="q"/>
            </a:pPr>
            <a:r>
              <a:rPr lang="en-US" altLang="en-US" sz="2400" b="1"/>
              <a:t>And at night, we can also use our ears to determine just what creatures are making those strange noises in the dark.  </a:t>
            </a:r>
          </a:p>
          <a:p>
            <a:pPr eaLnBrk="1" hangingPunct="1">
              <a:lnSpc>
                <a:spcPct val="80000"/>
              </a:lnSpc>
              <a:buFont typeface="Wingdings" panose="05000000000000000000" pitchFamily="2" charset="2"/>
              <a:buChar char="q"/>
            </a:pPr>
            <a:endParaRPr lang="en-US" altLang="en-US" sz="2400" b="1"/>
          </a:p>
          <a:p>
            <a:pPr eaLnBrk="1" hangingPunct="1">
              <a:lnSpc>
                <a:spcPct val="80000"/>
              </a:lnSpc>
              <a:buFont typeface="Wingdings" panose="05000000000000000000" pitchFamily="2" charset="2"/>
              <a:buChar char="q"/>
            </a:pPr>
            <a:r>
              <a:rPr lang="en-US" altLang="en-US" sz="2400" b="1"/>
              <a:t>It can be spooky outside at night because we can't see well.  But if we learn to use the sounds animals make to identify them, it can be fun instead.  </a:t>
            </a:r>
          </a:p>
          <a:p>
            <a:pPr eaLnBrk="1" hangingPunct="1">
              <a:lnSpc>
                <a:spcPct val="80000"/>
              </a:lnSpc>
              <a:buFontTx/>
              <a:buNone/>
            </a:pPr>
            <a:endParaRPr lang="en-US" altLang="en-US" sz="2400" b="1"/>
          </a:p>
          <a:p>
            <a:pPr eaLnBrk="1" hangingPunct="1">
              <a:lnSpc>
                <a:spcPct val="80000"/>
              </a:lnSpc>
              <a:buFontTx/>
              <a:buNone/>
            </a:pPr>
            <a:r>
              <a:rPr lang="en-US" altLang="en-US" sz="2400" b="1"/>
              <a:t>In these exercises, we will listen to recordings of different birds and night animals and learn to identify them.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861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8611">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86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BD3720D-A724-409B-A38A-950479D78825}"/>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1165861-E161-43FA-8E97-0053127B961A}" type="slidenum">
              <a:rPr lang="en-US" altLang="en-US" sz="1400" b="0">
                <a:latin typeface="Arial" panose="020B0604020202020204" pitchFamily="34" charset="0"/>
              </a:rPr>
              <a:pPr eaLnBrk="1" hangingPunct="1"/>
              <a:t>12</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2315B072-5EDB-4C3F-8734-6B567F28960F}"/>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420ACEA-B6C5-414D-BD4B-7797A9D372FA}" type="slidenum">
              <a:rPr lang="en-US" altLang="en-US" sz="1400" b="0">
                <a:latin typeface="Arial" panose="020B0604020202020204" pitchFamily="34" charset="0"/>
              </a:rPr>
              <a:pPr algn="r" eaLnBrk="1" hangingPunct="1"/>
              <a:t>12</a:t>
            </a:fld>
            <a:endParaRPr lang="en-US" altLang="en-US" sz="1400" b="0">
              <a:latin typeface="Arial" panose="020B0604020202020204" pitchFamily="34" charset="0"/>
            </a:endParaRPr>
          </a:p>
        </p:txBody>
      </p:sp>
      <p:sp>
        <p:nvSpPr>
          <p:cNvPr id="28676" name="Rectangle 2">
            <a:extLst>
              <a:ext uri="{FF2B5EF4-FFF2-40B4-BE49-F238E27FC236}">
                <a16:creationId xmlns:a16="http://schemas.microsoft.com/office/drawing/2014/main" id="{6BC9DC2B-1083-45FB-96F2-C11F1B42AAEE}"/>
              </a:ext>
            </a:extLst>
          </p:cNvPr>
          <p:cNvSpPr>
            <a:spLocks noGrp="1" noChangeArrowheads="1"/>
          </p:cNvSpPr>
          <p:nvPr>
            <p:ph type="title"/>
          </p:nvPr>
        </p:nvSpPr>
        <p:spPr>
          <a:xfrm>
            <a:off x="457200" y="152400"/>
            <a:ext cx="8229600" cy="1143000"/>
          </a:xfrm>
        </p:spPr>
        <p:txBody>
          <a:bodyPr/>
          <a:lstStyle/>
          <a:p>
            <a:pPr eaLnBrk="1" hangingPunct="1"/>
            <a:r>
              <a:rPr lang="en-US" altLang="en-US" b="1"/>
              <a:t>Eastern Cottontail Rabbit</a:t>
            </a:r>
          </a:p>
        </p:txBody>
      </p:sp>
      <p:graphicFrame>
        <p:nvGraphicFramePr>
          <p:cNvPr id="142336" name="Object 1024">
            <a:hlinkClick r:id="rId3" action="ppaction://hlinksldjump"/>
            <a:extLst>
              <a:ext uri="{FF2B5EF4-FFF2-40B4-BE49-F238E27FC236}">
                <a16:creationId xmlns:a16="http://schemas.microsoft.com/office/drawing/2014/main" id="{2990BABA-FF6D-48EC-AD57-316CD9432646}"/>
              </a:ext>
            </a:extLst>
          </p:cNvPr>
          <p:cNvGraphicFramePr>
            <a:graphicFrameLocks noChangeAspect="1"/>
          </p:cNvGraphicFramePr>
          <p:nvPr/>
        </p:nvGraphicFramePr>
        <p:xfrm>
          <a:off x="4648200" y="1447800"/>
          <a:ext cx="4271963" cy="5076825"/>
        </p:xfrm>
        <a:graphic>
          <a:graphicData uri="http://schemas.openxmlformats.org/presentationml/2006/ole">
            <mc:AlternateContent xmlns:mc="http://schemas.openxmlformats.org/markup-compatibility/2006">
              <mc:Choice xmlns:v="urn:schemas-microsoft-com:vml" Requires="v">
                <p:oleObj spid="_x0000_s28681" name="Bitmap Image" r:id="rId4" imgW="3285714" imgH="3905795" progId="PBrush">
                  <p:embed/>
                </p:oleObj>
              </mc:Choice>
              <mc:Fallback>
                <p:oleObj name="Bitmap Image" r:id="rId4" imgW="3285714" imgH="3905795" progId="PBrush">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447800"/>
                        <a:ext cx="4271963"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Text Box 5">
            <a:extLst>
              <a:ext uri="{FF2B5EF4-FFF2-40B4-BE49-F238E27FC236}">
                <a16:creationId xmlns:a16="http://schemas.microsoft.com/office/drawing/2014/main" id="{A5112052-5A51-4CA1-853F-0C1E954D63D7}"/>
              </a:ext>
            </a:extLst>
          </p:cNvPr>
          <p:cNvSpPr txBox="1">
            <a:spLocks noChangeArrowheads="1"/>
          </p:cNvSpPr>
          <p:nvPr/>
        </p:nvSpPr>
        <p:spPr bwMode="auto">
          <a:xfrm>
            <a:off x="228600" y="1828800"/>
            <a:ext cx="4343400" cy="708025"/>
          </a:xfrm>
          <a:prstGeom prst="rect">
            <a:avLst/>
          </a:prstGeom>
          <a:noFill/>
          <a:ln w="9525">
            <a:solidFill>
              <a:schemeClr val="tx1"/>
            </a:solidFill>
            <a:miter lim="800000"/>
            <a:headEnd/>
            <a:tailEnd/>
          </a:ln>
        </p:spPr>
        <p:txBody>
          <a:bodyPr>
            <a:spAutoFit/>
          </a:bodyPr>
          <a:lstStyle/>
          <a:p>
            <a:pPr>
              <a:defRPr/>
            </a:pPr>
            <a:r>
              <a:rPr lang="en-US" sz="2000" dirty="0">
                <a:latin typeface="+mn-lt"/>
                <a:cs typeface="+mn-cs"/>
              </a:rPr>
              <a:t>Click on the animal for information about it!</a:t>
            </a:r>
          </a:p>
        </p:txBody>
      </p:sp>
      <p:sp>
        <p:nvSpPr>
          <p:cNvPr id="14" name="Action Button: Back or Previous 13">
            <a:hlinkClick r:id="" action="ppaction://hlinkshowjump?jump=previousslide" highlightClick="1"/>
            <a:extLst>
              <a:ext uri="{FF2B5EF4-FFF2-40B4-BE49-F238E27FC236}">
                <a16:creationId xmlns:a16="http://schemas.microsoft.com/office/drawing/2014/main" id="{BED1E1C1-DC56-4FB3-B38E-777738850FC5}"/>
              </a:ext>
            </a:extLst>
          </p:cNvPr>
          <p:cNvSpPr>
            <a:spLocks noChangeArrowheads="1"/>
          </p:cNvSpPr>
          <p:nvPr/>
        </p:nvSpPr>
        <p:spPr bwMode="auto">
          <a:xfrm>
            <a:off x="1295400" y="5943600"/>
            <a:ext cx="609600" cy="6096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5" name="Action Button: Forward or Next 14">
            <a:hlinkClick r:id="" action="ppaction://hlinkshowjump?jump=nextslide" highlightClick="1"/>
            <a:extLst>
              <a:ext uri="{FF2B5EF4-FFF2-40B4-BE49-F238E27FC236}">
                <a16:creationId xmlns:a16="http://schemas.microsoft.com/office/drawing/2014/main" id="{AA5069F8-76C5-4E6B-AC0D-BCF9A98FA4DA}"/>
              </a:ext>
            </a:extLst>
          </p:cNvPr>
          <p:cNvSpPr>
            <a:spLocks noChangeArrowheads="1"/>
          </p:cNvSpPr>
          <p:nvPr/>
        </p:nvSpPr>
        <p:spPr bwMode="auto">
          <a:xfrm>
            <a:off x="2057400" y="5943600"/>
            <a:ext cx="609600" cy="6096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23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A205061C-B3F0-4413-B7DB-56BC7992C3B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C7491F3-96E9-4D39-901D-5A8CA063283D}" type="slidenum">
              <a:rPr lang="en-US" altLang="en-US" sz="1400" b="0">
                <a:latin typeface="Arial" panose="020B0604020202020204" pitchFamily="34" charset="0"/>
              </a:rPr>
              <a:pPr eaLnBrk="1" hangingPunct="1"/>
              <a:t>120</a:t>
            </a:fld>
            <a:endParaRPr lang="en-US" altLang="en-US" sz="1400" b="0">
              <a:latin typeface="Arial" panose="020B0604020202020204" pitchFamily="34" charset="0"/>
            </a:endParaRPr>
          </a:p>
        </p:txBody>
      </p:sp>
      <p:sp>
        <p:nvSpPr>
          <p:cNvPr id="139267" name="Title 1">
            <a:extLst>
              <a:ext uri="{FF2B5EF4-FFF2-40B4-BE49-F238E27FC236}">
                <a16:creationId xmlns:a16="http://schemas.microsoft.com/office/drawing/2014/main" id="{0E7073C0-68E6-448B-8BB7-FF13ADBAC088}"/>
              </a:ext>
            </a:extLst>
          </p:cNvPr>
          <p:cNvSpPr>
            <a:spLocks noGrp="1"/>
          </p:cNvSpPr>
          <p:nvPr>
            <p:ph type="title"/>
          </p:nvPr>
        </p:nvSpPr>
        <p:spPr>
          <a:xfrm>
            <a:off x="457200" y="152400"/>
            <a:ext cx="8229600" cy="762000"/>
          </a:xfrm>
          <a:solidFill>
            <a:srgbClr val="D05E30"/>
          </a:solidFill>
          <a:ln w="28575">
            <a:solidFill>
              <a:schemeClr val="tx1"/>
            </a:solidFill>
            <a:miter lim="800000"/>
            <a:headEnd/>
            <a:tailEnd/>
          </a:ln>
        </p:spPr>
        <p:txBody>
          <a:bodyPr/>
          <a:lstStyle/>
          <a:p>
            <a:r>
              <a:rPr lang="en-US" altLang="en-US" sz="3200" b="1">
                <a:solidFill>
                  <a:schemeClr val="bg1"/>
                </a:solidFill>
              </a:rPr>
              <a:t>Objectives</a:t>
            </a:r>
          </a:p>
        </p:txBody>
      </p:sp>
      <p:sp>
        <p:nvSpPr>
          <p:cNvPr id="76803" name="Content Placeholder 2">
            <a:extLst>
              <a:ext uri="{FF2B5EF4-FFF2-40B4-BE49-F238E27FC236}">
                <a16:creationId xmlns:a16="http://schemas.microsoft.com/office/drawing/2014/main" id="{E3938E96-B2AF-4FC9-B2E0-3D2F29B8B47C}"/>
              </a:ext>
            </a:extLst>
          </p:cNvPr>
          <p:cNvSpPr>
            <a:spLocks noGrp="1"/>
          </p:cNvSpPr>
          <p:nvPr>
            <p:ph idx="1"/>
          </p:nvPr>
        </p:nvSpPr>
        <p:spPr>
          <a:xfrm>
            <a:off x="457200" y="1066800"/>
            <a:ext cx="8229600" cy="4525963"/>
          </a:xfrm>
        </p:spPr>
        <p:txBody>
          <a:bodyPr/>
          <a:lstStyle/>
          <a:p>
            <a:pPr>
              <a:buFontTx/>
              <a:buNone/>
            </a:pPr>
            <a:r>
              <a:rPr lang="en-US" altLang="en-US" b="1"/>
              <a:t>In these exercises, students will ….</a:t>
            </a:r>
          </a:p>
          <a:p>
            <a:pPr>
              <a:buFont typeface="Wingdings" panose="05000000000000000000" pitchFamily="2" charset="2"/>
              <a:buChar char="q"/>
            </a:pPr>
            <a:r>
              <a:rPr lang="en-US" altLang="en-US" sz="2800" b="1"/>
              <a:t>learn to identify common bird species in east Tennessee by the sounds they make.</a:t>
            </a:r>
          </a:p>
          <a:p>
            <a:pPr>
              <a:buFont typeface="Wingdings" panose="05000000000000000000" pitchFamily="2" charset="2"/>
              <a:buChar char="q"/>
            </a:pPr>
            <a:r>
              <a:rPr lang="en-US" altLang="en-US" sz="2800" b="1"/>
              <a:t>learn to identify nocturnal animals that are difficult to see by their sounds.</a:t>
            </a:r>
          </a:p>
          <a:p>
            <a:pPr>
              <a:buFont typeface="Wingdings" panose="05000000000000000000" pitchFamily="2" charset="2"/>
              <a:buChar char="q"/>
            </a:pPr>
            <a:r>
              <a:rPr lang="en-US" altLang="en-US" sz="2800" b="1"/>
              <a:t>attempt to describe bird sounds visually.</a:t>
            </a:r>
          </a:p>
          <a:p>
            <a:pPr>
              <a:buFont typeface="Wingdings" panose="05000000000000000000" pitchFamily="2" charset="2"/>
              <a:buChar char="q"/>
            </a:pPr>
            <a:r>
              <a:rPr lang="en-US" altLang="en-US" sz="2800" b="1"/>
              <a:t>learn about how scientists visualize sounds by depicting them graphically.</a:t>
            </a:r>
          </a:p>
          <a:p>
            <a:pPr>
              <a:buFontTx/>
              <a:buNone/>
            </a:pPr>
            <a:endParaRPr lang="en-US" altLang="en-US" sz="2800" b="1"/>
          </a:p>
          <a:p>
            <a:pPr>
              <a:buFontTx/>
              <a:buNone/>
            </a:pPr>
            <a:r>
              <a:rPr lang="en-US" altLang="en-US" sz="3600" b="1"/>
              <a:t> </a:t>
            </a:r>
          </a:p>
        </p:txBody>
      </p:sp>
      <p:sp>
        <p:nvSpPr>
          <p:cNvPr id="4" name="Slide Number Placeholder 3">
            <a:extLst>
              <a:ext uri="{FF2B5EF4-FFF2-40B4-BE49-F238E27FC236}">
                <a16:creationId xmlns:a16="http://schemas.microsoft.com/office/drawing/2014/main" id="{B2515A82-9621-4058-82D9-3A68D856C30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6E4E981-EBD3-4BBA-8446-04EB6BEB1C67}" type="slidenum">
              <a:rPr lang="en-US" altLang="en-US" sz="1400" b="0">
                <a:latin typeface="Arial" panose="020B0604020202020204" pitchFamily="34" charset="0"/>
              </a:rPr>
              <a:pPr algn="r" eaLnBrk="1" hangingPunct="1"/>
              <a:t>120</a:t>
            </a:fld>
            <a:endParaRPr lang="en-US" altLang="en-US" sz="1400" b="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680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680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680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68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3F186347-BA69-4096-8F77-750C9EDBFFDC}"/>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3ED432D3-C213-49FB-944C-23FFCE5DDB3A}" type="slidenum">
              <a:rPr lang="en-US" altLang="en-US" sz="1400" b="0">
                <a:latin typeface="Arial" panose="020B0604020202020204" pitchFamily="34" charset="0"/>
              </a:rPr>
              <a:pPr eaLnBrk="1" hangingPunct="1"/>
              <a:t>121</a:t>
            </a:fld>
            <a:endParaRPr lang="en-US" altLang="en-US" sz="1400" b="0">
              <a:latin typeface="Arial" panose="020B0604020202020204" pitchFamily="34" charset="0"/>
            </a:endParaRPr>
          </a:p>
        </p:txBody>
      </p:sp>
      <p:sp>
        <p:nvSpPr>
          <p:cNvPr id="140291" name="Title 1">
            <a:extLst>
              <a:ext uri="{FF2B5EF4-FFF2-40B4-BE49-F238E27FC236}">
                <a16:creationId xmlns:a16="http://schemas.microsoft.com/office/drawing/2014/main" id="{88D3936B-CE52-4E88-B16C-3C30E1CCDBA7}"/>
              </a:ext>
            </a:extLst>
          </p:cNvPr>
          <p:cNvSpPr>
            <a:spLocks noGrp="1"/>
          </p:cNvSpPr>
          <p:nvPr>
            <p:ph type="title"/>
          </p:nvPr>
        </p:nvSpPr>
        <p:spPr>
          <a:xfrm>
            <a:off x="152400" y="152400"/>
            <a:ext cx="8763000" cy="762000"/>
          </a:xfrm>
          <a:solidFill>
            <a:srgbClr val="D05E30"/>
          </a:solidFill>
          <a:ln w="28575">
            <a:solidFill>
              <a:schemeClr val="tx1"/>
            </a:solidFill>
            <a:miter lim="800000"/>
            <a:headEnd/>
            <a:tailEnd/>
          </a:ln>
        </p:spPr>
        <p:txBody>
          <a:bodyPr/>
          <a:lstStyle/>
          <a:p>
            <a:r>
              <a:rPr lang="en-US" altLang="en-US" sz="2400" b="1">
                <a:solidFill>
                  <a:schemeClr val="bg1"/>
                </a:solidFill>
              </a:rPr>
              <a:t>Exercise 4. Birdsongs &amp; Things That Go Bump in the Night</a:t>
            </a:r>
          </a:p>
        </p:txBody>
      </p:sp>
      <p:sp>
        <p:nvSpPr>
          <p:cNvPr id="140292" name="Content Placeholder 2">
            <a:extLst>
              <a:ext uri="{FF2B5EF4-FFF2-40B4-BE49-F238E27FC236}">
                <a16:creationId xmlns:a16="http://schemas.microsoft.com/office/drawing/2014/main" id="{7DE4BC64-E063-41F6-AB80-17E2E127BC3E}"/>
              </a:ext>
            </a:extLst>
          </p:cNvPr>
          <p:cNvSpPr>
            <a:spLocks noGrp="1"/>
          </p:cNvSpPr>
          <p:nvPr>
            <p:ph idx="1"/>
          </p:nvPr>
        </p:nvSpPr>
        <p:spPr>
          <a:xfrm>
            <a:off x="152400" y="1066800"/>
            <a:ext cx="8839200" cy="4525963"/>
          </a:xfrm>
        </p:spPr>
        <p:txBody>
          <a:bodyPr/>
          <a:lstStyle/>
          <a:p>
            <a:pPr>
              <a:buFontTx/>
              <a:buNone/>
            </a:pPr>
            <a:r>
              <a:rPr lang="en-US" altLang="en-US" sz="2800" b="1"/>
              <a:t>Click the underlined links below to go to the grade-level appropriate exercises that you want to explore.</a:t>
            </a:r>
          </a:p>
          <a:p>
            <a:pPr>
              <a:buFontTx/>
              <a:buNone/>
            </a:pPr>
            <a:r>
              <a:rPr lang="en-US" altLang="en-US" sz="2400" b="1">
                <a:hlinkClick r:id="rId2" action="ppaction://hlinksldjump"/>
              </a:rPr>
              <a:t>Exercise 4a. How many birds do you hear? </a:t>
            </a:r>
            <a:r>
              <a:rPr lang="en-US" altLang="en-US" sz="2400"/>
              <a:t>(</a:t>
            </a:r>
            <a:r>
              <a:rPr lang="en-US" altLang="en-US" sz="2400" i="1"/>
              <a:t>Grades K-2</a:t>
            </a:r>
            <a:r>
              <a:rPr lang="en-US" altLang="en-US" sz="2400"/>
              <a:t>)</a:t>
            </a:r>
          </a:p>
          <a:p>
            <a:pPr>
              <a:buFontTx/>
              <a:buNone/>
            </a:pPr>
            <a:r>
              <a:rPr lang="en-US" altLang="en-US" sz="2400" b="1">
                <a:hlinkClick r:id="rId3" action="ppaction://hlinksldjump"/>
              </a:rPr>
              <a:t>Exercise 4b. Identifying individual birds </a:t>
            </a:r>
            <a:r>
              <a:rPr lang="en-US" altLang="en-US" sz="2400"/>
              <a:t>(</a:t>
            </a:r>
            <a:r>
              <a:rPr lang="en-US" altLang="en-US" sz="2400" i="1"/>
              <a:t>Grades 3-12</a:t>
            </a:r>
            <a:r>
              <a:rPr lang="en-US" altLang="en-US" sz="2400"/>
              <a:t>)</a:t>
            </a:r>
          </a:p>
          <a:p>
            <a:pPr>
              <a:buFontTx/>
              <a:buNone/>
            </a:pPr>
            <a:r>
              <a:rPr lang="en-US" altLang="en-US" sz="2400" b="1">
                <a:hlinkClick r:id="rId4" action="ppaction://hlinksldjump"/>
              </a:rPr>
              <a:t>Exercise 4c. Identifying Birds in Groups </a:t>
            </a:r>
            <a:r>
              <a:rPr lang="en-US" altLang="en-US" sz="2400"/>
              <a:t>(</a:t>
            </a:r>
            <a:r>
              <a:rPr lang="en-US" altLang="en-US" sz="2400" i="1"/>
              <a:t>Grades K-12</a:t>
            </a:r>
            <a:r>
              <a:rPr lang="en-US" altLang="en-US" sz="2400"/>
              <a:t>)</a:t>
            </a:r>
          </a:p>
          <a:p>
            <a:pPr>
              <a:buFontTx/>
              <a:buNone/>
            </a:pPr>
            <a:r>
              <a:rPr lang="en-US" altLang="en-US" sz="2400" b="1">
                <a:hlinkClick r:id="rId5" action="ppaction://hlinksldjump"/>
              </a:rPr>
              <a:t>Exercise 4d. Sounds of the Night </a:t>
            </a:r>
            <a:r>
              <a:rPr lang="en-US" altLang="en-US" sz="2400"/>
              <a:t>(</a:t>
            </a:r>
            <a:r>
              <a:rPr lang="en-US" altLang="en-US" sz="2400" i="1"/>
              <a:t>Grades K-12</a:t>
            </a:r>
            <a:r>
              <a:rPr lang="en-US" altLang="en-US" sz="2400"/>
              <a:t>)</a:t>
            </a:r>
          </a:p>
          <a:p>
            <a:pPr>
              <a:buFontTx/>
              <a:buNone/>
            </a:pPr>
            <a:r>
              <a:rPr lang="en-US" altLang="en-US" sz="2400" b="1">
                <a:hlinkClick r:id="rId6" action="ppaction://hlinksldjump"/>
              </a:rPr>
              <a:t>Exercise 4e. Visualizing Bird Songs </a:t>
            </a:r>
            <a:r>
              <a:rPr lang="en-US" altLang="en-US" sz="2400"/>
              <a:t>(</a:t>
            </a:r>
            <a:r>
              <a:rPr lang="en-US" altLang="en-US" sz="2400" i="1"/>
              <a:t>Grades 7-12</a:t>
            </a:r>
            <a:r>
              <a:rPr lang="en-US" altLang="en-US" sz="2400"/>
              <a:t>)</a:t>
            </a:r>
          </a:p>
          <a:p>
            <a:pPr>
              <a:buFontTx/>
              <a:buNone/>
            </a:pPr>
            <a:r>
              <a:rPr lang="en-US" altLang="en-US" sz="2400" b="1">
                <a:hlinkClick r:id="rId7" action="ppaction://hlinksldjump"/>
              </a:rPr>
              <a:t>Exercise 4f. The Science of Sound </a:t>
            </a:r>
            <a:r>
              <a:rPr lang="en-US" altLang="en-US" sz="2400"/>
              <a:t>(</a:t>
            </a:r>
            <a:r>
              <a:rPr lang="en-US" altLang="en-US" sz="2400" i="1"/>
              <a:t>Grades 7-12</a:t>
            </a:r>
            <a:r>
              <a:rPr lang="en-US" altLang="en-US" sz="2400"/>
              <a:t>)</a:t>
            </a:r>
          </a:p>
          <a:p>
            <a:pPr>
              <a:buFontTx/>
              <a:buNone/>
            </a:pPr>
            <a:r>
              <a:rPr lang="en-US" altLang="en-US" sz="2400" b="1"/>
              <a:t> </a:t>
            </a:r>
          </a:p>
        </p:txBody>
      </p:sp>
      <p:sp>
        <p:nvSpPr>
          <p:cNvPr id="4" name="Slide Number Placeholder 3">
            <a:extLst>
              <a:ext uri="{FF2B5EF4-FFF2-40B4-BE49-F238E27FC236}">
                <a16:creationId xmlns:a16="http://schemas.microsoft.com/office/drawing/2014/main" id="{61182A7C-049F-4FD0-93A2-CC91F8173797}"/>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073DA2E-1F1F-4056-B777-5D4344E6A770}" type="slidenum">
              <a:rPr lang="en-US" altLang="en-US" sz="1400" b="0">
                <a:latin typeface="Arial" panose="020B0604020202020204" pitchFamily="34" charset="0"/>
              </a:rPr>
              <a:pPr algn="r" eaLnBrk="1" hangingPunct="1"/>
              <a:t>121</a:t>
            </a:fld>
            <a:endParaRPr lang="en-US" altLang="en-US" sz="1400" b="0">
              <a:latin typeface="Arial" panose="020B0604020202020204" pitchFamily="34" charset="0"/>
            </a:endParaRPr>
          </a:p>
        </p:txBody>
      </p:sp>
      <p:sp>
        <p:nvSpPr>
          <p:cNvPr id="140294" name="Action Button: Home 9">
            <a:hlinkClick r:id="rId8" action="ppaction://hlinksldjump" highlightClick="1"/>
            <a:extLst>
              <a:ext uri="{FF2B5EF4-FFF2-40B4-BE49-F238E27FC236}">
                <a16:creationId xmlns:a16="http://schemas.microsoft.com/office/drawing/2014/main" id="{BEE13D34-CA84-44CF-B4D5-17A3609235F3}"/>
              </a:ext>
            </a:extLst>
          </p:cNvPr>
          <p:cNvSpPr>
            <a:spLocks noChangeArrowheads="1"/>
          </p:cNvSpPr>
          <p:nvPr/>
        </p:nvSpPr>
        <p:spPr bwMode="auto">
          <a:xfrm>
            <a:off x="8077200" y="5867400"/>
            <a:ext cx="838200" cy="738188"/>
          </a:xfrm>
          <a:prstGeom prst="actionButtonHome">
            <a:avLst/>
          </a:prstGeom>
          <a:solidFill>
            <a:srgbClr val="D05E30"/>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4BE60F2-2715-43E6-ADCA-43334CBC553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D1DF442-27D3-4C83-9CBE-3C1D63B23743}" type="slidenum">
              <a:rPr lang="en-US" altLang="en-US" sz="1400" b="0">
                <a:latin typeface="Arial" panose="020B0604020202020204" pitchFamily="34" charset="0"/>
              </a:rPr>
              <a:pPr eaLnBrk="1" hangingPunct="1"/>
              <a:t>122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7CC279C8-7BFF-4E92-8727-226C028C7BB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DAB1468-4228-4BAC-8E8B-8F1A4A000101}" type="slidenum">
              <a:rPr lang="en-US" altLang="en-US" sz="1400" b="0">
                <a:latin typeface="Arial" panose="020B0604020202020204" pitchFamily="34" charset="0"/>
              </a:rPr>
              <a:pPr algn="r" eaLnBrk="1" hangingPunct="1"/>
              <a:t>122</a:t>
            </a:fld>
            <a:endParaRPr lang="en-US" altLang="en-US" sz="1400" b="0">
              <a:latin typeface="Arial" panose="020B0604020202020204" pitchFamily="34" charset="0"/>
            </a:endParaRPr>
          </a:p>
        </p:txBody>
      </p:sp>
      <p:sp>
        <p:nvSpPr>
          <p:cNvPr id="141316" name="Rectangle 2">
            <a:extLst>
              <a:ext uri="{FF2B5EF4-FFF2-40B4-BE49-F238E27FC236}">
                <a16:creationId xmlns:a16="http://schemas.microsoft.com/office/drawing/2014/main" id="{CB0D0A56-EB65-4D10-AFAD-082930B66048}"/>
              </a:ext>
            </a:extLst>
          </p:cNvPr>
          <p:cNvSpPr>
            <a:spLocks noGrp="1" noChangeArrowheads="1"/>
          </p:cNvSpPr>
          <p:nvPr>
            <p:ph type="title"/>
          </p:nvPr>
        </p:nvSpPr>
        <p:spPr>
          <a:xfrm>
            <a:off x="457200" y="0"/>
            <a:ext cx="8229600" cy="792163"/>
          </a:xfrm>
          <a:solidFill>
            <a:srgbClr val="D05E30"/>
          </a:solidFill>
          <a:ln w="38100">
            <a:solidFill>
              <a:schemeClr val="tx1"/>
            </a:solidFill>
            <a:miter lim="800000"/>
            <a:headEnd/>
            <a:tailEnd/>
          </a:ln>
        </p:spPr>
        <p:txBody>
          <a:bodyPr/>
          <a:lstStyle/>
          <a:p>
            <a:pPr eaLnBrk="1" hangingPunct="1"/>
            <a:r>
              <a:rPr lang="en-US" altLang="en-US" sz="2400" b="1">
                <a:solidFill>
                  <a:schemeClr val="bg1"/>
                </a:solidFill>
              </a:rPr>
              <a:t>Exercise 4a How many different birds do you hear?</a:t>
            </a:r>
          </a:p>
        </p:txBody>
      </p:sp>
      <p:sp>
        <p:nvSpPr>
          <p:cNvPr id="141317" name="Rectangle 3">
            <a:extLst>
              <a:ext uri="{FF2B5EF4-FFF2-40B4-BE49-F238E27FC236}">
                <a16:creationId xmlns:a16="http://schemas.microsoft.com/office/drawing/2014/main" id="{943FEE02-181D-4141-AA31-219F4AC6F417}"/>
              </a:ext>
            </a:extLst>
          </p:cNvPr>
          <p:cNvSpPr>
            <a:spLocks noGrp="1" noChangeArrowheads="1"/>
          </p:cNvSpPr>
          <p:nvPr>
            <p:ph type="body" idx="1"/>
          </p:nvPr>
        </p:nvSpPr>
        <p:spPr>
          <a:xfrm>
            <a:off x="457200" y="990600"/>
            <a:ext cx="8229600" cy="4525963"/>
          </a:xfrm>
        </p:spPr>
        <p:txBody>
          <a:bodyPr/>
          <a:lstStyle/>
          <a:p>
            <a:pPr eaLnBrk="1" hangingPunct="1">
              <a:buFontTx/>
              <a:buNone/>
            </a:pPr>
            <a:r>
              <a:rPr lang="en-US" altLang="en-US" b="1" u="sng"/>
              <a:t>Materials:</a:t>
            </a:r>
            <a:r>
              <a:rPr lang="en-US" altLang="en-US" u="sng"/>
              <a:t>  </a:t>
            </a:r>
            <a:r>
              <a:rPr lang="en-US" altLang="en-US"/>
              <a:t>	</a:t>
            </a:r>
          </a:p>
          <a:p>
            <a:pPr eaLnBrk="1" hangingPunct="1">
              <a:buFont typeface="Wingdings" panose="05000000000000000000" pitchFamily="2" charset="2"/>
              <a:buChar char="q"/>
            </a:pPr>
            <a:r>
              <a:rPr lang="en-US" altLang="en-US" sz="2800" b="1" i="1"/>
              <a:t>Birdsongs &amp; Things that Go Bump in the Night</a:t>
            </a:r>
            <a:r>
              <a:rPr lang="en-US" altLang="en-US" sz="2800" b="1"/>
              <a:t> Audio CD</a:t>
            </a:r>
            <a:endParaRPr lang="en-US" altLang="en-US" sz="2800" b="1" i="1"/>
          </a:p>
          <a:p>
            <a:pPr eaLnBrk="1" hangingPunct="1">
              <a:buFont typeface="Wingdings" panose="05000000000000000000" pitchFamily="2" charset="2"/>
              <a:buChar char="q"/>
            </a:pPr>
            <a:r>
              <a:rPr lang="en-US" altLang="en-US" sz="2800" b="1" i="1"/>
              <a:t>The Backyard Naturalist Picture Guide to Birds</a:t>
            </a:r>
          </a:p>
          <a:p>
            <a:pPr eaLnBrk="1" hangingPunct="1">
              <a:buFont typeface="Wingdings" panose="05000000000000000000" pitchFamily="2" charset="2"/>
              <a:buChar char="q"/>
            </a:pPr>
            <a:r>
              <a:rPr lang="en-US" altLang="en-US" sz="2800" b="1"/>
              <a:t>CD Player</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6691BBD-0BB5-4C3E-AB4E-81032A564E9C}"/>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A1D18E2-6308-4F2C-ADA1-E8BB6198BC8E}" type="slidenum">
              <a:rPr lang="en-US" altLang="en-US" sz="1400" b="0">
                <a:latin typeface="Arial" panose="020B0604020202020204" pitchFamily="34" charset="0"/>
              </a:rPr>
              <a:pPr eaLnBrk="1" hangingPunct="1"/>
              <a:t>123</a:t>
            </a:fld>
            <a:endParaRPr lang="en-US" altLang="en-US" sz="1400" b="0">
              <a:latin typeface="Arial" panose="020B0604020202020204" pitchFamily="34" charset="0"/>
            </a:endParaRPr>
          </a:p>
        </p:txBody>
      </p:sp>
      <p:sp>
        <p:nvSpPr>
          <p:cNvPr id="5" name="Slide Number Placeholder 4">
            <a:extLst>
              <a:ext uri="{FF2B5EF4-FFF2-40B4-BE49-F238E27FC236}">
                <a16:creationId xmlns:a16="http://schemas.microsoft.com/office/drawing/2014/main" id="{041A58E2-E4B4-4EB3-9E22-AE23E46418F7}"/>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574C0FF9-852E-4547-902F-E215B97AB8D4}" type="slidenum">
              <a:rPr lang="en-US" altLang="en-US" sz="1400" b="0">
                <a:latin typeface="Arial" panose="020B0604020202020204" pitchFamily="34" charset="0"/>
              </a:rPr>
              <a:pPr algn="r" eaLnBrk="1" hangingPunct="1"/>
              <a:t>123</a:t>
            </a:fld>
            <a:endParaRPr lang="en-US" altLang="en-US" sz="1400" b="0">
              <a:latin typeface="Arial" panose="020B0604020202020204" pitchFamily="34" charset="0"/>
            </a:endParaRPr>
          </a:p>
        </p:txBody>
      </p:sp>
      <p:sp>
        <p:nvSpPr>
          <p:cNvPr id="142340" name="Rectangle 4">
            <a:extLst>
              <a:ext uri="{FF2B5EF4-FFF2-40B4-BE49-F238E27FC236}">
                <a16:creationId xmlns:a16="http://schemas.microsoft.com/office/drawing/2014/main" id="{3C7002A4-9681-45E8-BB58-B0C2A8CF0EC6}"/>
              </a:ext>
            </a:extLst>
          </p:cNvPr>
          <p:cNvSpPr>
            <a:spLocks noGrp="1" noChangeArrowheads="1"/>
          </p:cNvSpPr>
          <p:nvPr>
            <p:ph type="title"/>
          </p:nvPr>
        </p:nvSpPr>
        <p:spPr>
          <a:xfrm>
            <a:off x="457200" y="0"/>
            <a:ext cx="8229600" cy="655638"/>
          </a:xfrm>
          <a:solidFill>
            <a:srgbClr val="D05E30"/>
          </a:solidFill>
          <a:ln w="38100">
            <a:solidFill>
              <a:schemeClr val="tx1"/>
            </a:solidFill>
            <a:miter lim="800000"/>
            <a:headEnd/>
            <a:tailEnd/>
          </a:ln>
        </p:spPr>
        <p:txBody>
          <a:bodyPr/>
          <a:lstStyle/>
          <a:p>
            <a:pPr eaLnBrk="1" hangingPunct="1"/>
            <a:r>
              <a:rPr lang="en-US" altLang="en-US" sz="3200" b="1">
                <a:solidFill>
                  <a:schemeClr val="bg1"/>
                </a:solidFill>
              </a:rPr>
              <a:t>Directions</a:t>
            </a:r>
          </a:p>
        </p:txBody>
      </p:sp>
      <p:sp>
        <p:nvSpPr>
          <p:cNvPr id="86019" name="Rectangle 3">
            <a:extLst>
              <a:ext uri="{FF2B5EF4-FFF2-40B4-BE49-F238E27FC236}">
                <a16:creationId xmlns:a16="http://schemas.microsoft.com/office/drawing/2014/main" id="{63704C74-A554-458C-88C5-2740599A27B7}"/>
              </a:ext>
            </a:extLst>
          </p:cNvPr>
          <p:cNvSpPr>
            <a:spLocks noGrp="1" noChangeArrowheads="1"/>
          </p:cNvSpPr>
          <p:nvPr>
            <p:ph type="body" idx="4294967295"/>
          </p:nvPr>
        </p:nvSpPr>
        <p:spPr>
          <a:xfrm>
            <a:off x="228600" y="762000"/>
            <a:ext cx="8763000" cy="5867400"/>
          </a:xfrm>
        </p:spPr>
        <p:txBody>
          <a:bodyPr/>
          <a:lstStyle/>
          <a:p>
            <a:pPr eaLnBrk="1" hangingPunct="1">
              <a:lnSpc>
                <a:spcPct val="90000"/>
              </a:lnSpc>
              <a:buFont typeface="Wingdings" panose="05000000000000000000" pitchFamily="2" charset="2"/>
              <a:buChar char="q"/>
            </a:pPr>
            <a:r>
              <a:rPr lang="en-US" altLang="en-US" sz="2400" b="1"/>
              <a:t>Cue up track 1 on the CD and listen to the instructions.</a:t>
            </a:r>
          </a:p>
          <a:p>
            <a:pPr eaLnBrk="1" hangingPunct="1">
              <a:lnSpc>
                <a:spcPct val="90000"/>
              </a:lnSpc>
              <a:buFont typeface="Wingdings" panose="05000000000000000000" pitchFamily="2" charset="2"/>
              <a:buNone/>
            </a:pPr>
            <a:endParaRPr lang="en-US" altLang="en-US" sz="2400" b="1">
              <a:solidFill>
                <a:srgbClr val="D05E30"/>
              </a:solidFill>
            </a:endParaRPr>
          </a:p>
          <a:p>
            <a:pPr eaLnBrk="1" hangingPunct="1">
              <a:lnSpc>
                <a:spcPct val="90000"/>
              </a:lnSpc>
              <a:buFont typeface="Wingdings" panose="05000000000000000000" pitchFamily="2" charset="2"/>
              <a:buNone/>
            </a:pPr>
            <a:r>
              <a:rPr lang="en-US" altLang="en-US" sz="2400" b="1">
                <a:solidFill>
                  <a:srgbClr val="D05E30"/>
                </a:solidFill>
              </a:rPr>
              <a:t>Pictures of the birds are on the next slide!</a:t>
            </a:r>
          </a:p>
          <a:p>
            <a:pPr eaLnBrk="1" hangingPunct="1">
              <a:lnSpc>
                <a:spcPct val="90000"/>
              </a:lnSpc>
              <a:buFont typeface="Wingdings" panose="05000000000000000000" pitchFamily="2" charset="2"/>
              <a:buNone/>
            </a:pPr>
            <a:endParaRPr lang="en-US" altLang="en-US" sz="2400" b="1"/>
          </a:p>
          <a:p>
            <a:pPr eaLnBrk="1" hangingPunct="1">
              <a:lnSpc>
                <a:spcPct val="90000"/>
              </a:lnSpc>
              <a:buFont typeface="Wingdings" panose="05000000000000000000" pitchFamily="2" charset="2"/>
              <a:buChar char="q"/>
            </a:pPr>
            <a:r>
              <a:rPr lang="en-US" altLang="en-US" sz="2400" b="1"/>
              <a:t>Go to track 27.</a:t>
            </a:r>
          </a:p>
          <a:p>
            <a:pPr eaLnBrk="1" hangingPunct="1">
              <a:lnSpc>
                <a:spcPct val="90000"/>
              </a:lnSpc>
              <a:buFont typeface="Wingdings" panose="05000000000000000000" pitchFamily="2" charset="2"/>
              <a:buChar char="q"/>
            </a:pPr>
            <a:endParaRPr lang="en-US" altLang="en-US" sz="2400" b="1"/>
          </a:p>
          <a:p>
            <a:pPr eaLnBrk="1" hangingPunct="1">
              <a:lnSpc>
                <a:spcPct val="90000"/>
              </a:lnSpc>
              <a:buFont typeface="Wingdings" panose="05000000000000000000" pitchFamily="2" charset="2"/>
              <a:buChar char="q"/>
            </a:pPr>
            <a:r>
              <a:rPr lang="en-US" altLang="en-US" sz="2400" b="1"/>
              <a:t>Listen to the recording of the first group of birds.</a:t>
            </a:r>
          </a:p>
          <a:p>
            <a:pPr eaLnBrk="1" hangingPunct="1">
              <a:lnSpc>
                <a:spcPct val="90000"/>
              </a:lnSpc>
              <a:buFont typeface="Wingdings" panose="05000000000000000000" pitchFamily="2" charset="2"/>
              <a:buChar char="q"/>
            </a:pPr>
            <a:endParaRPr lang="en-US" altLang="en-US" sz="2400" b="1"/>
          </a:p>
          <a:p>
            <a:pPr eaLnBrk="1" hangingPunct="1">
              <a:lnSpc>
                <a:spcPct val="90000"/>
              </a:lnSpc>
              <a:buFont typeface="Wingdings" panose="05000000000000000000" pitchFamily="2" charset="2"/>
              <a:buChar char="q"/>
            </a:pPr>
            <a:r>
              <a:rPr lang="en-US" altLang="en-US" sz="2400" b="1"/>
              <a:t>How many different kinds of birds did you hear in the track?</a:t>
            </a:r>
          </a:p>
          <a:p>
            <a:pPr eaLnBrk="1" hangingPunct="1">
              <a:lnSpc>
                <a:spcPct val="90000"/>
              </a:lnSpc>
              <a:buFont typeface="Wingdings" panose="05000000000000000000" pitchFamily="2" charset="2"/>
              <a:buChar char="q"/>
            </a:pPr>
            <a:endParaRPr lang="en-US" altLang="en-US" sz="2400" b="1"/>
          </a:p>
          <a:p>
            <a:pPr eaLnBrk="1" hangingPunct="1">
              <a:lnSpc>
                <a:spcPct val="90000"/>
              </a:lnSpc>
              <a:buFont typeface="Wingdings" panose="05000000000000000000" pitchFamily="2" charset="2"/>
              <a:buChar char="q"/>
            </a:pPr>
            <a:r>
              <a:rPr lang="en-US" altLang="en-US" sz="2400" b="1"/>
              <a:t>Find answer on the next track (28).</a:t>
            </a:r>
          </a:p>
          <a:p>
            <a:pPr eaLnBrk="1" hangingPunct="1">
              <a:lnSpc>
                <a:spcPct val="90000"/>
              </a:lnSpc>
              <a:buFont typeface="Wingdings" panose="05000000000000000000" pitchFamily="2" charset="2"/>
              <a:buChar char="q"/>
            </a:pPr>
            <a:endParaRPr lang="en-US" altLang="en-US" sz="2400" b="1">
              <a:solidFill>
                <a:srgbClr val="D05E30"/>
              </a:solidFill>
            </a:endParaRPr>
          </a:p>
          <a:p>
            <a:pPr eaLnBrk="1" hangingPunct="1">
              <a:lnSpc>
                <a:spcPct val="90000"/>
              </a:lnSpc>
              <a:buFont typeface="Wingdings" panose="05000000000000000000" pitchFamily="2" charset="2"/>
              <a:buChar char="q"/>
            </a:pPr>
            <a:r>
              <a:rPr lang="en-US" altLang="en-US" sz="2400" b="1"/>
              <a:t>Repeat for each of the 7 groups included on the CD (tracks 27- 40).</a:t>
            </a:r>
          </a:p>
          <a:p>
            <a:pPr eaLnBrk="1" hangingPunct="1">
              <a:lnSpc>
                <a:spcPct val="90000"/>
              </a:lnSpc>
              <a:buFont typeface="Wingdings" panose="05000000000000000000" pitchFamily="2" charset="2"/>
              <a:buChar char="q"/>
            </a:pPr>
            <a:endParaRPr lang="en-US" altLang="en-US" sz="2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01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01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019">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019">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60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4A3FB925-0D3E-42BC-8E80-ADB3B6269EC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9F1C038-BB55-43F2-8D64-2585550ACEFE}" type="slidenum">
              <a:rPr lang="en-US" altLang="en-US" sz="1400" b="0">
                <a:latin typeface="Arial" panose="020B0604020202020204" pitchFamily="34" charset="0"/>
              </a:rPr>
              <a:pPr eaLnBrk="1" hangingPunct="1"/>
              <a:t>124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081538FA-10C2-4869-9CE5-B17BA6C6EA3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B5EFD55-E893-4EDE-A114-5FBD65F8BD9F}" type="slidenum">
              <a:rPr lang="en-US" altLang="en-US" sz="1400" b="0">
                <a:latin typeface="Arial" panose="020B0604020202020204" pitchFamily="34" charset="0"/>
              </a:rPr>
              <a:pPr algn="r" eaLnBrk="1" hangingPunct="1"/>
              <a:t>124</a:t>
            </a:fld>
            <a:endParaRPr lang="en-US" altLang="en-US" sz="1400" b="0">
              <a:latin typeface="Arial" panose="020B0604020202020204" pitchFamily="34" charset="0"/>
            </a:endParaRPr>
          </a:p>
        </p:txBody>
      </p:sp>
      <p:sp>
        <p:nvSpPr>
          <p:cNvPr id="79875" name="Rectangle 2">
            <a:extLst>
              <a:ext uri="{FF2B5EF4-FFF2-40B4-BE49-F238E27FC236}">
                <a16:creationId xmlns:a16="http://schemas.microsoft.com/office/drawing/2014/main" id="{B4BD996A-E13E-4586-9496-686506B5F57B}"/>
              </a:ext>
            </a:extLst>
          </p:cNvPr>
          <p:cNvSpPr>
            <a:spLocks noGrp="1" noChangeArrowheads="1"/>
          </p:cNvSpPr>
          <p:nvPr>
            <p:ph type="title"/>
          </p:nvPr>
        </p:nvSpPr>
        <p:spPr>
          <a:xfrm>
            <a:off x="762000" y="6019800"/>
            <a:ext cx="8229600" cy="685800"/>
          </a:xfrm>
          <a:solidFill>
            <a:schemeClr val="bg1"/>
          </a:solidFill>
        </p:spPr>
        <p:txBody>
          <a:bodyPr/>
          <a:lstStyle/>
          <a:p>
            <a:pPr eaLnBrk="1" hangingPunct="1">
              <a:defRPr/>
            </a:pPr>
            <a:r>
              <a:rPr lang="en-US" sz="2800" b="1" i="1" dirty="0">
                <a:latin typeface="+mn-lt"/>
              </a:rPr>
              <a:t>The Backyard Naturalist Picture Guide to Birds</a:t>
            </a:r>
          </a:p>
        </p:txBody>
      </p:sp>
      <p:sp>
        <p:nvSpPr>
          <p:cNvPr id="143365" name="Content Placeholder 6">
            <a:extLst>
              <a:ext uri="{FF2B5EF4-FFF2-40B4-BE49-F238E27FC236}">
                <a16:creationId xmlns:a16="http://schemas.microsoft.com/office/drawing/2014/main" id="{1C26C2F9-8ADA-46AA-9EEE-14B2FC3AB302}"/>
              </a:ext>
            </a:extLst>
          </p:cNvPr>
          <p:cNvSpPr>
            <a:spLocks noGrp="1"/>
          </p:cNvSpPr>
          <p:nvPr>
            <p:ph idx="1"/>
          </p:nvPr>
        </p:nvSpPr>
        <p:spPr/>
        <p:txBody>
          <a:bodyPr/>
          <a:lstStyle/>
          <a:p>
            <a:endParaRPr lang="en-US" altLang="en-US"/>
          </a:p>
        </p:txBody>
      </p:sp>
      <p:pic>
        <p:nvPicPr>
          <p:cNvPr id="143366" name="Picture 7">
            <a:extLst>
              <a:ext uri="{FF2B5EF4-FFF2-40B4-BE49-F238E27FC236}">
                <a16:creationId xmlns:a16="http://schemas.microsoft.com/office/drawing/2014/main" id="{8DDDDA1F-859D-439F-A0D1-C4E78785D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151813"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7" name="Action Button: Return 8">
            <a:hlinkClick r:id="" action="ppaction://hlinkshowjump?jump=lastslideviewed" highlightClick="1"/>
            <a:extLst>
              <a:ext uri="{FF2B5EF4-FFF2-40B4-BE49-F238E27FC236}">
                <a16:creationId xmlns:a16="http://schemas.microsoft.com/office/drawing/2014/main" id="{0A565A68-9A95-4CCD-AFB8-1FE1DDFB5070}"/>
              </a:ext>
            </a:extLst>
          </p:cNvPr>
          <p:cNvSpPr>
            <a:spLocks noChangeArrowheads="1"/>
          </p:cNvSpPr>
          <p:nvPr/>
        </p:nvSpPr>
        <p:spPr bwMode="auto">
          <a:xfrm>
            <a:off x="228600" y="6172200"/>
            <a:ext cx="533400" cy="533400"/>
          </a:xfrm>
          <a:prstGeom prst="actionButtonReturn">
            <a:avLst/>
          </a:prstGeom>
          <a:solidFill>
            <a:srgbClr val="FF6600"/>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735080EF-C587-447D-8317-23AFD40192E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5A9473A-34E6-4EB4-BD72-4FC9D26A222D}" type="slidenum">
              <a:rPr lang="en-US" altLang="en-US" sz="1400" b="0">
                <a:latin typeface="Arial" panose="020B0604020202020204" pitchFamily="34" charset="0"/>
              </a:rPr>
              <a:pPr eaLnBrk="1" hangingPunct="1"/>
              <a:t>125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5AC35C4B-8AC3-4FDF-84EE-828474A6494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CC11EA18-C2B4-4928-AD91-C5385884244E}" type="slidenum">
              <a:rPr lang="en-US" altLang="en-US" sz="1400" b="0">
                <a:latin typeface="Arial" panose="020B0604020202020204" pitchFamily="34" charset="0"/>
              </a:rPr>
              <a:pPr algn="r" eaLnBrk="1" hangingPunct="1"/>
              <a:t>125</a:t>
            </a:fld>
            <a:endParaRPr lang="en-US" altLang="en-US" sz="1400" b="0">
              <a:latin typeface="Arial" panose="020B0604020202020204" pitchFamily="34" charset="0"/>
            </a:endParaRPr>
          </a:p>
        </p:txBody>
      </p:sp>
      <p:sp>
        <p:nvSpPr>
          <p:cNvPr id="144388" name="Rectangle 2">
            <a:extLst>
              <a:ext uri="{FF2B5EF4-FFF2-40B4-BE49-F238E27FC236}">
                <a16:creationId xmlns:a16="http://schemas.microsoft.com/office/drawing/2014/main" id="{8D79FE0C-C3CC-4D08-A641-8F94EC9FBDC6}"/>
              </a:ext>
            </a:extLst>
          </p:cNvPr>
          <p:cNvSpPr>
            <a:spLocks noGrp="1" noChangeArrowheads="1"/>
          </p:cNvSpPr>
          <p:nvPr>
            <p:ph type="title"/>
          </p:nvPr>
        </p:nvSpPr>
        <p:spPr>
          <a:xfrm>
            <a:off x="457200" y="152400"/>
            <a:ext cx="8229600" cy="685800"/>
          </a:xfrm>
          <a:solidFill>
            <a:srgbClr val="FF9900"/>
          </a:solidFill>
          <a:ln w="38100">
            <a:solidFill>
              <a:schemeClr val="tx1"/>
            </a:solidFill>
            <a:miter lim="800000"/>
            <a:headEnd/>
            <a:tailEnd/>
          </a:ln>
        </p:spPr>
        <p:txBody>
          <a:bodyPr/>
          <a:lstStyle/>
          <a:p>
            <a:pPr eaLnBrk="1" hangingPunct="1"/>
            <a:r>
              <a:rPr lang="en-US" altLang="en-US" sz="3200" b="1">
                <a:solidFill>
                  <a:schemeClr val="tx1"/>
                </a:solidFill>
              </a:rPr>
              <a:t>Exercise 4b. Identifying Individual Birds</a:t>
            </a:r>
          </a:p>
        </p:txBody>
      </p:sp>
      <p:sp>
        <p:nvSpPr>
          <p:cNvPr id="144389" name="Rectangle 3">
            <a:extLst>
              <a:ext uri="{FF2B5EF4-FFF2-40B4-BE49-F238E27FC236}">
                <a16:creationId xmlns:a16="http://schemas.microsoft.com/office/drawing/2014/main" id="{0097BF74-5CAB-4EC1-A2F4-35EDA391C60F}"/>
              </a:ext>
            </a:extLst>
          </p:cNvPr>
          <p:cNvSpPr>
            <a:spLocks noGrp="1" noChangeArrowheads="1"/>
          </p:cNvSpPr>
          <p:nvPr>
            <p:ph type="body" idx="1"/>
          </p:nvPr>
        </p:nvSpPr>
        <p:spPr>
          <a:xfrm>
            <a:off x="457200" y="1066800"/>
            <a:ext cx="8229600" cy="4525963"/>
          </a:xfrm>
        </p:spPr>
        <p:txBody>
          <a:bodyPr/>
          <a:lstStyle/>
          <a:p>
            <a:pPr eaLnBrk="1" hangingPunct="1">
              <a:buFontTx/>
              <a:buNone/>
            </a:pPr>
            <a:r>
              <a:rPr lang="en-US" altLang="en-US" b="1" u="sng"/>
              <a:t>Materials:</a:t>
            </a:r>
            <a:r>
              <a:rPr lang="en-US" altLang="en-US" u="sng"/>
              <a:t>  </a:t>
            </a:r>
            <a:r>
              <a:rPr lang="en-US" altLang="en-US"/>
              <a:t>	</a:t>
            </a:r>
          </a:p>
          <a:p>
            <a:pPr eaLnBrk="1" hangingPunct="1">
              <a:buFont typeface="Wingdings" panose="05000000000000000000" pitchFamily="2" charset="2"/>
              <a:buChar char="q"/>
            </a:pPr>
            <a:r>
              <a:rPr lang="en-US" altLang="en-US" sz="2800" b="1" i="1"/>
              <a:t>Birdsongs &amp; Things that Go Bump in the Night</a:t>
            </a:r>
            <a:r>
              <a:rPr lang="en-US" altLang="en-US" sz="2800" b="1"/>
              <a:t> Audio CD</a:t>
            </a:r>
            <a:endParaRPr lang="en-US" altLang="en-US" sz="2800" b="1" i="1"/>
          </a:p>
          <a:p>
            <a:pPr eaLnBrk="1" hangingPunct="1">
              <a:buFont typeface="Wingdings" panose="05000000000000000000" pitchFamily="2" charset="2"/>
              <a:buChar char="q"/>
            </a:pPr>
            <a:r>
              <a:rPr lang="en-US" altLang="en-US" sz="2800" b="1" i="1"/>
              <a:t>The Backyard Naturalist Picture Guide to Birds</a:t>
            </a:r>
          </a:p>
          <a:p>
            <a:pPr eaLnBrk="1" hangingPunct="1">
              <a:buFont typeface="Wingdings" panose="05000000000000000000" pitchFamily="2" charset="2"/>
              <a:buChar char="q"/>
            </a:pPr>
            <a:r>
              <a:rPr lang="en-US" altLang="en-US" sz="2800" b="1"/>
              <a:t>CD Player</a:t>
            </a:r>
          </a:p>
          <a:p>
            <a:pPr eaLnBrk="1" hangingPunct="1">
              <a:buFont typeface="Wingdings" panose="05000000000000000000" pitchFamily="2" charset="2"/>
              <a:buChar char="q"/>
            </a:pPr>
            <a:r>
              <a:rPr lang="en-US" altLang="en-US" sz="2800" b="1"/>
              <a:t>Pencil and paper</a:t>
            </a:r>
          </a:p>
          <a:p>
            <a:pPr eaLnBrk="1" hangingPunct="1">
              <a:buFontTx/>
              <a:buNone/>
            </a:pPr>
            <a:endParaRPr lang="en-US" altLang="en-US" b="1"/>
          </a:p>
          <a:p>
            <a:pPr eaLnBrk="1" hangingPunct="1"/>
            <a:endParaRPr lang="en-US" alt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E4EE0F3-3C2A-454A-B196-C865DBF9F63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47FA2E0-626D-45AC-B85F-5A14D4AFFCC0}" type="slidenum">
              <a:rPr lang="en-US" altLang="en-US" sz="1400" b="0">
                <a:latin typeface="Arial" panose="020B0604020202020204" pitchFamily="34" charset="0"/>
              </a:rPr>
              <a:pPr eaLnBrk="1" hangingPunct="1"/>
              <a:t>126</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8D2E0808-18AB-4280-8150-057FD8E5853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A0D8D999-D318-4F01-A1CC-728295440CE7}" type="slidenum">
              <a:rPr lang="en-US" altLang="en-US" sz="1400" b="0">
                <a:latin typeface="Arial" panose="020B0604020202020204" pitchFamily="34" charset="0"/>
              </a:rPr>
              <a:pPr algn="r" eaLnBrk="1" hangingPunct="1"/>
              <a:t>126</a:t>
            </a:fld>
            <a:endParaRPr lang="en-US" altLang="en-US" sz="1400" b="0">
              <a:latin typeface="Arial" panose="020B0604020202020204" pitchFamily="34" charset="0"/>
            </a:endParaRPr>
          </a:p>
        </p:txBody>
      </p:sp>
      <p:sp>
        <p:nvSpPr>
          <p:cNvPr id="145412" name="Rectangle 2">
            <a:extLst>
              <a:ext uri="{FF2B5EF4-FFF2-40B4-BE49-F238E27FC236}">
                <a16:creationId xmlns:a16="http://schemas.microsoft.com/office/drawing/2014/main" id="{AFA74D1D-A50D-4BC8-B6F9-AF8E25659A20}"/>
              </a:ext>
            </a:extLst>
          </p:cNvPr>
          <p:cNvSpPr>
            <a:spLocks noGrp="1" noChangeArrowheads="1"/>
          </p:cNvSpPr>
          <p:nvPr>
            <p:ph type="title"/>
          </p:nvPr>
        </p:nvSpPr>
        <p:spPr>
          <a:xfrm>
            <a:off x="457200" y="0"/>
            <a:ext cx="8229600" cy="533400"/>
          </a:xfrm>
          <a:solidFill>
            <a:srgbClr val="FF9900"/>
          </a:solidFill>
          <a:ln w="38100">
            <a:solidFill>
              <a:schemeClr val="tx1"/>
            </a:solidFill>
            <a:miter lim="800000"/>
            <a:headEnd/>
            <a:tailEnd/>
          </a:ln>
        </p:spPr>
        <p:txBody>
          <a:bodyPr/>
          <a:lstStyle/>
          <a:p>
            <a:pPr eaLnBrk="1" hangingPunct="1"/>
            <a:r>
              <a:rPr lang="en-US" altLang="en-US" sz="3200" b="1">
                <a:solidFill>
                  <a:schemeClr val="tx1"/>
                </a:solidFill>
              </a:rPr>
              <a:t>Directions</a:t>
            </a:r>
          </a:p>
        </p:txBody>
      </p:sp>
      <p:sp>
        <p:nvSpPr>
          <p:cNvPr id="88067" name="Rectangle 3">
            <a:extLst>
              <a:ext uri="{FF2B5EF4-FFF2-40B4-BE49-F238E27FC236}">
                <a16:creationId xmlns:a16="http://schemas.microsoft.com/office/drawing/2014/main" id="{A0F96A8D-7CEE-4339-9E5F-D7C493FE6049}"/>
              </a:ext>
            </a:extLst>
          </p:cNvPr>
          <p:cNvSpPr>
            <a:spLocks noGrp="1" noChangeArrowheads="1"/>
          </p:cNvSpPr>
          <p:nvPr>
            <p:ph type="body" idx="1"/>
          </p:nvPr>
        </p:nvSpPr>
        <p:spPr>
          <a:xfrm>
            <a:off x="152400" y="609600"/>
            <a:ext cx="8839200" cy="5791200"/>
          </a:xfrm>
        </p:spPr>
        <p:txBody>
          <a:bodyPr/>
          <a:lstStyle/>
          <a:p>
            <a:pPr>
              <a:buFont typeface="Wingdings" panose="05000000000000000000" pitchFamily="2" charset="2"/>
              <a:buChar char="q"/>
            </a:pPr>
            <a:r>
              <a:rPr lang="en-US" altLang="en-US" sz="2400"/>
              <a:t>Listen to track 1 and 2 on the CD.</a:t>
            </a:r>
          </a:p>
          <a:p>
            <a:pPr>
              <a:buFont typeface="Wingdings" panose="05000000000000000000" pitchFamily="2" charset="2"/>
              <a:buChar char="q"/>
            </a:pPr>
            <a:r>
              <a:rPr lang="en-US" altLang="en-US" sz="2400"/>
              <a:t>Listen to track 3 and commit the songs you hear to memory.</a:t>
            </a:r>
          </a:p>
          <a:p>
            <a:pPr>
              <a:buFont typeface="Wingdings" panose="05000000000000000000" pitchFamily="2" charset="2"/>
              <a:buChar char="q"/>
            </a:pPr>
            <a:r>
              <a:rPr lang="en-US" altLang="en-US" sz="2400"/>
              <a:t>Complete the practice quiz found on track 4.  Click </a:t>
            </a:r>
            <a:r>
              <a:rPr lang="en-US" altLang="en-US" sz="2400" b="1">
                <a:hlinkClick r:id="rId2" action="ppaction://hlinksldjump"/>
              </a:rPr>
              <a:t>HERE</a:t>
            </a:r>
            <a:r>
              <a:rPr lang="en-US" altLang="en-US" sz="2400"/>
              <a:t> for images of possible bird species.</a:t>
            </a:r>
          </a:p>
          <a:p>
            <a:pPr>
              <a:buFont typeface="Wingdings" panose="05000000000000000000" pitchFamily="2" charset="2"/>
              <a:buChar char="q"/>
            </a:pPr>
            <a:r>
              <a:rPr lang="en-US" altLang="en-US" sz="2400"/>
              <a:t>Complete the quiz found on track 5. </a:t>
            </a:r>
          </a:p>
          <a:p>
            <a:pPr>
              <a:buFont typeface="Wingdings" panose="05000000000000000000" pitchFamily="2" charset="2"/>
              <a:buChar char="q"/>
            </a:pPr>
            <a:r>
              <a:rPr lang="en-US" altLang="en-US" sz="2400"/>
              <a:t>You have now completed the first session.</a:t>
            </a:r>
          </a:p>
          <a:p>
            <a:pPr>
              <a:buFont typeface="Wingdings" panose="05000000000000000000" pitchFamily="2" charset="2"/>
              <a:buChar char="q"/>
            </a:pPr>
            <a:r>
              <a:rPr lang="en-US" altLang="en-US" sz="2400"/>
              <a:t>Repeat the above steps involving a learning session, a practice quiz and a quiz for sessions 2 (tracks 6-8) and 3 (tracks 9-11).  Write down your answers. </a:t>
            </a:r>
          </a:p>
          <a:p>
            <a:pPr>
              <a:buFont typeface="Wingdings" panose="05000000000000000000" pitchFamily="2" charset="2"/>
              <a:buChar char="q"/>
            </a:pPr>
            <a:r>
              <a:rPr lang="en-US" altLang="en-US" sz="2400" b="1"/>
              <a:t>BIG CHALLENGE: </a:t>
            </a:r>
            <a:r>
              <a:rPr lang="en-US" altLang="en-US" sz="2400"/>
              <a:t>At the end (track 12),</a:t>
            </a:r>
            <a:r>
              <a:rPr lang="en-US" altLang="en-US" sz="2400" b="1"/>
              <a:t> </a:t>
            </a:r>
            <a:r>
              <a:rPr lang="en-US" altLang="en-US" sz="2400"/>
              <a:t>there is a review quiz (Super Solver Quiz) involving all of the bird songs you have learned on this CD.</a:t>
            </a:r>
          </a:p>
          <a:p>
            <a:pPr>
              <a:buFont typeface="Wingdings" panose="05000000000000000000" pitchFamily="2" charset="2"/>
              <a:buChar char="q"/>
            </a:pPr>
            <a:r>
              <a:rPr lang="en-US" altLang="en-US" b="1">
                <a:solidFill>
                  <a:srgbClr val="FF6600"/>
                </a:solidFill>
              </a:rPr>
              <a:t>Do not move on to the next slide until you are ready to check your answers!</a:t>
            </a:r>
          </a:p>
          <a:p>
            <a:pPr eaLnBrk="1" hangingPunct="1">
              <a:lnSpc>
                <a:spcPct val="80000"/>
              </a:lnSpc>
              <a:buFont typeface="Wingdings" panose="05000000000000000000" pitchFamily="2" charset="2"/>
              <a:buChar char="q"/>
            </a:pPr>
            <a:endParaRPr lang="en-US" altLang="en-US" sz="2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80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80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80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806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806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806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80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750A483-884C-45F0-8E1E-D281E0A054A4}"/>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5261BF9-0ED7-4495-9CB3-57A59DE44409}" type="slidenum">
              <a:rPr lang="en-US" altLang="en-US" sz="1400" b="0">
                <a:latin typeface="Arial" panose="020B0604020202020204" pitchFamily="34" charset="0"/>
              </a:rPr>
              <a:pPr eaLnBrk="1" hangingPunct="1"/>
              <a:t>127</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EB6DDB2A-1174-48D7-BE2E-CC5AE098FBA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C2C9042E-48A2-46A7-9F81-ED30815EC7EC}" type="slidenum">
              <a:rPr lang="en-US" altLang="en-US" sz="1400" b="0">
                <a:latin typeface="Arial" panose="020B0604020202020204" pitchFamily="34" charset="0"/>
              </a:rPr>
              <a:pPr algn="r" eaLnBrk="1" hangingPunct="1"/>
              <a:t>127</a:t>
            </a:fld>
            <a:endParaRPr lang="en-US" altLang="en-US" sz="1400" b="0">
              <a:latin typeface="Arial" panose="020B0604020202020204" pitchFamily="34" charset="0"/>
            </a:endParaRPr>
          </a:p>
        </p:txBody>
      </p:sp>
      <p:sp>
        <p:nvSpPr>
          <p:cNvPr id="146436" name="Rectangle 2">
            <a:extLst>
              <a:ext uri="{FF2B5EF4-FFF2-40B4-BE49-F238E27FC236}">
                <a16:creationId xmlns:a16="http://schemas.microsoft.com/office/drawing/2014/main" id="{0CF283A3-9F76-429F-A269-34E90CCD1EFC}"/>
              </a:ext>
            </a:extLst>
          </p:cNvPr>
          <p:cNvSpPr>
            <a:spLocks noGrp="1" noChangeArrowheads="1"/>
          </p:cNvSpPr>
          <p:nvPr>
            <p:ph type="title"/>
          </p:nvPr>
        </p:nvSpPr>
        <p:spPr>
          <a:xfrm>
            <a:off x="457200" y="0"/>
            <a:ext cx="8229600" cy="533400"/>
          </a:xfrm>
          <a:solidFill>
            <a:srgbClr val="FF9900"/>
          </a:solidFill>
          <a:ln w="38100">
            <a:solidFill>
              <a:schemeClr val="tx1"/>
            </a:solidFill>
            <a:miter lim="800000"/>
            <a:headEnd/>
            <a:tailEnd/>
          </a:ln>
        </p:spPr>
        <p:txBody>
          <a:bodyPr/>
          <a:lstStyle/>
          <a:p>
            <a:pPr eaLnBrk="1" hangingPunct="1"/>
            <a:r>
              <a:rPr lang="en-US" altLang="en-US" sz="2400" b="1">
                <a:solidFill>
                  <a:schemeClr val="tx1"/>
                </a:solidFill>
              </a:rPr>
              <a:t>Answers to Exercise 4b. Identifying Individual Birds</a:t>
            </a:r>
          </a:p>
        </p:txBody>
      </p:sp>
      <p:sp>
        <p:nvSpPr>
          <p:cNvPr id="146437" name="Rectangle 1028">
            <a:extLst>
              <a:ext uri="{FF2B5EF4-FFF2-40B4-BE49-F238E27FC236}">
                <a16:creationId xmlns:a16="http://schemas.microsoft.com/office/drawing/2014/main" id="{64204064-9A39-4A96-BF65-9DC1F948BA6A}"/>
              </a:ext>
            </a:extLst>
          </p:cNvPr>
          <p:cNvSpPr>
            <a:spLocks noChangeArrowheads="1"/>
          </p:cNvSpPr>
          <p:nvPr/>
        </p:nvSpPr>
        <p:spPr bwMode="auto">
          <a:xfrm>
            <a:off x="457200" y="685800"/>
            <a:ext cx="82819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D05E30"/>
                </a:solidFill>
                <a:latin typeface="Arial" panose="020B0604020202020204" pitchFamily="34" charset="0"/>
              </a:rPr>
              <a:t>Group 1</a:t>
            </a:r>
          </a:p>
          <a:p>
            <a:pPr eaLnBrk="1" hangingPunct="1"/>
            <a:r>
              <a:rPr lang="en-US" altLang="en-US" sz="2000">
                <a:latin typeface="Arial" panose="020B0604020202020204" pitchFamily="34" charset="0"/>
              </a:rPr>
              <a:t>	 </a:t>
            </a:r>
            <a:r>
              <a:rPr lang="en-US" altLang="en-US" sz="2000" u="sng">
                <a:latin typeface="Arial" panose="020B0604020202020204" pitchFamily="34" charset="0"/>
              </a:rPr>
              <a:t>Quiz 1 (practice)</a:t>
            </a:r>
            <a:r>
              <a:rPr lang="en-US" altLang="en-US" sz="2000">
                <a:latin typeface="Arial" panose="020B0604020202020204" pitchFamily="34" charset="0"/>
              </a:rPr>
              <a:t>			</a:t>
            </a:r>
            <a:r>
              <a:rPr lang="en-US" altLang="en-US" sz="2000" u="sng">
                <a:latin typeface="Arial" panose="020B0604020202020204" pitchFamily="34" charset="0"/>
              </a:rPr>
              <a:t>Quiz 2</a:t>
            </a:r>
            <a:endParaRPr lang="en-US" altLang="en-US" sz="2000">
              <a:latin typeface="Arial" panose="020B0604020202020204" pitchFamily="34" charset="0"/>
            </a:endParaRPr>
          </a:p>
          <a:p>
            <a:pPr eaLnBrk="1" hangingPunct="1"/>
            <a:r>
              <a:rPr lang="en-US" altLang="en-US" sz="2000">
                <a:latin typeface="Arial" panose="020B0604020202020204" pitchFamily="34" charset="0"/>
              </a:rPr>
              <a:t>	1) White-Breasted Nuthatch	1) Wood Thrush</a:t>
            </a:r>
          </a:p>
          <a:p>
            <a:pPr eaLnBrk="1" hangingPunct="1"/>
            <a:r>
              <a:rPr lang="en-US" altLang="en-US" sz="2000">
                <a:latin typeface="Arial" panose="020B0604020202020204" pitchFamily="34" charset="0"/>
              </a:rPr>
              <a:t>	2) American Crow		2) Eastern Wood Pewee</a:t>
            </a:r>
          </a:p>
          <a:p>
            <a:pPr eaLnBrk="1" hangingPunct="1"/>
            <a:r>
              <a:rPr lang="en-US" altLang="en-US" sz="2000">
                <a:latin typeface="Arial" panose="020B0604020202020204" pitchFamily="34" charset="0"/>
              </a:rPr>
              <a:t>	3) Eastern Wood Pewee	3) White-Breasted Nuthatch</a:t>
            </a:r>
          </a:p>
          <a:p>
            <a:pPr eaLnBrk="1" hangingPunct="1"/>
            <a:r>
              <a:rPr lang="en-US" altLang="en-US" sz="2000">
                <a:latin typeface="Arial" panose="020B0604020202020204" pitchFamily="34" charset="0"/>
              </a:rPr>
              <a:t>	4) Wood Thrush		4) Carolina Chickadee</a:t>
            </a:r>
          </a:p>
          <a:p>
            <a:pPr eaLnBrk="1" hangingPunct="1"/>
            <a:r>
              <a:rPr lang="en-US" altLang="en-US" sz="2000">
                <a:latin typeface="Arial" panose="020B0604020202020204" pitchFamily="34" charset="0"/>
              </a:rPr>
              <a:t>	5) Carolina Chickadee		5) American Crow</a:t>
            </a:r>
          </a:p>
        </p:txBody>
      </p:sp>
      <p:sp>
        <p:nvSpPr>
          <p:cNvPr id="146438" name="Rectangle 1029">
            <a:extLst>
              <a:ext uri="{FF2B5EF4-FFF2-40B4-BE49-F238E27FC236}">
                <a16:creationId xmlns:a16="http://schemas.microsoft.com/office/drawing/2014/main" id="{AF30C95F-0D08-4909-9A15-7B476DD75CA5}"/>
              </a:ext>
            </a:extLst>
          </p:cNvPr>
          <p:cNvSpPr>
            <a:spLocks noChangeArrowheads="1"/>
          </p:cNvSpPr>
          <p:nvPr/>
        </p:nvSpPr>
        <p:spPr bwMode="auto">
          <a:xfrm>
            <a:off x="533400" y="3124200"/>
            <a:ext cx="75771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D05E30"/>
                </a:solidFill>
                <a:latin typeface="Arial" panose="020B0604020202020204" pitchFamily="34" charset="0"/>
              </a:rPr>
              <a:t>Group 2</a:t>
            </a:r>
          </a:p>
          <a:p>
            <a:pPr eaLnBrk="1" hangingPunct="1"/>
            <a:r>
              <a:rPr lang="en-US" altLang="en-US" sz="2000">
                <a:latin typeface="Arial" panose="020B0604020202020204" pitchFamily="34" charset="0"/>
              </a:rPr>
              <a:t>	</a:t>
            </a:r>
            <a:r>
              <a:rPr lang="en-US" altLang="en-US" sz="2000" u="sng">
                <a:latin typeface="Arial" panose="020B0604020202020204" pitchFamily="34" charset="0"/>
              </a:rPr>
              <a:t>Quiz 1 (practice)	</a:t>
            </a:r>
            <a:r>
              <a:rPr lang="en-US" altLang="en-US" sz="2000">
                <a:latin typeface="Arial" panose="020B0604020202020204" pitchFamily="34" charset="0"/>
              </a:rPr>
              <a:t>		</a:t>
            </a:r>
            <a:r>
              <a:rPr lang="en-US" altLang="en-US" sz="2000" u="sng">
                <a:latin typeface="Arial" panose="020B0604020202020204" pitchFamily="34" charset="0"/>
              </a:rPr>
              <a:t>Quiz 2</a:t>
            </a:r>
            <a:endParaRPr lang="en-US" altLang="en-US" sz="2000">
              <a:latin typeface="Arial" panose="020B0604020202020204" pitchFamily="34" charset="0"/>
            </a:endParaRPr>
          </a:p>
          <a:p>
            <a:pPr eaLnBrk="1" hangingPunct="1"/>
            <a:r>
              <a:rPr lang="en-US" altLang="en-US" sz="2000">
                <a:latin typeface="Arial" panose="020B0604020202020204" pitchFamily="34" charset="0"/>
              </a:rPr>
              <a:t>	1) Red-Tailed Hawk		1) House Finch</a:t>
            </a:r>
          </a:p>
          <a:p>
            <a:pPr eaLnBrk="1" hangingPunct="1"/>
            <a:r>
              <a:rPr lang="en-US" altLang="en-US" sz="2000">
                <a:latin typeface="Arial" panose="020B0604020202020204" pitchFamily="34" charset="0"/>
              </a:rPr>
              <a:t>	2) American Robin		2) Red-Winged Blackbird</a:t>
            </a:r>
          </a:p>
          <a:p>
            <a:pPr eaLnBrk="1" hangingPunct="1"/>
            <a:r>
              <a:rPr lang="en-US" altLang="en-US" sz="2000">
                <a:latin typeface="Arial" panose="020B0604020202020204" pitchFamily="34" charset="0"/>
              </a:rPr>
              <a:t>	3) House Finch			3) Carolina Wren</a:t>
            </a:r>
          </a:p>
          <a:p>
            <a:pPr eaLnBrk="1" hangingPunct="1"/>
            <a:r>
              <a:rPr lang="en-US" altLang="en-US" sz="2000">
                <a:latin typeface="Arial" panose="020B0604020202020204" pitchFamily="34" charset="0"/>
              </a:rPr>
              <a:t>	4) Carolina Wren		4) American Robin</a:t>
            </a:r>
          </a:p>
          <a:p>
            <a:pPr eaLnBrk="1" hangingPunct="1"/>
            <a:r>
              <a:rPr lang="en-US" altLang="en-US" sz="2000">
                <a:latin typeface="Arial" panose="020B0604020202020204" pitchFamily="34" charset="0"/>
              </a:rPr>
              <a:t>	5) Red-Winged Blackbird	5) Red-Tailed Hawk</a:t>
            </a:r>
          </a:p>
          <a:p>
            <a:pPr eaLnBrk="1" hangingPunct="1"/>
            <a:endParaRPr lang="en-US" altLang="en-US" sz="2000">
              <a:latin typeface="Arial" panose="020B0604020202020204" pitchFamily="34" charset="0"/>
            </a:endParaRPr>
          </a:p>
        </p:txBody>
      </p:sp>
      <p:sp>
        <p:nvSpPr>
          <p:cNvPr id="146439" name="Action Button: Forward or Next 9">
            <a:hlinkClick r:id="" action="ppaction://hlinkshowjump?jump=nextslide" highlightClick="1"/>
            <a:extLst>
              <a:ext uri="{FF2B5EF4-FFF2-40B4-BE49-F238E27FC236}">
                <a16:creationId xmlns:a16="http://schemas.microsoft.com/office/drawing/2014/main" id="{EBBEC1C6-BC84-4580-8FD4-570D0499D033}"/>
              </a:ext>
            </a:extLst>
          </p:cNvPr>
          <p:cNvSpPr>
            <a:spLocks noChangeArrowheads="1"/>
          </p:cNvSpPr>
          <p:nvPr/>
        </p:nvSpPr>
        <p:spPr bwMode="auto">
          <a:xfrm>
            <a:off x="8153400" y="5943600"/>
            <a:ext cx="609600" cy="609600"/>
          </a:xfrm>
          <a:prstGeom prst="actionButtonForwardNext">
            <a:avLst/>
          </a:prstGeom>
          <a:solidFill>
            <a:srgbClr val="FF6600"/>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389B1FA-4B3F-401C-B106-D90896EE376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C15CB9F-4760-4C8B-A4D6-F43A58306B51}" type="slidenum">
              <a:rPr lang="en-US" altLang="en-US" sz="1400" b="0">
                <a:latin typeface="Arial" panose="020B0604020202020204" pitchFamily="34" charset="0"/>
              </a:rPr>
              <a:pPr eaLnBrk="1" hangingPunct="1"/>
              <a:t>128</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2AC4D770-CA4B-4F40-BE98-9B458F9A6AB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8B7EA41-F8AA-4F57-AEC7-BECBC9538D14}" type="slidenum">
              <a:rPr lang="en-US" altLang="en-US" sz="1400" b="0">
                <a:latin typeface="Arial" panose="020B0604020202020204" pitchFamily="34" charset="0"/>
              </a:rPr>
              <a:pPr algn="r" eaLnBrk="1" hangingPunct="1"/>
              <a:t>128</a:t>
            </a:fld>
            <a:endParaRPr lang="en-US" altLang="en-US" sz="1400" b="0">
              <a:latin typeface="Arial" panose="020B0604020202020204" pitchFamily="34" charset="0"/>
            </a:endParaRPr>
          </a:p>
        </p:txBody>
      </p:sp>
      <p:sp>
        <p:nvSpPr>
          <p:cNvPr id="147460" name="Rectangle 2">
            <a:extLst>
              <a:ext uri="{FF2B5EF4-FFF2-40B4-BE49-F238E27FC236}">
                <a16:creationId xmlns:a16="http://schemas.microsoft.com/office/drawing/2014/main" id="{8B36679F-B088-4B9B-B745-1B405038B2F4}"/>
              </a:ext>
            </a:extLst>
          </p:cNvPr>
          <p:cNvSpPr>
            <a:spLocks noGrp="1" noChangeArrowheads="1"/>
          </p:cNvSpPr>
          <p:nvPr>
            <p:ph type="title"/>
          </p:nvPr>
        </p:nvSpPr>
        <p:spPr>
          <a:xfrm>
            <a:off x="457200" y="0"/>
            <a:ext cx="8229600" cy="533400"/>
          </a:xfrm>
          <a:solidFill>
            <a:srgbClr val="FF9900"/>
          </a:solidFill>
          <a:ln w="38100">
            <a:solidFill>
              <a:schemeClr val="tx1"/>
            </a:solidFill>
            <a:miter lim="800000"/>
            <a:headEnd/>
            <a:tailEnd/>
          </a:ln>
        </p:spPr>
        <p:txBody>
          <a:bodyPr/>
          <a:lstStyle/>
          <a:p>
            <a:pPr eaLnBrk="1" hangingPunct="1"/>
            <a:r>
              <a:rPr lang="en-US" altLang="en-US" sz="2400" b="1">
                <a:solidFill>
                  <a:schemeClr val="tx1"/>
                </a:solidFill>
              </a:rPr>
              <a:t>Answers to Exercise 4b. Identifying Individual Birds</a:t>
            </a:r>
          </a:p>
        </p:txBody>
      </p:sp>
      <p:sp>
        <p:nvSpPr>
          <p:cNvPr id="147461" name="Rectangle 4">
            <a:extLst>
              <a:ext uri="{FF2B5EF4-FFF2-40B4-BE49-F238E27FC236}">
                <a16:creationId xmlns:a16="http://schemas.microsoft.com/office/drawing/2014/main" id="{EC7939FF-D93C-46F8-83F8-FD353DE24830}"/>
              </a:ext>
            </a:extLst>
          </p:cNvPr>
          <p:cNvSpPr>
            <a:spLocks noChangeArrowheads="1"/>
          </p:cNvSpPr>
          <p:nvPr/>
        </p:nvSpPr>
        <p:spPr bwMode="auto">
          <a:xfrm>
            <a:off x="762000" y="3505200"/>
            <a:ext cx="8153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D05E30"/>
                </a:solidFill>
                <a:latin typeface="Arial" panose="020B0604020202020204" pitchFamily="34" charset="0"/>
              </a:rPr>
              <a:t>Type Quiz and Super Solver Quiz</a:t>
            </a:r>
          </a:p>
          <a:p>
            <a:pPr eaLnBrk="1" hangingPunct="1"/>
            <a:endParaRPr lang="en-US" altLang="en-US" sz="2000">
              <a:latin typeface="Arial" panose="020B0604020202020204" pitchFamily="34" charset="0"/>
            </a:endParaRPr>
          </a:p>
          <a:p>
            <a:pPr eaLnBrk="1" hangingPunct="1"/>
            <a:r>
              <a:rPr lang="en-US" altLang="en-US" sz="2000">
                <a:latin typeface="Arial" panose="020B0604020202020204" pitchFamily="34" charset="0"/>
              </a:rPr>
              <a:t>	1) Mourning Dove		</a:t>
            </a:r>
          </a:p>
          <a:p>
            <a:pPr eaLnBrk="1" hangingPunct="1"/>
            <a:r>
              <a:rPr lang="en-US" altLang="en-US" sz="2000">
                <a:latin typeface="Arial" panose="020B0604020202020204" pitchFamily="34" charset="0"/>
              </a:rPr>
              <a:t>	2) Northern Cardinal		</a:t>
            </a:r>
          </a:p>
          <a:p>
            <a:pPr eaLnBrk="1" hangingPunct="1"/>
            <a:r>
              <a:rPr lang="en-US" altLang="en-US" sz="2000">
                <a:latin typeface="Arial" panose="020B0604020202020204" pitchFamily="34" charset="0"/>
              </a:rPr>
              <a:t>	3) Eastern Wood Pewee</a:t>
            </a:r>
          </a:p>
          <a:p>
            <a:pPr eaLnBrk="1" hangingPunct="1"/>
            <a:r>
              <a:rPr lang="en-US" altLang="en-US" sz="2000">
                <a:latin typeface="Arial" panose="020B0604020202020204" pitchFamily="34" charset="0"/>
              </a:rPr>
              <a:t>	4) Blue Jay			</a:t>
            </a:r>
          </a:p>
          <a:p>
            <a:pPr eaLnBrk="1" hangingPunct="1"/>
            <a:r>
              <a:rPr lang="en-US" altLang="en-US" sz="2000">
                <a:latin typeface="Arial" panose="020B0604020202020204" pitchFamily="34" charset="0"/>
              </a:rPr>
              <a:t>	5) Red-Tailed Hawk		</a:t>
            </a:r>
          </a:p>
          <a:p>
            <a:pPr eaLnBrk="1" hangingPunct="1"/>
            <a:r>
              <a:rPr lang="en-US" altLang="en-US" sz="2000">
                <a:latin typeface="Arial" panose="020B0604020202020204" pitchFamily="34" charset="0"/>
              </a:rPr>
              <a:t>	6) Carolina Chickadee</a:t>
            </a:r>
          </a:p>
          <a:p>
            <a:pPr eaLnBrk="1" hangingPunct="1"/>
            <a:r>
              <a:rPr lang="en-US" altLang="en-US" sz="2000">
                <a:latin typeface="Arial" panose="020B0604020202020204" pitchFamily="34" charset="0"/>
              </a:rPr>
              <a:t>	7) Red-Winged Blackbird</a:t>
            </a:r>
          </a:p>
          <a:p>
            <a:pPr eaLnBrk="1" hangingPunct="1"/>
            <a:r>
              <a:rPr lang="en-US" altLang="en-US" sz="2000" b="0">
                <a:latin typeface="Arial" panose="020B0604020202020204" pitchFamily="34" charset="0"/>
              </a:rPr>
              <a:t>	</a:t>
            </a:r>
            <a:r>
              <a:rPr lang="en-US" altLang="en-US" sz="2000">
                <a:latin typeface="Arial" panose="020B0604020202020204" pitchFamily="34" charset="0"/>
              </a:rPr>
              <a:t>8) American Goldfinch</a:t>
            </a:r>
            <a:r>
              <a:rPr lang="en-US" altLang="en-US" sz="1800">
                <a:latin typeface="Arial" panose="020B0604020202020204" pitchFamily="34" charset="0"/>
              </a:rPr>
              <a:t>	</a:t>
            </a:r>
            <a:r>
              <a:rPr lang="en-US" altLang="en-US" sz="2000" b="0">
                <a:latin typeface="Arial" panose="020B0604020202020204" pitchFamily="34" charset="0"/>
              </a:rPr>
              <a:t>	</a:t>
            </a:r>
          </a:p>
        </p:txBody>
      </p:sp>
      <p:sp>
        <p:nvSpPr>
          <p:cNvPr id="147462" name="Text Box 6">
            <a:extLst>
              <a:ext uri="{FF2B5EF4-FFF2-40B4-BE49-F238E27FC236}">
                <a16:creationId xmlns:a16="http://schemas.microsoft.com/office/drawing/2014/main" id="{F3E489A5-915B-48DD-948F-FD04B00F131B}"/>
              </a:ext>
            </a:extLst>
          </p:cNvPr>
          <p:cNvSpPr txBox="1">
            <a:spLocks noChangeArrowheads="1"/>
          </p:cNvSpPr>
          <p:nvPr/>
        </p:nvSpPr>
        <p:spPr bwMode="auto">
          <a:xfrm>
            <a:off x="762000" y="609600"/>
            <a:ext cx="7704138"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D05E30"/>
                </a:solidFill>
                <a:latin typeface="Arial" panose="020B0604020202020204" pitchFamily="34" charset="0"/>
              </a:rPr>
              <a:t>Group 3</a:t>
            </a:r>
          </a:p>
          <a:p>
            <a:pPr eaLnBrk="1" hangingPunct="1"/>
            <a:r>
              <a:rPr lang="en-US" altLang="en-US" sz="2000">
                <a:latin typeface="Arial" panose="020B0604020202020204" pitchFamily="34" charset="0"/>
              </a:rPr>
              <a:t>	</a:t>
            </a:r>
            <a:r>
              <a:rPr lang="en-US" altLang="en-US" sz="2000" u="sng">
                <a:latin typeface="Arial" panose="020B0604020202020204" pitchFamily="34" charset="0"/>
              </a:rPr>
              <a:t>Quiz 1(practice)</a:t>
            </a:r>
            <a:r>
              <a:rPr lang="en-US" altLang="en-US" sz="2000">
                <a:latin typeface="Arial" panose="020B0604020202020204" pitchFamily="34" charset="0"/>
              </a:rPr>
              <a:t>			</a:t>
            </a:r>
            <a:r>
              <a:rPr lang="en-US" altLang="en-US" sz="2000" u="sng">
                <a:latin typeface="Arial" panose="020B0604020202020204" pitchFamily="34" charset="0"/>
              </a:rPr>
              <a:t>Quiz 2</a:t>
            </a:r>
            <a:endParaRPr lang="en-US" altLang="en-US" sz="2000">
              <a:latin typeface="Arial" panose="020B0604020202020204" pitchFamily="34" charset="0"/>
            </a:endParaRPr>
          </a:p>
          <a:p>
            <a:pPr eaLnBrk="1" hangingPunct="1"/>
            <a:r>
              <a:rPr lang="en-US" altLang="en-US" sz="2000">
                <a:latin typeface="Arial" panose="020B0604020202020204" pitchFamily="34" charset="0"/>
              </a:rPr>
              <a:t>	1) Mourning Dove		1) Northern Mockingbird</a:t>
            </a:r>
          </a:p>
          <a:p>
            <a:pPr eaLnBrk="1" hangingPunct="1"/>
            <a:r>
              <a:rPr lang="en-US" altLang="en-US" sz="2000">
                <a:latin typeface="Arial" panose="020B0604020202020204" pitchFamily="34" charset="0"/>
              </a:rPr>
              <a:t>	2) Downy Woodpecker		2) Blue Jay</a:t>
            </a:r>
          </a:p>
          <a:p>
            <a:pPr eaLnBrk="1" hangingPunct="1"/>
            <a:r>
              <a:rPr lang="en-US" altLang="en-US" sz="2000">
                <a:latin typeface="Arial" panose="020B0604020202020204" pitchFamily="34" charset="0"/>
              </a:rPr>
              <a:t>	3) Northern Cardinal		3) American Goldfinch</a:t>
            </a:r>
          </a:p>
          <a:p>
            <a:pPr eaLnBrk="1" hangingPunct="1"/>
            <a:r>
              <a:rPr lang="en-US" altLang="en-US" sz="2000">
                <a:latin typeface="Arial" panose="020B0604020202020204" pitchFamily="34" charset="0"/>
              </a:rPr>
              <a:t>	4) Northern Mockingbird	4) Downy Woodpecker</a:t>
            </a:r>
          </a:p>
          <a:p>
            <a:pPr eaLnBrk="1" hangingPunct="1"/>
            <a:r>
              <a:rPr lang="en-US" altLang="en-US" sz="2000">
                <a:latin typeface="Arial" panose="020B0604020202020204" pitchFamily="34" charset="0"/>
              </a:rPr>
              <a:t>	5) American Goldfinch		5) Northern Cardinal</a:t>
            </a:r>
          </a:p>
          <a:p>
            <a:pPr eaLnBrk="1" hangingPunct="1"/>
            <a:r>
              <a:rPr lang="en-US" altLang="en-US" sz="2000">
                <a:latin typeface="Arial" panose="020B0604020202020204" pitchFamily="34" charset="0"/>
              </a:rPr>
              <a:t>	6) Blue Jay			6) Mourning Dove</a:t>
            </a:r>
          </a:p>
          <a:p>
            <a:pPr eaLnBrk="1" hangingPunct="1"/>
            <a:endParaRPr lang="en-US" altLang="en-US" sz="2000" b="0">
              <a:latin typeface="Arial" panose="020B0604020202020204" pitchFamily="34" charset="0"/>
            </a:endParaRPr>
          </a:p>
        </p:txBody>
      </p:sp>
      <p:sp>
        <p:nvSpPr>
          <p:cNvPr id="147463" name="Action Button: Return 6">
            <a:hlinkClick r:id="rId2" action="ppaction://hlinksldjump" highlightClick="1"/>
            <a:extLst>
              <a:ext uri="{FF2B5EF4-FFF2-40B4-BE49-F238E27FC236}">
                <a16:creationId xmlns:a16="http://schemas.microsoft.com/office/drawing/2014/main" id="{60F95E10-68AC-46F9-B74C-99BB5EBE4772}"/>
              </a:ext>
            </a:extLst>
          </p:cNvPr>
          <p:cNvSpPr>
            <a:spLocks noChangeArrowheads="1"/>
          </p:cNvSpPr>
          <p:nvPr/>
        </p:nvSpPr>
        <p:spPr bwMode="auto">
          <a:xfrm>
            <a:off x="8153400" y="5791200"/>
            <a:ext cx="738188" cy="814388"/>
          </a:xfrm>
          <a:prstGeom prst="actionButtonReturn">
            <a:avLst/>
          </a:prstGeom>
          <a:solidFill>
            <a:srgbClr val="D05E30"/>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846D2B6-104B-4AE6-A175-E9EB5308B90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D05D9A7-F2E5-4775-A4E1-DFDB6F3DC7E2}" type="slidenum">
              <a:rPr lang="en-US" altLang="en-US" sz="1400" b="0">
                <a:latin typeface="Arial" panose="020B0604020202020204" pitchFamily="34" charset="0"/>
              </a:rPr>
              <a:pPr eaLnBrk="1" hangingPunct="1"/>
              <a:t>129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F9999524-0EB0-4C72-AA2E-F76B45703D0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7277FA1-0B66-4F50-BB79-46C24618DBF2}" type="slidenum">
              <a:rPr lang="en-US" altLang="en-US" sz="1400" b="0">
                <a:latin typeface="Arial" panose="020B0604020202020204" pitchFamily="34" charset="0"/>
              </a:rPr>
              <a:pPr algn="r" eaLnBrk="1" hangingPunct="1"/>
              <a:t>129</a:t>
            </a:fld>
            <a:endParaRPr lang="en-US" altLang="en-US" sz="1400" b="0">
              <a:latin typeface="Arial" panose="020B0604020202020204" pitchFamily="34" charset="0"/>
            </a:endParaRPr>
          </a:p>
        </p:txBody>
      </p:sp>
      <p:sp>
        <p:nvSpPr>
          <p:cNvPr id="148484" name="Rectangle 2">
            <a:extLst>
              <a:ext uri="{FF2B5EF4-FFF2-40B4-BE49-F238E27FC236}">
                <a16:creationId xmlns:a16="http://schemas.microsoft.com/office/drawing/2014/main" id="{40A95E17-14B1-40FA-A299-DA6FA4BD2764}"/>
              </a:ext>
            </a:extLst>
          </p:cNvPr>
          <p:cNvSpPr>
            <a:spLocks noGrp="1" noChangeArrowheads="1"/>
          </p:cNvSpPr>
          <p:nvPr>
            <p:ph type="title"/>
          </p:nvPr>
        </p:nvSpPr>
        <p:spPr>
          <a:xfrm>
            <a:off x="457200" y="274638"/>
            <a:ext cx="8229600" cy="792162"/>
          </a:xfrm>
          <a:solidFill>
            <a:srgbClr val="FFCC00"/>
          </a:solidFill>
          <a:ln w="38100">
            <a:solidFill>
              <a:schemeClr val="tx1"/>
            </a:solidFill>
            <a:miter lim="800000"/>
            <a:headEnd/>
            <a:tailEnd/>
          </a:ln>
        </p:spPr>
        <p:txBody>
          <a:bodyPr/>
          <a:lstStyle/>
          <a:p>
            <a:pPr eaLnBrk="1" hangingPunct="1"/>
            <a:r>
              <a:rPr lang="en-US" altLang="en-US" sz="3200" b="1">
                <a:solidFill>
                  <a:schemeClr val="tx1"/>
                </a:solidFill>
              </a:rPr>
              <a:t>Exercise 4c. Identifying birds in groups</a:t>
            </a:r>
          </a:p>
        </p:txBody>
      </p:sp>
      <p:sp>
        <p:nvSpPr>
          <p:cNvPr id="148485" name="Rectangle 3">
            <a:extLst>
              <a:ext uri="{FF2B5EF4-FFF2-40B4-BE49-F238E27FC236}">
                <a16:creationId xmlns:a16="http://schemas.microsoft.com/office/drawing/2014/main" id="{545E6D5E-E8F1-4658-B656-B8A758FF3414}"/>
              </a:ext>
            </a:extLst>
          </p:cNvPr>
          <p:cNvSpPr>
            <a:spLocks noGrp="1" noChangeArrowheads="1"/>
          </p:cNvSpPr>
          <p:nvPr>
            <p:ph idx="1"/>
          </p:nvPr>
        </p:nvSpPr>
        <p:spPr>
          <a:xfrm>
            <a:off x="457200" y="1371600"/>
            <a:ext cx="8229600" cy="4525963"/>
          </a:xfrm>
        </p:spPr>
        <p:txBody>
          <a:bodyPr/>
          <a:lstStyle/>
          <a:p>
            <a:pPr eaLnBrk="1" hangingPunct="1">
              <a:buFontTx/>
              <a:buNone/>
            </a:pPr>
            <a:r>
              <a:rPr lang="en-US" altLang="en-US" b="1" u="sng"/>
              <a:t>Materials:</a:t>
            </a:r>
            <a:r>
              <a:rPr lang="en-US" altLang="en-US" u="sng"/>
              <a:t>  </a:t>
            </a:r>
            <a:r>
              <a:rPr lang="en-US" altLang="en-US"/>
              <a:t>	</a:t>
            </a:r>
          </a:p>
          <a:p>
            <a:pPr eaLnBrk="1" hangingPunct="1">
              <a:buFont typeface="Wingdings" panose="05000000000000000000" pitchFamily="2" charset="2"/>
              <a:buChar char="q"/>
            </a:pPr>
            <a:r>
              <a:rPr lang="en-US" altLang="en-US" sz="2800" b="1" i="1"/>
              <a:t>Birdsongs &amp; Things that Go Bump in the Night</a:t>
            </a:r>
            <a:r>
              <a:rPr lang="en-US" altLang="en-US" sz="2800" b="1"/>
              <a:t> Audio CD</a:t>
            </a:r>
            <a:endParaRPr lang="en-US" altLang="en-US" sz="2800" b="1" i="1"/>
          </a:p>
          <a:p>
            <a:pPr eaLnBrk="1" hangingPunct="1">
              <a:buFont typeface="Wingdings" panose="05000000000000000000" pitchFamily="2" charset="2"/>
              <a:buChar char="q"/>
            </a:pPr>
            <a:r>
              <a:rPr lang="en-US" altLang="en-US" sz="2800" b="1" i="1"/>
              <a:t>The Backyard Naturalist Picture Guide to Birds</a:t>
            </a:r>
          </a:p>
          <a:p>
            <a:pPr eaLnBrk="1" hangingPunct="1">
              <a:buFont typeface="Wingdings" panose="05000000000000000000" pitchFamily="2" charset="2"/>
              <a:buChar char="q"/>
            </a:pPr>
            <a:r>
              <a:rPr lang="en-US" altLang="en-US" sz="2800" b="1"/>
              <a:t>CD Player</a:t>
            </a:r>
          </a:p>
          <a:p>
            <a:pPr eaLnBrk="1" hangingPunct="1">
              <a:buFont typeface="Wingdings" panose="05000000000000000000" pitchFamily="2" charset="2"/>
              <a:buChar char="q"/>
            </a:pPr>
            <a:r>
              <a:rPr lang="en-US" altLang="en-US" sz="2800" b="1"/>
              <a:t>Pencil and paper</a:t>
            </a:r>
          </a:p>
          <a:p>
            <a:pPr eaLnBrk="1" hangingPunct="1">
              <a:buFontTx/>
              <a:buNone/>
            </a:pPr>
            <a:endParaRPr lang="en-US" altLang="en-US" b="1"/>
          </a:p>
          <a:p>
            <a:pPr eaLnBrk="1" hangingPunct="1"/>
            <a:endParaRPr lang="en-US"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345A8E9-6F4A-47D8-9201-4E42CFEE846B}"/>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0F77FE1-A34C-468E-A9A3-574A9B6DA26B}" type="slidenum">
              <a:rPr lang="en-US" altLang="en-US" sz="1400" b="0">
                <a:latin typeface="Arial" panose="020B0604020202020204" pitchFamily="34" charset="0"/>
              </a:rPr>
              <a:pPr eaLnBrk="1" hangingPunct="1"/>
              <a:t>13</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E3E81411-7795-436C-9552-F1C3AE75F9D8}"/>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32DA4FC-11A7-4C43-AD5F-DCC347C3A5F0}" type="slidenum">
              <a:rPr lang="en-US" altLang="en-US" sz="1400" b="0">
                <a:latin typeface="Arial" panose="020B0604020202020204" pitchFamily="34" charset="0"/>
              </a:rPr>
              <a:pPr algn="r" eaLnBrk="1" hangingPunct="1"/>
              <a:t>13</a:t>
            </a:fld>
            <a:endParaRPr lang="en-US" altLang="en-US" sz="1400" b="0">
              <a:latin typeface="Arial" panose="020B0604020202020204" pitchFamily="34" charset="0"/>
            </a:endParaRPr>
          </a:p>
        </p:txBody>
      </p:sp>
      <p:sp>
        <p:nvSpPr>
          <p:cNvPr id="29700" name="Rectangle 2">
            <a:extLst>
              <a:ext uri="{FF2B5EF4-FFF2-40B4-BE49-F238E27FC236}">
                <a16:creationId xmlns:a16="http://schemas.microsoft.com/office/drawing/2014/main" id="{C5786AAD-358A-49BD-A503-57BCB76D4213}"/>
              </a:ext>
            </a:extLst>
          </p:cNvPr>
          <p:cNvSpPr>
            <a:spLocks noGrp="1" noChangeArrowheads="1"/>
          </p:cNvSpPr>
          <p:nvPr>
            <p:ph type="title"/>
          </p:nvPr>
        </p:nvSpPr>
        <p:spPr>
          <a:xfrm>
            <a:off x="381000" y="152400"/>
            <a:ext cx="8229600" cy="1143000"/>
          </a:xfrm>
        </p:spPr>
        <p:txBody>
          <a:bodyPr/>
          <a:lstStyle/>
          <a:p>
            <a:pPr eaLnBrk="1" hangingPunct="1"/>
            <a:r>
              <a:rPr lang="en-US" altLang="en-US" b="1"/>
              <a:t>Mountain Lion or Cougar</a:t>
            </a:r>
          </a:p>
        </p:txBody>
      </p:sp>
      <p:graphicFrame>
        <p:nvGraphicFramePr>
          <p:cNvPr id="143360" name="Object 1024">
            <a:hlinkClick r:id="rId3" action="ppaction://hlinksldjump"/>
            <a:extLst>
              <a:ext uri="{FF2B5EF4-FFF2-40B4-BE49-F238E27FC236}">
                <a16:creationId xmlns:a16="http://schemas.microsoft.com/office/drawing/2014/main" id="{372785D8-D7B9-43DF-8712-E0B828D3B4A3}"/>
              </a:ext>
            </a:extLst>
          </p:cNvPr>
          <p:cNvGraphicFramePr>
            <a:graphicFrameLocks noChangeAspect="1"/>
          </p:cNvGraphicFramePr>
          <p:nvPr/>
        </p:nvGraphicFramePr>
        <p:xfrm>
          <a:off x="4498975" y="1371600"/>
          <a:ext cx="4645025" cy="4976813"/>
        </p:xfrm>
        <a:graphic>
          <a:graphicData uri="http://schemas.openxmlformats.org/presentationml/2006/ole">
            <mc:AlternateContent xmlns:mc="http://schemas.openxmlformats.org/markup-compatibility/2006">
              <mc:Choice xmlns:v="urn:schemas-microsoft-com:vml" Requires="v">
                <p:oleObj spid="_x0000_s29705" name="Bitmap Image" r:id="rId4" imgW="3600000" imgH="3858164" progId="PBrush">
                  <p:embed/>
                </p:oleObj>
              </mc:Choice>
              <mc:Fallback>
                <p:oleObj name="Bitmap Image" r:id="rId4" imgW="3600000" imgH="3858164" progId="PBrush">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8975" y="1371600"/>
                        <a:ext cx="4645025" cy="497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Action Button: Back or Previous 8">
            <a:hlinkClick r:id="" action="ppaction://hlinkshowjump?jump=previousslide" highlightClick="1"/>
            <a:extLst>
              <a:ext uri="{FF2B5EF4-FFF2-40B4-BE49-F238E27FC236}">
                <a16:creationId xmlns:a16="http://schemas.microsoft.com/office/drawing/2014/main" id="{99F0EC1F-E10A-408C-9D1C-568F0F61506F}"/>
              </a:ext>
            </a:extLst>
          </p:cNvPr>
          <p:cNvSpPr>
            <a:spLocks noChangeArrowheads="1"/>
          </p:cNvSpPr>
          <p:nvPr/>
        </p:nvSpPr>
        <p:spPr bwMode="auto">
          <a:xfrm>
            <a:off x="1295400" y="5943600"/>
            <a:ext cx="609600" cy="6096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4" name="Action Button: Forward or Next 13">
            <a:hlinkClick r:id="" action="ppaction://hlinkshowjump?jump=nextslide" highlightClick="1"/>
            <a:extLst>
              <a:ext uri="{FF2B5EF4-FFF2-40B4-BE49-F238E27FC236}">
                <a16:creationId xmlns:a16="http://schemas.microsoft.com/office/drawing/2014/main" id="{83F3E54C-8C27-4F89-A39C-EA0F55DE5604}"/>
              </a:ext>
            </a:extLst>
          </p:cNvPr>
          <p:cNvSpPr>
            <a:spLocks noChangeArrowheads="1"/>
          </p:cNvSpPr>
          <p:nvPr/>
        </p:nvSpPr>
        <p:spPr bwMode="auto">
          <a:xfrm>
            <a:off x="2057400" y="5943600"/>
            <a:ext cx="609600" cy="6096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5" name="Text Box 5">
            <a:extLst>
              <a:ext uri="{FF2B5EF4-FFF2-40B4-BE49-F238E27FC236}">
                <a16:creationId xmlns:a16="http://schemas.microsoft.com/office/drawing/2014/main" id="{C2831FF9-4609-48B8-A063-EF3625A9A530}"/>
              </a:ext>
            </a:extLst>
          </p:cNvPr>
          <p:cNvSpPr txBox="1">
            <a:spLocks noChangeArrowheads="1"/>
          </p:cNvSpPr>
          <p:nvPr/>
        </p:nvSpPr>
        <p:spPr bwMode="auto">
          <a:xfrm>
            <a:off x="228600" y="1828800"/>
            <a:ext cx="4343400" cy="708025"/>
          </a:xfrm>
          <a:prstGeom prst="rect">
            <a:avLst/>
          </a:prstGeom>
          <a:noFill/>
          <a:ln w="9525">
            <a:solidFill>
              <a:schemeClr val="tx1"/>
            </a:solidFill>
            <a:miter lim="800000"/>
            <a:headEnd/>
            <a:tailEnd/>
          </a:ln>
        </p:spPr>
        <p:txBody>
          <a:bodyPr>
            <a:spAutoFit/>
          </a:bodyPr>
          <a:lstStyle/>
          <a:p>
            <a:pPr>
              <a:defRPr/>
            </a:pPr>
            <a:r>
              <a:rPr lang="en-US" sz="2000" dirty="0">
                <a:latin typeface="+mn-lt"/>
                <a:cs typeface="+mn-cs"/>
              </a:rPr>
              <a:t>Click on the animal for information about 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856D56F-0E3A-4800-BC5E-3DC19DFB6C9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16B1A54-3319-4BCD-9822-4B5965A87018}" type="slidenum">
              <a:rPr lang="en-US" altLang="en-US" sz="1400" b="0">
                <a:latin typeface="Arial" panose="020B0604020202020204" pitchFamily="34" charset="0"/>
              </a:rPr>
              <a:pPr eaLnBrk="1" hangingPunct="1"/>
              <a:t>130</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A1782FE1-5327-4BE8-A2E5-032A276A39CF}"/>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A50870C-4E5E-4E1C-8654-096268229626}" type="slidenum">
              <a:rPr lang="en-US" altLang="en-US" sz="1400" b="0">
                <a:latin typeface="Arial" panose="020B0604020202020204" pitchFamily="34" charset="0"/>
              </a:rPr>
              <a:pPr algn="r" eaLnBrk="1" hangingPunct="1"/>
              <a:t>130</a:t>
            </a:fld>
            <a:endParaRPr lang="en-US" altLang="en-US" sz="1400" b="0">
              <a:latin typeface="Arial" panose="020B0604020202020204" pitchFamily="34" charset="0"/>
            </a:endParaRPr>
          </a:p>
        </p:txBody>
      </p:sp>
      <p:sp>
        <p:nvSpPr>
          <p:cNvPr id="149508" name="Rectangle 2">
            <a:extLst>
              <a:ext uri="{FF2B5EF4-FFF2-40B4-BE49-F238E27FC236}">
                <a16:creationId xmlns:a16="http://schemas.microsoft.com/office/drawing/2014/main" id="{C0E3D075-2D17-4673-A781-D2EEB746DC97}"/>
              </a:ext>
            </a:extLst>
          </p:cNvPr>
          <p:cNvSpPr>
            <a:spLocks noGrp="1" noChangeArrowheads="1"/>
          </p:cNvSpPr>
          <p:nvPr>
            <p:ph type="title"/>
          </p:nvPr>
        </p:nvSpPr>
        <p:spPr>
          <a:xfrm>
            <a:off x="457200" y="0"/>
            <a:ext cx="8229600" cy="609600"/>
          </a:xfrm>
          <a:solidFill>
            <a:srgbClr val="FFCC00"/>
          </a:solidFill>
          <a:ln w="38100">
            <a:solidFill>
              <a:schemeClr val="tx1"/>
            </a:solidFill>
            <a:miter lim="800000"/>
            <a:headEnd/>
            <a:tailEnd/>
          </a:ln>
        </p:spPr>
        <p:txBody>
          <a:bodyPr/>
          <a:lstStyle/>
          <a:p>
            <a:pPr eaLnBrk="1" hangingPunct="1"/>
            <a:r>
              <a:rPr lang="en-US" altLang="en-US" sz="3200" b="1">
                <a:solidFill>
                  <a:schemeClr val="tx1"/>
                </a:solidFill>
              </a:rPr>
              <a:t>Directions for Exercise 4c.</a:t>
            </a:r>
          </a:p>
        </p:txBody>
      </p:sp>
      <p:sp>
        <p:nvSpPr>
          <p:cNvPr id="91139" name="Rectangle 3">
            <a:extLst>
              <a:ext uri="{FF2B5EF4-FFF2-40B4-BE49-F238E27FC236}">
                <a16:creationId xmlns:a16="http://schemas.microsoft.com/office/drawing/2014/main" id="{0F98B8D1-88C0-4DBD-B136-9E90C06BF9AA}"/>
              </a:ext>
            </a:extLst>
          </p:cNvPr>
          <p:cNvSpPr>
            <a:spLocks noGrp="1" noChangeArrowheads="1"/>
          </p:cNvSpPr>
          <p:nvPr>
            <p:ph type="body" idx="1"/>
          </p:nvPr>
        </p:nvSpPr>
        <p:spPr>
          <a:xfrm>
            <a:off x="152400" y="762000"/>
            <a:ext cx="8686800" cy="5715000"/>
          </a:xfrm>
        </p:spPr>
        <p:txBody>
          <a:bodyPr/>
          <a:lstStyle/>
          <a:p>
            <a:pPr>
              <a:buFont typeface="Wingdings" panose="05000000000000000000" pitchFamily="2" charset="2"/>
              <a:buChar char="q"/>
            </a:pPr>
            <a:r>
              <a:rPr lang="en-US" altLang="en-US" sz="2400"/>
              <a:t>When you feel confident in your ability to identify individual bird songs, see if you can identify the calls of specific bird species from a group of many different bird species calling at the same time. </a:t>
            </a:r>
          </a:p>
          <a:p>
            <a:pPr>
              <a:buFont typeface="Wingdings" panose="05000000000000000000" pitchFamily="2" charset="2"/>
              <a:buChar char="q"/>
            </a:pPr>
            <a:r>
              <a:rPr lang="en-US" altLang="en-US" sz="2400"/>
              <a:t>Find Track 13 on the CD.</a:t>
            </a:r>
          </a:p>
          <a:p>
            <a:pPr>
              <a:buFont typeface="Wingdings" panose="05000000000000000000" pitchFamily="2" charset="2"/>
              <a:buChar char="q"/>
            </a:pPr>
            <a:r>
              <a:rPr lang="en-US" altLang="en-US" sz="2400"/>
              <a:t>This is a recording of a mixed group of bird species calling at the same time.</a:t>
            </a:r>
          </a:p>
          <a:p>
            <a:pPr>
              <a:buFont typeface="Wingdings" panose="05000000000000000000" pitchFamily="2" charset="2"/>
              <a:buChar char="q"/>
            </a:pPr>
            <a:r>
              <a:rPr lang="en-US" altLang="en-US" sz="2400"/>
              <a:t>Write down the names of all the different birds you hear on the track.  Again, click </a:t>
            </a:r>
            <a:r>
              <a:rPr lang="en-US" altLang="en-US" sz="2400" b="1">
                <a:hlinkClick r:id="rId2" action="ppaction://hlinksldjump"/>
              </a:rPr>
              <a:t>HERE</a:t>
            </a:r>
            <a:r>
              <a:rPr lang="en-US" altLang="en-US" sz="2400"/>
              <a:t> for images of all the birds that you could potentially hear in this exercise.</a:t>
            </a:r>
          </a:p>
          <a:p>
            <a:pPr>
              <a:buFont typeface="Wingdings" panose="05000000000000000000" pitchFamily="2" charset="2"/>
              <a:buChar char="q"/>
            </a:pPr>
            <a:r>
              <a:rPr lang="en-US" altLang="en-US" sz="2400"/>
              <a:t>Move to the next track to learn the correct answer.</a:t>
            </a:r>
          </a:p>
          <a:p>
            <a:pPr>
              <a:buFont typeface="Wingdings" panose="05000000000000000000" pitchFamily="2" charset="2"/>
              <a:buChar char="q"/>
            </a:pPr>
            <a:r>
              <a:rPr lang="en-US" altLang="en-US" sz="2400"/>
              <a:t>Repeat these steps for a total of 7 sessions (tracks 13-26).</a:t>
            </a:r>
          </a:p>
          <a:p>
            <a:pPr eaLnBrk="1" hangingPunct="1">
              <a:lnSpc>
                <a:spcPct val="80000"/>
              </a:lnSpc>
              <a:buFont typeface="Wingdings" panose="05000000000000000000" pitchFamily="2" charset="2"/>
              <a:buChar char="q"/>
            </a:pPr>
            <a:endParaRPr lang="en-US" altLang="en-US" sz="2400" b="1">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11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11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11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113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11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1E19D362-A87D-42B9-9EAB-D7683D0A51A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3D32D66-D89E-415D-BFFB-FB8C3B935C4E}" type="slidenum">
              <a:rPr lang="en-US" altLang="en-US" sz="1400" b="0">
                <a:latin typeface="Arial" panose="020B0604020202020204" pitchFamily="34" charset="0"/>
              </a:rPr>
              <a:pPr eaLnBrk="1" hangingPunct="1"/>
              <a:t>131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5D99967E-925F-41DD-99B3-C1672D5FC7A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B1B61D09-9D98-450E-8E71-FF997E2FD2B8}" type="slidenum">
              <a:rPr lang="en-US" altLang="en-US" sz="1400" b="0">
                <a:latin typeface="Arial" panose="020B0604020202020204" pitchFamily="34" charset="0"/>
              </a:rPr>
              <a:pPr algn="r" eaLnBrk="1" hangingPunct="1"/>
              <a:t>131</a:t>
            </a:fld>
            <a:endParaRPr lang="en-US" altLang="en-US" sz="1400" b="0">
              <a:latin typeface="Arial" panose="020B0604020202020204" pitchFamily="34" charset="0"/>
            </a:endParaRPr>
          </a:p>
        </p:txBody>
      </p:sp>
      <p:sp>
        <p:nvSpPr>
          <p:cNvPr id="150532" name="Rectangle 2">
            <a:extLst>
              <a:ext uri="{FF2B5EF4-FFF2-40B4-BE49-F238E27FC236}">
                <a16:creationId xmlns:a16="http://schemas.microsoft.com/office/drawing/2014/main" id="{31FB7049-7AD7-41FA-810A-2AF8D070B7CA}"/>
              </a:ext>
            </a:extLst>
          </p:cNvPr>
          <p:cNvSpPr>
            <a:spLocks noGrp="1" noChangeArrowheads="1"/>
          </p:cNvSpPr>
          <p:nvPr>
            <p:ph type="title"/>
          </p:nvPr>
        </p:nvSpPr>
        <p:spPr>
          <a:xfrm>
            <a:off x="457200" y="228600"/>
            <a:ext cx="8229600" cy="731838"/>
          </a:xfrm>
          <a:solidFill>
            <a:srgbClr val="FFCC99"/>
          </a:solidFill>
          <a:ln w="38100">
            <a:solidFill>
              <a:schemeClr val="tx1"/>
            </a:solidFill>
            <a:miter lim="800000"/>
            <a:headEnd/>
            <a:tailEnd/>
          </a:ln>
        </p:spPr>
        <p:txBody>
          <a:bodyPr/>
          <a:lstStyle/>
          <a:p>
            <a:pPr eaLnBrk="1" hangingPunct="1"/>
            <a:r>
              <a:rPr lang="en-US" altLang="en-US" sz="3200" b="1">
                <a:solidFill>
                  <a:schemeClr val="tx1"/>
                </a:solidFill>
              </a:rPr>
              <a:t>Exercise 4d. Sounds of the Night</a:t>
            </a:r>
          </a:p>
        </p:txBody>
      </p:sp>
      <p:sp>
        <p:nvSpPr>
          <p:cNvPr id="150533" name="Rectangle 3">
            <a:extLst>
              <a:ext uri="{FF2B5EF4-FFF2-40B4-BE49-F238E27FC236}">
                <a16:creationId xmlns:a16="http://schemas.microsoft.com/office/drawing/2014/main" id="{CB958085-9D96-4A46-95E2-B65608BC476D}"/>
              </a:ext>
            </a:extLst>
          </p:cNvPr>
          <p:cNvSpPr>
            <a:spLocks noGrp="1" noChangeArrowheads="1"/>
          </p:cNvSpPr>
          <p:nvPr>
            <p:ph type="body" idx="1"/>
          </p:nvPr>
        </p:nvSpPr>
        <p:spPr>
          <a:xfrm>
            <a:off x="457200" y="1219200"/>
            <a:ext cx="8229600" cy="4525963"/>
          </a:xfrm>
        </p:spPr>
        <p:txBody>
          <a:bodyPr/>
          <a:lstStyle/>
          <a:p>
            <a:pPr eaLnBrk="1" hangingPunct="1">
              <a:buFontTx/>
              <a:buNone/>
            </a:pPr>
            <a:r>
              <a:rPr lang="en-US" altLang="en-US" b="1" u="sng"/>
              <a:t>Materials:</a:t>
            </a:r>
            <a:r>
              <a:rPr lang="en-US" altLang="en-US" u="sng"/>
              <a:t>  </a:t>
            </a:r>
            <a:r>
              <a:rPr lang="en-US" altLang="en-US"/>
              <a:t>	</a:t>
            </a:r>
          </a:p>
          <a:p>
            <a:pPr eaLnBrk="1" hangingPunct="1">
              <a:buFont typeface="Wingdings" panose="05000000000000000000" pitchFamily="2" charset="2"/>
              <a:buChar char="q"/>
            </a:pPr>
            <a:r>
              <a:rPr lang="en-US" altLang="en-US" b="1" i="1"/>
              <a:t>Birdsongs &amp; Things that Go Bump in the Night</a:t>
            </a:r>
            <a:r>
              <a:rPr lang="en-US" altLang="en-US" b="1"/>
              <a:t> Audio CD</a:t>
            </a:r>
            <a:endParaRPr lang="en-US" altLang="en-US" b="1" i="1"/>
          </a:p>
          <a:p>
            <a:pPr eaLnBrk="1" hangingPunct="1">
              <a:buFont typeface="Wingdings" panose="05000000000000000000" pitchFamily="2" charset="2"/>
              <a:buChar char="q"/>
            </a:pPr>
            <a:r>
              <a:rPr lang="en-US" altLang="en-US" b="1" i="1"/>
              <a:t>The Backyard Naturalist Picture Guide to Birds</a:t>
            </a:r>
          </a:p>
          <a:p>
            <a:pPr eaLnBrk="1" hangingPunct="1">
              <a:buFont typeface="Wingdings" panose="05000000000000000000" pitchFamily="2" charset="2"/>
              <a:buChar char="q"/>
            </a:pPr>
            <a:r>
              <a:rPr lang="en-US" altLang="en-US" b="1"/>
              <a:t>CD Player</a:t>
            </a:r>
          </a:p>
          <a:p>
            <a:pPr eaLnBrk="1" hangingPunct="1">
              <a:buFont typeface="Wingdings" panose="05000000000000000000" pitchFamily="2" charset="2"/>
              <a:buChar char="q"/>
            </a:pPr>
            <a:r>
              <a:rPr lang="en-US" altLang="en-US" b="1"/>
              <a:t>Pencil and paper</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F68A4F8-8419-406E-9A34-9F351B8DFAC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EAE4875-3532-474F-B0C4-9E2E8E4C9690}" type="slidenum">
              <a:rPr lang="en-US" altLang="en-US" sz="1400" b="0">
                <a:latin typeface="Arial" panose="020B0604020202020204" pitchFamily="34" charset="0"/>
              </a:rPr>
              <a:pPr eaLnBrk="1" hangingPunct="1"/>
              <a:t>132</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28B47781-195A-431B-AD59-29F9995EA57B}"/>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15D7DB7B-673E-4581-994E-882F48A35F79}" type="slidenum">
              <a:rPr lang="en-US" altLang="en-US" sz="1400" b="0">
                <a:latin typeface="Arial" panose="020B0604020202020204" pitchFamily="34" charset="0"/>
              </a:rPr>
              <a:pPr algn="r" eaLnBrk="1" hangingPunct="1"/>
              <a:t>132</a:t>
            </a:fld>
            <a:endParaRPr lang="en-US" altLang="en-US" sz="1400" b="0">
              <a:latin typeface="Arial" panose="020B0604020202020204" pitchFamily="34" charset="0"/>
            </a:endParaRPr>
          </a:p>
        </p:txBody>
      </p:sp>
      <p:sp>
        <p:nvSpPr>
          <p:cNvPr id="151556" name="Rectangle 2">
            <a:extLst>
              <a:ext uri="{FF2B5EF4-FFF2-40B4-BE49-F238E27FC236}">
                <a16:creationId xmlns:a16="http://schemas.microsoft.com/office/drawing/2014/main" id="{65C06DB0-C794-48DB-AE93-FD8C4BAE95E6}"/>
              </a:ext>
            </a:extLst>
          </p:cNvPr>
          <p:cNvSpPr>
            <a:spLocks noGrp="1" noChangeArrowheads="1"/>
          </p:cNvSpPr>
          <p:nvPr>
            <p:ph type="title"/>
          </p:nvPr>
        </p:nvSpPr>
        <p:spPr>
          <a:xfrm>
            <a:off x="381000" y="0"/>
            <a:ext cx="8229600" cy="457200"/>
          </a:xfrm>
          <a:solidFill>
            <a:srgbClr val="FFCC99"/>
          </a:solidFill>
          <a:ln w="38100">
            <a:solidFill>
              <a:schemeClr val="tx1"/>
            </a:solidFill>
            <a:miter lim="800000"/>
            <a:headEnd/>
            <a:tailEnd/>
          </a:ln>
        </p:spPr>
        <p:txBody>
          <a:bodyPr/>
          <a:lstStyle/>
          <a:p>
            <a:pPr eaLnBrk="1" hangingPunct="1"/>
            <a:r>
              <a:rPr lang="en-US" altLang="en-US" sz="2800" b="1">
                <a:solidFill>
                  <a:schemeClr val="tx1"/>
                </a:solidFill>
              </a:rPr>
              <a:t>Directions for Exercise 4d. Sounds of the Night</a:t>
            </a:r>
          </a:p>
        </p:txBody>
      </p:sp>
      <p:sp>
        <p:nvSpPr>
          <p:cNvPr id="151557" name="Rectangle 3">
            <a:extLst>
              <a:ext uri="{FF2B5EF4-FFF2-40B4-BE49-F238E27FC236}">
                <a16:creationId xmlns:a16="http://schemas.microsoft.com/office/drawing/2014/main" id="{C93A562F-8079-42CD-9E90-923D65AFDA79}"/>
              </a:ext>
            </a:extLst>
          </p:cNvPr>
          <p:cNvSpPr>
            <a:spLocks noGrp="1" noChangeArrowheads="1"/>
          </p:cNvSpPr>
          <p:nvPr>
            <p:ph type="body" idx="1"/>
          </p:nvPr>
        </p:nvSpPr>
        <p:spPr>
          <a:xfrm>
            <a:off x="152400" y="533400"/>
            <a:ext cx="8839200" cy="5562600"/>
          </a:xfrm>
        </p:spPr>
        <p:txBody>
          <a:bodyPr/>
          <a:lstStyle/>
          <a:p>
            <a:pPr>
              <a:buFont typeface="Wingdings" panose="05000000000000000000" pitchFamily="2" charset="2"/>
              <a:buChar char="q"/>
            </a:pPr>
            <a:r>
              <a:rPr lang="en-US" altLang="en-US" sz="2200"/>
              <a:t>Listen to tracks 41-42 on the CD.</a:t>
            </a:r>
          </a:p>
          <a:p>
            <a:pPr>
              <a:buFont typeface="Wingdings" panose="05000000000000000000" pitchFamily="2" charset="2"/>
              <a:buChar char="q"/>
            </a:pPr>
            <a:r>
              <a:rPr lang="en-US" altLang="en-US" sz="2200"/>
              <a:t>Your goal is to learn to identify the calls of the frogs, birds, and insects that call at night.   You will also learn to discriminate between the calls made by these three groups of nocturnal animals. </a:t>
            </a:r>
          </a:p>
          <a:p>
            <a:pPr>
              <a:buFont typeface="Wingdings" panose="05000000000000000000" pitchFamily="2" charset="2"/>
              <a:buChar char="q"/>
            </a:pPr>
            <a:r>
              <a:rPr lang="en-US" altLang="en-US" sz="2200"/>
              <a:t>Subsequent tracks contain calls from each of the three groups.</a:t>
            </a:r>
          </a:p>
          <a:p>
            <a:pPr>
              <a:buFont typeface="Wingdings" panose="05000000000000000000" pitchFamily="2" charset="2"/>
              <a:buChar char="q"/>
            </a:pPr>
            <a:r>
              <a:rPr lang="en-US" altLang="en-US" sz="2200"/>
              <a:t>Listen to the frog calls on track 43 until you feel confident that you can discriminate between them.</a:t>
            </a:r>
          </a:p>
          <a:p>
            <a:pPr>
              <a:buFont typeface="Wingdings" panose="05000000000000000000" pitchFamily="2" charset="2"/>
              <a:buChar char="q"/>
            </a:pPr>
            <a:r>
              <a:rPr lang="en-US" altLang="en-US" sz="2200"/>
              <a:t>Complete the two frog call quizzes on tracks 44 &amp; 45.</a:t>
            </a:r>
          </a:p>
          <a:p>
            <a:pPr>
              <a:buFont typeface="Wingdings" panose="05000000000000000000" pitchFamily="2" charset="2"/>
              <a:buChar char="q"/>
            </a:pPr>
            <a:r>
              <a:rPr lang="en-US" altLang="en-US" sz="2200"/>
              <a:t>Repeat this process for night bird calls on tracks 46-48.</a:t>
            </a:r>
          </a:p>
          <a:p>
            <a:pPr>
              <a:buFont typeface="Wingdings" panose="05000000000000000000" pitchFamily="2" charset="2"/>
              <a:buChar char="q"/>
            </a:pPr>
            <a:r>
              <a:rPr lang="en-US" altLang="en-US" sz="2200"/>
              <a:t>Listen to the two insects calls on track 49.</a:t>
            </a:r>
          </a:p>
          <a:p>
            <a:pPr>
              <a:buFont typeface="Wingdings" panose="05000000000000000000" pitchFamily="2" charset="2"/>
              <a:buChar char="q"/>
            </a:pPr>
            <a:r>
              <a:rPr lang="en-US" altLang="en-US" sz="2200"/>
              <a:t>Complete the quiz on discriminating between the calls of the three types of animals on track 51.</a:t>
            </a:r>
          </a:p>
          <a:p>
            <a:pPr>
              <a:buFont typeface="Wingdings" panose="05000000000000000000" pitchFamily="2" charset="2"/>
              <a:buChar char="q"/>
            </a:pPr>
            <a:r>
              <a:rPr lang="en-US" altLang="en-US" sz="2200"/>
              <a:t>Complete the Super Solver Quiz on track 50.</a:t>
            </a:r>
          </a:p>
          <a:p>
            <a:pPr>
              <a:buFont typeface="Wingdings" panose="05000000000000000000" pitchFamily="2" charset="2"/>
              <a:buChar char="q"/>
            </a:pPr>
            <a:r>
              <a:rPr lang="en-US" altLang="en-US" sz="2200"/>
              <a:t>Click </a:t>
            </a:r>
            <a:r>
              <a:rPr lang="en-US" altLang="en-US" sz="2200" b="1">
                <a:hlinkClick r:id="rId2" action="ppaction://hlinksldjump"/>
              </a:rPr>
              <a:t>HERE</a:t>
            </a:r>
            <a:r>
              <a:rPr lang="en-US" altLang="en-US" sz="2200"/>
              <a:t> for images of each of the night animals.</a:t>
            </a:r>
          </a:p>
          <a:p>
            <a:pPr>
              <a:buFont typeface="Wingdings" panose="05000000000000000000" pitchFamily="2" charset="2"/>
              <a:buChar char="q"/>
            </a:pPr>
            <a:r>
              <a:rPr lang="en-US" altLang="en-US" sz="2200"/>
              <a:t>Click </a:t>
            </a:r>
            <a:r>
              <a:rPr lang="en-US" altLang="en-US" sz="2200" b="1">
                <a:hlinkClick r:id="rId3" action="ppaction://hlinksldjump"/>
              </a:rPr>
              <a:t>HERE</a:t>
            </a:r>
            <a:r>
              <a:rPr lang="en-US" altLang="en-US" sz="2200"/>
              <a:t> for answers to each of the quizzes.</a:t>
            </a:r>
          </a:p>
          <a:p>
            <a:pPr eaLnBrk="1" hangingPunct="1">
              <a:lnSpc>
                <a:spcPct val="80000"/>
              </a:lnSpc>
              <a:buFont typeface="Wingdings" panose="05000000000000000000" pitchFamily="2" charset="2"/>
              <a:buChar char="q"/>
            </a:pPr>
            <a:endParaRPr lang="en-US" altLang="en-US" sz="2000" b="1"/>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399052EC-69A3-434F-9294-6666814119D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6269A05-0530-4665-BBA8-96386CC29E19}" type="slidenum">
              <a:rPr lang="en-US" altLang="en-US" sz="1400" b="0">
                <a:latin typeface="Arial" panose="020B0604020202020204" pitchFamily="34" charset="0"/>
              </a:rPr>
              <a:pPr eaLnBrk="1" hangingPunct="1"/>
              <a:t>133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03C90C43-9676-4E75-AE78-E8B031E75267}"/>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AA3D9A14-8A6D-4CD1-B9D8-551B22554BAE}" type="slidenum">
              <a:rPr lang="en-US" altLang="en-US" sz="1400" b="0">
                <a:latin typeface="Arial" panose="020B0604020202020204" pitchFamily="34" charset="0"/>
              </a:rPr>
              <a:pPr algn="r" eaLnBrk="1" hangingPunct="1"/>
              <a:t>133</a:t>
            </a:fld>
            <a:endParaRPr lang="en-US" altLang="en-US" sz="1400" b="0">
              <a:latin typeface="Arial" panose="020B0604020202020204" pitchFamily="34" charset="0"/>
            </a:endParaRPr>
          </a:p>
        </p:txBody>
      </p:sp>
      <p:pic>
        <p:nvPicPr>
          <p:cNvPr id="152580" name="Picture 6">
            <a:extLst>
              <a:ext uri="{FF2B5EF4-FFF2-40B4-BE49-F238E27FC236}">
                <a16:creationId xmlns:a16="http://schemas.microsoft.com/office/drawing/2014/main" id="{B09D4BC0-13BF-4589-B4B7-58AC42747FBB}"/>
              </a:ext>
            </a:extLst>
          </p:cNvPr>
          <p:cNvPicPr>
            <a:picLocks noChangeAspect="1"/>
          </p:cNvPicPr>
          <p:nvPr/>
        </p:nvPicPr>
        <p:blipFill>
          <a:blip r:embed="rId2">
            <a:extLst>
              <a:ext uri="{28A0092B-C50C-407E-A947-70E740481C1C}">
                <a14:useLocalDpi xmlns:a14="http://schemas.microsoft.com/office/drawing/2010/main" val="0"/>
              </a:ext>
            </a:extLst>
          </a:blip>
          <a:srcRect t="1443" b="1443"/>
          <a:stretch>
            <a:fillRect/>
          </a:stretch>
        </p:blipFill>
        <p:spPr bwMode="auto">
          <a:xfrm>
            <a:off x="228600" y="88900"/>
            <a:ext cx="8369300" cy="596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EEEE986B-4242-4636-A243-30D689726B6B}"/>
              </a:ext>
            </a:extLst>
          </p:cNvPr>
          <p:cNvSpPr txBox="1">
            <a:spLocks noChangeArrowheads="1"/>
          </p:cNvSpPr>
          <p:nvPr/>
        </p:nvSpPr>
        <p:spPr bwMode="auto">
          <a:xfrm>
            <a:off x="609600" y="6172200"/>
            <a:ext cx="8382000" cy="457200"/>
          </a:xfrm>
          <a:prstGeom prst="rect">
            <a:avLst/>
          </a:prstGeom>
          <a:solidFill>
            <a:schemeClr val="bg1"/>
          </a:solidFill>
          <a:ln w="9525">
            <a:noFill/>
            <a:miter lim="800000"/>
            <a:headEnd/>
            <a:tailEnd/>
          </a:ln>
        </p:spPr>
        <p:txBody>
          <a:bodyPr anchor="ctr"/>
          <a:lstStyle/>
          <a:p>
            <a:pPr algn="ctr">
              <a:defRPr/>
            </a:pPr>
            <a:r>
              <a:rPr lang="en-US" i="1" kern="0" dirty="0">
                <a:solidFill>
                  <a:schemeClr val="tx2"/>
                </a:solidFill>
                <a:latin typeface="+mn-lt"/>
                <a:ea typeface="+mj-ea"/>
                <a:cs typeface="+mj-cs"/>
              </a:rPr>
              <a:t>The Backyard Naturalist Picture Guide to Night Animals</a:t>
            </a:r>
          </a:p>
        </p:txBody>
      </p:sp>
      <p:sp>
        <p:nvSpPr>
          <p:cNvPr id="152582" name="Action Button: Return 9">
            <a:hlinkClick r:id="" action="ppaction://hlinkshowjump?jump=lastslideviewed" highlightClick="1"/>
            <a:extLst>
              <a:ext uri="{FF2B5EF4-FFF2-40B4-BE49-F238E27FC236}">
                <a16:creationId xmlns:a16="http://schemas.microsoft.com/office/drawing/2014/main" id="{DC324224-E051-4944-B1BA-66E8AC95B7A7}"/>
              </a:ext>
            </a:extLst>
          </p:cNvPr>
          <p:cNvSpPr>
            <a:spLocks noChangeArrowheads="1"/>
          </p:cNvSpPr>
          <p:nvPr/>
        </p:nvSpPr>
        <p:spPr bwMode="auto">
          <a:xfrm>
            <a:off x="152400" y="6096000"/>
            <a:ext cx="533400" cy="533400"/>
          </a:xfrm>
          <a:prstGeom prst="actionButtonReturn">
            <a:avLst/>
          </a:prstGeom>
          <a:solidFill>
            <a:srgbClr val="FF6600"/>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C95C1B3-77C3-4D17-B81E-144432E70F8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5547C53-ACC6-43E7-9DD9-B8F8465B6FA6}" type="slidenum">
              <a:rPr lang="en-US" altLang="en-US" sz="1400" b="0">
                <a:latin typeface="Arial" panose="020B0604020202020204" pitchFamily="34" charset="0"/>
              </a:rPr>
              <a:pPr eaLnBrk="1" hangingPunct="1"/>
              <a:t>134</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1BB9E4B8-E0B5-4F90-B8DD-2838FAB58B0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47EF7D49-BE27-41E4-A245-8E2C9D818090}" type="slidenum">
              <a:rPr lang="en-US" altLang="en-US" sz="1400" b="0">
                <a:latin typeface="Arial" panose="020B0604020202020204" pitchFamily="34" charset="0"/>
              </a:rPr>
              <a:pPr algn="r" eaLnBrk="1" hangingPunct="1"/>
              <a:t>134</a:t>
            </a:fld>
            <a:endParaRPr lang="en-US" altLang="en-US" sz="1400" b="0">
              <a:latin typeface="Arial" panose="020B0604020202020204" pitchFamily="34" charset="0"/>
            </a:endParaRPr>
          </a:p>
        </p:txBody>
      </p:sp>
      <p:sp>
        <p:nvSpPr>
          <p:cNvPr id="153604" name="Rectangle 2">
            <a:extLst>
              <a:ext uri="{FF2B5EF4-FFF2-40B4-BE49-F238E27FC236}">
                <a16:creationId xmlns:a16="http://schemas.microsoft.com/office/drawing/2014/main" id="{D9DD5FAF-0CB7-42F2-A742-21BB10191C2A}"/>
              </a:ext>
            </a:extLst>
          </p:cNvPr>
          <p:cNvSpPr>
            <a:spLocks noGrp="1" noChangeArrowheads="1"/>
          </p:cNvSpPr>
          <p:nvPr>
            <p:ph type="title"/>
          </p:nvPr>
        </p:nvSpPr>
        <p:spPr>
          <a:xfrm>
            <a:off x="381000" y="0"/>
            <a:ext cx="8229600" cy="457200"/>
          </a:xfrm>
          <a:solidFill>
            <a:srgbClr val="FFCC99"/>
          </a:solidFill>
          <a:ln w="38100">
            <a:solidFill>
              <a:schemeClr val="tx1"/>
            </a:solidFill>
            <a:miter lim="800000"/>
            <a:headEnd/>
            <a:tailEnd/>
          </a:ln>
        </p:spPr>
        <p:txBody>
          <a:bodyPr/>
          <a:lstStyle/>
          <a:p>
            <a:pPr eaLnBrk="1" hangingPunct="1"/>
            <a:r>
              <a:rPr lang="en-US" altLang="en-US" sz="2800" b="1">
                <a:solidFill>
                  <a:schemeClr val="tx1"/>
                </a:solidFill>
              </a:rPr>
              <a:t>Answers for Exercise 4d. Sounds of the Night</a:t>
            </a:r>
          </a:p>
        </p:txBody>
      </p:sp>
      <p:sp>
        <p:nvSpPr>
          <p:cNvPr id="153605" name="Rectangle 4">
            <a:extLst>
              <a:ext uri="{FF2B5EF4-FFF2-40B4-BE49-F238E27FC236}">
                <a16:creationId xmlns:a16="http://schemas.microsoft.com/office/drawing/2014/main" id="{D3B2C7D4-30BC-45BE-A141-82E3639E1291}"/>
              </a:ext>
            </a:extLst>
          </p:cNvPr>
          <p:cNvSpPr>
            <a:spLocks noChangeArrowheads="1"/>
          </p:cNvSpPr>
          <p:nvPr/>
        </p:nvSpPr>
        <p:spPr bwMode="auto">
          <a:xfrm>
            <a:off x="381000" y="723900"/>
            <a:ext cx="83423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D05E30"/>
                </a:solidFill>
                <a:latin typeface="Arial" panose="020B0604020202020204" pitchFamily="34" charset="0"/>
              </a:rPr>
              <a:t>Answers to Frog Calls Quiz</a:t>
            </a:r>
          </a:p>
          <a:p>
            <a:pPr eaLnBrk="1" hangingPunct="1"/>
            <a:r>
              <a:rPr lang="en-US" altLang="en-US" sz="1800" b="0">
                <a:latin typeface="Arial" panose="020B0604020202020204" pitchFamily="34" charset="0"/>
              </a:rPr>
              <a:t>	</a:t>
            </a:r>
            <a:r>
              <a:rPr lang="en-US" altLang="en-US" sz="2000" u="sng">
                <a:latin typeface="Arial" panose="020B0604020202020204" pitchFamily="34" charset="0"/>
              </a:rPr>
              <a:t>Quiz 1</a:t>
            </a:r>
            <a:r>
              <a:rPr lang="en-US" altLang="en-US" sz="2000">
                <a:latin typeface="Arial" panose="020B0604020202020204" pitchFamily="34" charset="0"/>
              </a:rPr>
              <a:t>				</a:t>
            </a:r>
            <a:r>
              <a:rPr lang="en-US" altLang="en-US" sz="2000" u="sng">
                <a:latin typeface="Arial" panose="020B0604020202020204" pitchFamily="34" charset="0"/>
              </a:rPr>
              <a:t>Quiz 2</a:t>
            </a:r>
            <a:endParaRPr lang="en-US" altLang="en-US" sz="2000">
              <a:latin typeface="Arial" panose="020B0604020202020204" pitchFamily="34" charset="0"/>
            </a:endParaRPr>
          </a:p>
          <a:p>
            <a:pPr eaLnBrk="1" hangingPunct="1"/>
            <a:r>
              <a:rPr lang="en-US" altLang="en-US" sz="2000">
                <a:latin typeface="Arial" panose="020B0604020202020204" pitchFamily="34" charset="0"/>
              </a:rPr>
              <a:t>	1) Bullfrog			1) Chorus Frog</a:t>
            </a:r>
          </a:p>
          <a:p>
            <a:pPr eaLnBrk="1" hangingPunct="1"/>
            <a:r>
              <a:rPr lang="en-US" altLang="en-US" sz="2000">
                <a:latin typeface="Arial" panose="020B0604020202020204" pitchFamily="34" charset="0"/>
              </a:rPr>
              <a:t>	2) Chorus Frog			2) American Toad</a:t>
            </a:r>
          </a:p>
          <a:p>
            <a:pPr eaLnBrk="1" hangingPunct="1"/>
            <a:r>
              <a:rPr lang="en-US" altLang="en-US" sz="2000">
                <a:latin typeface="Arial" panose="020B0604020202020204" pitchFamily="34" charset="0"/>
              </a:rPr>
              <a:t>	3) American Toad		3) Spring Peeper</a:t>
            </a:r>
          </a:p>
          <a:p>
            <a:pPr eaLnBrk="1" hangingPunct="1"/>
            <a:r>
              <a:rPr lang="en-US" altLang="en-US" sz="2000">
                <a:latin typeface="Arial" panose="020B0604020202020204" pitchFamily="34" charset="0"/>
              </a:rPr>
              <a:t>	4) Spring Peeper		4) Bullfrog</a:t>
            </a:r>
          </a:p>
          <a:p>
            <a:pPr eaLnBrk="1" hangingPunct="1"/>
            <a:endParaRPr lang="en-US" altLang="en-US" sz="2000">
              <a:latin typeface="Arial" panose="020B0604020202020204" pitchFamily="34" charset="0"/>
            </a:endParaRPr>
          </a:p>
          <a:p>
            <a:pPr eaLnBrk="1" hangingPunct="1"/>
            <a:endParaRPr lang="en-US" altLang="en-US" sz="2000">
              <a:latin typeface="Arial" panose="020B0604020202020204" pitchFamily="34" charset="0"/>
            </a:endParaRPr>
          </a:p>
          <a:p>
            <a:pPr eaLnBrk="1" hangingPunct="1"/>
            <a:endParaRPr lang="en-US" altLang="en-US" sz="2000">
              <a:latin typeface="Arial" panose="020B0604020202020204" pitchFamily="34" charset="0"/>
            </a:endParaRPr>
          </a:p>
          <a:p>
            <a:pPr eaLnBrk="1" hangingPunct="1"/>
            <a:r>
              <a:rPr lang="en-US" altLang="en-US" sz="2000">
                <a:solidFill>
                  <a:srgbClr val="D05E30"/>
                </a:solidFill>
                <a:latin typeface="Arial" panose="020B0604020202020204" pitchFamily="34" charset="0"/>
              </a:rPr>
              <a:t>Answer to Night Bird Calls Quiz</a:t>
            </a:r>
          </a:p>
          <a:p>
            <a:pPr eaLnBrk="1" hangingPunct="1"/>
            <a:r>
              <a:rPr lang="en-US" altLang="en-US" sz="2000">
                <a:latin typeface="Arial" panose="020B0604020202020204" pitchFamily="34" charset="0"/>
              </a:rPr>
              <a:t>	</a:t>
            </a:r>
            <a:r>
              <a:rPr lang="en-US" altLang="en-US" sz="2000" u="sng">
                <a:latin typeface="Arial" panose="020B0604020202020204" pitchFamily="34" charset="0"/>
              </a:rPr>
              <a:t>Quiz 1</a:t>
            </a:r>
            <a:r>
              <a:rPr lang="en-US" altLang="en-US" sz="2000">
                <a:latin typeface="Arial" panose="020B0604020202020204" pitchFamily="34" charset="0"/>
              </a:rPr>
              <a:t>				</a:t>
            </a:r>
            <a:r>
              <a:rPr lang="en-US" altLang="en-US" sz="2000" u="sng">
                <a:latin typeface="Arial" panose="020B0604020202020204" pitchFamily="34" charset="0"/>
              </a:rPr>
              <a:t>Quiz 2</a:t>
            </a:r>
            <a:endParaRPr lang="en-US" altLang="en-US" sz="2000">
              <a:latin typeface="Arial" panose="020B0604020202020204" pitchFamily="34" charset="0"/>
            </a:endParaRPr>
          </a:p>
          <a:p>
            <a:pPr eaLnBrk="1" hangingPunct="1"/>
            <a:r>
              <a:rPr lang="en-US" altLang="en-US" sz="2000">
                <a:latin typeface="Arial" panose="020B0604020202020204" pitchFamily="34" charset="0"/>
              </a:rPr>
              <a:t>	1) Screech Owl			1) Barred Owl</a:t>
            </a:r>
          </a:p>
          <a:p>
            <a:pPr eaLnBrk="1" hangingPunct="1"/>
            <a:r>
              <a:rPr lang="en-US" altLang="en-US" sz="2000">
                <a:latin typeface="Arial" panose="020B0604020202020204" pitchFamily="34" charset="0"/>
              </a:rPr>
              <a:t>	2) Common Nighthawk	2) Whip-Poor-Will</a:t>
            </a:r>
          </a:p>
          <a:p>
            <a:pPr eaLnBrk="1" hangingPunct="1"/>
            <a:r>
              <a:rPr lang="en-US" altLang="en-US" sz="2000">
                <a:latin typeface="Arial" panose="020B0604020202020204" pitchFamily="34" charset="0"/>
              </a:rPr>
              <a:t>	3) Barred Owl 			3) Great-Horned Owl</a:t>
            </a:r>
          </a:p>
          <a:p>
            <a:pPr eaLnBrk="1" hangingPunct="1"/>
            <a:r>
              <a:rPr lang="en-US" altLang="en-US" sz="2000">
                <a:latin typeface="Arial" panose="020B0604020202020204" pitchFamily="34" charset="0"/>
              </a:rPr>
              <a:t>	4) Great-Horned Owl		4) Common Nighthawk</a:t>
            </a:r>
          </a:p>
          <a:p>
            <a:pPr eaLnBrk="1" hangingPunct="1"/>
            <a:r>
              <a:rPr lang="en-US" altLang="en-US" sz="2000">
                <a:latin typeface="Arial" panose="020B0604020202020204" pitchFamily="34" charset="0"/>
              </a:rPr>
              <a:t>	5) Whip-Poor-Will		5) Screech Owl</a:t>
            </a:r>
          </a:p>
        </p:txBody>
      </p:sp>
      <p:sp>
        <p:nvSpPr>
          <p:cNvPr id="153606" name="Action Button: Forward or Next 7">
            <a:hlinkClick r:id="" action="ppaction://hlinkshowjump?jump=nextslide" highlightClick="1"/>
            <a:extLst>
              <a:ext uri="{FF2B5EF4-FFF2-40B4-BE49-F238E27FC236}">
                <a16:creationId xmlns:a16="http://schemas.microsoft.com/office/drawing/2014/main" id="{F18A903C-01DD-40BF-B712-7D080AFAB544}"/>
              </a:ext>
            </a:extLst>
          </p:cNvPr>
          <p:cNvSpPr>
            <a:spLocks noChangeArrowheads="1"/>
          </p:cNvSpPr>
          <p:nvPr/>
        </p:nvSpPr>
        <p:spPr bwMode="auto">
          <a:xfrm>
            <a:off x="8153400" y="6096000"/>
            <a:ext cx="609600" cy="609600"/>
          </a:xfrm>
          <a:prstGeom prst="actionButtonForwardNext">
            <a:avLst/>
          </a:prstGeom>
          <a:solidFill>
            <a:srgbClr val="FF9966"/>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970CA23-7F51-4CF6-A932-1E3E9935C784}"/>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7B56446-4489-4E2A-920D-740A06A655AE}" type="slidenum">
              <a:rPr lang="en-US" altLang="en-US" sz="1400" b="0">
                <a:latin typeface="Arial" panose="020B0604020202020204" pitchFamily="34" charset="0"/>
              </a:rPr>
              <a:pPr eaLnBrk="1" hangingPunct="1"/>
              <a:t>135</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E645878B-100A-47AE-966D-21E22617583B}"/>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C13F654-1007-4ABC-8497-F30588480816}" type="slidenum">
              <a:rPr lang="en-US" altLang="en-US" sz="1400" b="0">
                <a:latin typeface="Arial" panose="020B0604020202020204" pitchFamily="34" charset="0"/>
              </a:rPr>
              <a:pPr algn="r" eaLnBrk="1" hangingPunct="1"/>
              <a:t>135</a:t>
            </a:fld>
            <a:endParaRPr lang="en-US" altLang="en-US" sz="1400" b="0">
              <a:latin typeface="Arial" panose="020B0604020202020204" pitchFamily="34" charset="0"/>
            </a:endParaRPr>
          </a:p>
        </p:txBody>
      </p:sp>
      <p:sp>
        <p:nvSpPr>
          <p:cNvPr id="154628" name="Rectangle 2">
            <a:extLst>
              <a:ext uri="{FF2B5EF4-FFF2-40B4-BE49-F238E27FC236}">
                <a16:creationId xmlns:a16="http://schemas.microsoft.com/office/drawing/2014/main" id="{40421C3E-B528-4A9B-B8A9-12736F2D0E93}"/>
              </a:ext>
            </a:extLst>
          </p:cNvPr>
          <p:cNvSpPr>
            <a:spLocks noGrp="1" noChangeArrowheads="1"/>
          </p:cNvSpPr>
          <p:nvPr>
            <p:ph type="title"/>
          </p:nvPr>
        </p:nvSpPr>
        <p:spPr>
          <a:xfrm>
            <a:off x="381000" y="0"/>
            <a:ext cx="8229600" cy="457200"/>
          </a:xfrm>
          <a:solidFill>
            <a:srgbClr val="FFCC99"/>
          </a:solidFill>
          <a:ln w="38100">
            <a:solidFill>
              <a:schemeClr val="tx1"/>
            </a:solidFill>
            <a:miter lim="800000"/>
            <a:headEnd/>
            <a:tailEnd/>
          </a:ln>
        </p:spPr>
        <p:txBody>
          <a:bodyPr/>
          <a:lstStyle/>
          <a:p>
            <a:pPr eaLnBrk="1" hangingPunct="1"/>
            <a:r>
              <a:rPr lang="en-US" altLang="en-US" sz="2800" b="1">
                <a:solidFill>
                  <a:schemeClr val="tx1"/>
                </a:solidFill>
              </a:rPr>
              <a:t>Answers for Exercise 4d. Sounds of the Night</a:t>
            </a:r>
          </a:p>
        </p:txBody>
      </p:sp>
      <p:sp>
        <p:nvSpPr>
          <p:cNvPr id="154629" name="Rectangle 4">
            <a:extLst>
              <a:ext uri="{FF2B5EF4-FFF2-40B4-BE49-F238E27FC236}">
                <a16:creationId xmlns:a16="http://schemas.microsoft.com/office/drawing/2014/main" id="{C767E857-D045-4088-BDC0-4A3FAAFFD12A}"/>
              </a:ext>
            </a:extLst>
          </p:cNvPr>
          <p:cNvSpPr>
            <a:spLocks noChangeArrowheads="1"/>
          </p:cNvSpPr>
          <p:nvPr/>
        </p:nvSpPr>
        <p:spPr bwMode="auto">
          <a:xfrm>
            <a:off x="228600" y="893763"/>
            <a:ext cx="868680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eaLnBrk="0" hangingPunct="0">
              <a:defRPr sz="2400" b="1">
                <a:solidFill>
                  <a:schemeClr val="tx1"/>
                </a:solidFill>
                <a:latin typeface="Times New Roman" panose="02020603050405020304" pitchFamily="18" charset="0"/>
              </a:defRPr>
            </a:lvl1pPr>
            <a:lvl2pPr indent="45720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rgbClr val="D05E30"/>
                </a:solidFill>
                <a:latin typeface="Arial" panose="020B0604020202020204" pitchFamily="34" charset="0"/>
              </a:rPr>
              <a:t>Answers to Super-Solver Quiz (&amp; Animal Type Quiz)</a:t>
            </a:r>
          </a:p>
          <a:p>
            <a:pPr lvl="1" eaLnBrk="1" hangingPunct="1"/>
            <a:r>
              <a:rPr lang="en-US" altLang="en-US">
                <a:latin typeface="Arial" panose="020B0604020202020204" pitchFamily="34" charset="0"/>
              </a:rPr>
              <a:t>1) Field Cricket (Insect)		</a:t>
            </a:r>
          </a:p>
          <a:p>
            <a:pPr lvl="1" eaLnBrk="1" hangingPunct="1"/>
            <a:r>
              <a:rPr lang="en-US" altLang="en-US">
                <a:latin typeface="Arial" panose="020B0604020202020204" pitchFamily="34" charset="0"/>
              </a:rPr>
              <a:t>2) Bullfrog (Frog)	</a:t>
            </a:r>
          </a:p>
          <a:p>
            <a:pPr lvl="1" eaLnBrk="1" hangingPunct="1"/>
            <a:r>
              <a:rPr lang="en-US" altLang="en-US">
                <a:latin typeface="Arial" panose="020B0604020202020204" pitchFamily="34" charset="0"/>
              </a:rPr>
              <a:t>3) Whip-Poor-Will (Bird)</a:t>
            </a:r>
          </a:p>
          <a:p>
            <a:pPr lvl="1" eaLnBrk="1" hangingPunct="1"/>
            <a:r>
              <a:rPr lang="en-US" altLang="en-US">
                <a:latin typeface="Arial" panose="020B0604020202020204" pitchFamily="34" charset="0"/>
              </a:rPr>
              <a:t>4) Barred Owl (Bird)		</a:t>
            </a:r>
          </a:p>
          <a:p>
            <a:pPr lvl="1" eaLnBrk="1" hangingPunct="1"/>
            <a:r>
              <a:rPr lang="en-US" altLang="en-US">
                <a:latin typeface="Arial" panose="020B0604020202020204" pitchFamily="34" charset="0"/>
              </a:rPr>
              <a:t>5) Spring Peeper (Frog)	</a:t>
            </a:r>
          </a:p>
          <a:p>
            <a:pPr lvl="1" eaLnBrk="1" hangingPunct="1"/>
            <a:r>
              <a:rPr lang="en-US" altLang="en-US">
                <a:latin typeface="Arial" panose="020B0604020202020204" pitchFamily="34" charset="0"/>
              </a:rPr>
              <a:t>6) Chorus Frog (Frog)</a:t>
            </a:r>
          </a:p>
          <a:p>
            <a:pPr lvl="1" eaLnBrk="1" hangingPunct="1"/>
            <a:r>
              <a:rPr lang="en-US" altLang="en-US">
                <a:latin typeface="Arial" panose="020B0604020202020204" pitchFamily="34" charset="0"/>
              </a:rPr>
              <a:t>7) Screech Owl (Bird)		</a:t>
            </a:r>
          </a:p>
          <a:p>
            <a:pPr lvl="1" eaLnBrk="1" hangingPunct="1"/>
            <a:r>
              <a:rPr lang="en-US" altLang="en-US">
                <a:latin typeface="Arial" panose="020B0604020202020204" pitchFamily="34" charset="0"/>
              </a:rPr>
              <a:t>8) Common Nighthawk (Bird)	</a:t>
            </a:r>
          </a:p>
          <a:p>
            <a:pPr lvl="1" eaLnBrk="1" hangingPunct="1"/>
            <a:r>
              <a:rPr lang="en-US" altLang="en-US">
                <a:latin typeface="Arial" panose="020B0604020202020204" pitchFamily="34" charset="0"/>
              </a:rPr>
              <a:t>9) Katydid (Insect)		</a:t>
            </a:r>
          </a:p>
          <a:p>
            <a:pPr lvl="1" eaLnBrk="1" hangingPunct="1"/>
            <a:r>
              <a:rPr lang="en-US" altLang="en-US">
                <a:latin typeface="Arial" panose="020B0604020202020204" pitchFamily="34" charset="0"/>
              </a:rPr>
              <a:t>10) Great-Horned Owl (bird)</a:t>
            </a:r>
          </a:p>
        </p:txBody>
      </p:sp>
      <p:sp>
        <p:nvSpPr>
          <p:cNvPr id="154630" name="Action Button: Home 5">
            <a:hlinkClick r:id="rId2" action="ppaction://hlinksldjump" highlightClick="1"/>
            <a:extLst>
              <a:ext uri="{FF2B5EF4-FFF2-40B4-BE49-F238E27FC236}">
                <a16:creationId xmlns:a16="http://schemas.microsoft.com/office/drawing/2014/main" id="{49772D87-5CE1-40B1-B29C-1B2AF3B8917F}"/>
              </a:ext>
            </a:extLst>
          </p:cNvPr>
          <p:cNvSpPr>
            <a:spLocks noChangeArrowheads="1"/>
          </p:cNvSpPr>
          <p:nvPr/>
        </p:nvSpPr>
        <p:spPr bwMode="auto">
          <a:xfrm>
            <a:off x="7848600" y="5715000"/>
            <a:ext cx="914400" cy="914400"/>
          </a:xfrm>
          <a:prstGeom prst="actionButtonHome">
            <a:avLst/>
          </a:prstGeom>
          <a:solidFill>
            <a:srgbClr val="FF9966"/>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6D072F9-7444-4AC2-B394-67F91F22117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45816A5-BF75-462F-B1E9-118B08CB8A34}" type="slidenum">
              <a:rPr lang="en-US" altLang="en-US" sz="1400" b="0">
                <a:latin typeface="Arial" panose="020B0604020202020204" pitchFamily="34" charset="0"/>
              </a:rPr>
              <a:pPr eaLnBrk="1" hangingPunct="1"/>
              <a:t>136</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F0F958F1-24BD-4B18-986C-2ACD15F94581}"/>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49EDCFD3-070B-43D7-AA86-33834D333B97}" type="slidenum">
              <a:rPr lang="en-US" altLang="en-US" sz="1400" b="0">
                <a:latin typeface="Arial" panose="020B0604020202020204" pitchFamily="34" charset="0"/>
              </a:rPr>
              <a:pPr algn="r" eaLnBrk="1" hangingPunct="1"/>
              <a:t>136</a:t>
            </a:fld>
            <a:endParaRPr lang="en-US" altLang="en-US" sz="1400" b="0">
              <a:latin typeface="Arial" panose="020B0604020202020204" pitchFamily="34" charset="0"/>
            </a:endParaRPr>
          </a:p>
        </p:txBody>
      </p:sp>
      <p:sp>
        <p:nvSpPr>
          <p:cNvPr id="155652" name="Rectangle 2">
            <a:extLst>
              <a:ext uri="{FF2B5EF4-FFF2-40B4-BE49-F238E27FC236}">
                <a16:creationId xmlns:a16="http://schemas.microsoft.com/office/drawing/2014/main" id="{28657AEB-03E6-428D-9DB4-C5FA814BAE06}"/>
              </a:ext>
            </a:extLst>
          </p:cNvPr>
          <p:cNvSpPr>
            <a:spLocks noGrp="1" noChangeArrowheads="1"/>
          </p:cNvSpPr>
          <p:nvPr>
            <p:ph type="title"/>
          </p:nvPr>
        </p:nvSpPr>
        <p:spPr>
          <a:xfrm>
            <a:off x="381000" y="0"/>
            <a:ext cx="8229600" cy="457200"/>
          </a:xfrm>
          <a:solidFill>
            <a:srgbClr val="FF9966"/>
          </a:solidFill>
          <a:ln w="38100">
            <a:solidFill>
              <a:schemeClr val="tx1"/>
            </a:solidFill>
            <a:miter lim="800000"/>
            <a:headEnd/>
            <a:tailEnd/>
          </a:ln>
        </p:spPr>
        <p:txBody>
          <a:bodyPr/>
          <a:lstStyle/>
          <a:p>
            <a:pPr eaLnBrk="1" hangingPunct="1"/>
            <a:r>
              <a:rPr lang="en-US" altLang="en-US" sz="2800" b="1">
                <a:solidFill>
                  <a:schemeClr val="tx1"/>
                </a:solidFill>
              </a:rPr>
              <a:t>Exercise 4e. Visualizing Bird Songs</a:t>
            </a:r>
          </a:p>
        </p:txBody>
      </p:sp>
      <p:sp>
        <p:nvSpPr>
          <p:cNvPr id="10" name="Rectangle 4">
            <a:extLst>
              <a:ext uri="{FF2B5EF4-FFF2-40B4-BE49-F238E27FC236}">
                <a16:creationId xmlns:a16="http://schemas.microsoft.com/office/drawing/2014/main" id="{BE8A60D2-B11E-4B0E-AFA3-1440CDF69DA4}"/>
              </a:ext>
            </a:extLst>
          </p:cNvPr>
          <p:cNvSpPr>
            <a:spLocks noChangeArrowheads="1"/>
          </p:cNvSpPr>
          <p:nvPr/>
        </p:nvSpPr>
        <p:spPr bwMode="auto">
          <a:xfrm>
            <a:off x="228600" y="793750"/>
            <a:ext cx="86868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a:solidFill>
                  <a:schemeClr val="tx1"/>
                </a:solidFill>
                <a:latin typeface="Times New Roman" panose="02020603050405020304" pitchFamily="18" charset="0"/>
              </a:defRPr>
            </a:lvl1pPr>
            <a:lvl2pPr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u="sng">
                <a:latin typeface="Arial" panose="020B0604020202020204" pitchFamily="34" charset="0"/>
              </a:rPr>
              <a:t>Materials: </a:t>
            </a:r>
          </a:p>
          <a:p>
            <a:pPr lvl="1" eaLnBrk="1" hangingPunct="1">
              <a:buFont typeface="Wingdings" panose="05000000000000000000" pitchFamily="2" charset="2"/>
              <a:buChar char="q"/>
            </a:pPr>
            <a:r>
              <a:rPr lang="en-US" altLang="en-US" b="0">
                <a:latin typeface="Arial" panose="020B0604020202020204" pitchFamily="34" charset="0"/>
              </a:rPr>
              <a:t>blank index cards</a:t>
            </a:r>
            <a:endParaRPr lang="en-US" altLang="en-US">
              <a:latin typeface="Arial" panose="020B0604020202020204" pitchFamily="34" charset="0"/>
            </a:endParaRPr>
          </a:p>
          <a:p>
            <a:pPr lvl="1" eaLnBrk="1" hangingPunct="1">
              <a:buFont typeface="Wingdings" panose="05000000000000000000" pitchFamily="2" charset="2"/>
              <a:buChar char="q"/>
            </a:pPr>
            <a:r>
              <a:rPr lang="en-US" altLang="en-US" b="0">
                <a:latin typeface="Arial" panose="020B0604020202020204" pitchFamily="34" charset="0"/>
              </a:rPr>
              <a:t>colored pencils</a:t>
            </a:r>
            <a:endParaRPr lang="en-US" altLang="en-US">
              <a:latin typeface="Arial" panose="020B0604020202020204" pitchFamily="34" charset="0"/>
            </a:endParaRPr>
          </a:p>
          <a:p>
            <a:pPr lvl="1" eaLnBrk="1" hangingPunct="1">
              <a:buFont typeface="Wingdings" panose="05000000000000000000" pitchFamily="2" charset="2"/>
              <a:buChar char="q"/>
            </a:pPr>
            <a:r>
              <a:rPr lang="en-US" altLang="en-US" b="0" i="1">
                <a:latin typeface="Arial" panose="020B0604020202020204" pitchFamily="34" charset="0"/>
              </a:rPr>
              <a:t>Birdsongs &amp; Things That Go Bump in the Night</a:t>
            </a:r>
            <a:r>
              <a:rPr lang="en-US" altLang="en-US" b="0">
                <a:latin typeface="Arial" panose="020B0604020202020204" pitchFamily="34" charset="0"/>
              </a:rPr>
              <a:t> audio CD</a:t>
            </a:r>
            <a:endParaRPr lang="en-US" altLang="en-US">
              <a:latin typeface="Arial" panose="020B0604020202020204" pitchFamily="34" charset="0"/>
            </a:endParaRPr>
          </a:p>
          <a:p>
            <a:pPr eaLnBrk="1" hangingPunct="1"/>
            <a:r>
              <a:rPr lang="en-US" altLang="en-US">
                <a:latin typeface="Arial" panose="020B0604020202020204" pitchFamily="34" charset="0"/>
              </a:rPr>
              <a:t> </a:t>
            </a:r>
          </a:p>
          <a:p>
            <a:pPr eaLnBrk="1" hangingPunct="1">
              <a:buFont typeface="Wingdings" panose="05000000000000000000" pitchFamily="2" charset="2"/>
              <a:buChar char="q"/>
            </a:pPr>
            <a:r>
              <a:rPr lang="en-US" altLang="en-US" b="0">
                <a:latin typeface="Arial" panose="020B0604020202020204" pitchFamily="34" charset="0"/>
              </a:rPr>
              <a:t>In this exercise, we will learn to visualize bird songs.</a:t>
            </a:r>
          </a:p>
          <a:p>
            <a:pPr eaLnBrk="1" hangingPunct="1"/>
            <a:r>
              <a:rPr lang="en-US" altLang="en-US" b="0">
                <a:latin typeface="Arial" panose="020B0604020202020204" pitchFamily="34" charset="0"/>
              </a:rPr>
              <a:t>  </a:t>
            </a:r>
          </a:p>
          <a:p>
            <a:pPr eaLnBrk="1" hangingPunct="1">
              <a:buFont typeface="Wingdings" panose="05000000000000000000" pitchFamily="2" charset="2"/>
              <a:buChar char="q"/>
            </a:pPr>
            <a:r>
              <a:rPr lang="en-US" altLang="en-US" b="0">
                <a:latin typeface="Arial" panose="020B0604020202020204" pitchFamily="34" charset="0"/>
              </a:rPr>
              <a:t>We will start by drawing our own pictures of bird songs, and then we will learn how scientists visualize bird songs. </a:t>
            </a:r>
          </a:p>
          <a:p>
            <a:pPr eaLnBrk="1" hangingPunct="1"/>
            <a:r>
              <a:rPr lang="en-US" altLang="en-US" b="0">
                <a:latin typeface="Arial" panose="020B0604020202020204" pitchFamily="34" charset="0"/>
              </a:rPr>
              <a:t> </a:t>
            </a:r>
          </a:p>
          <a:p>
            <a:pPr eaLnBrk="1" hangingPunct="1">
              <a:buFont typeface="Wingdings" panose="05000000000000000000" pitchFamily="2" charset="2"/>
              <a:buChar char="q"/>
            </a:pPr>
            <a:r>
              <a:rPr lang="en-US" altLang="en-US" b="0">
                <a:latin typeface="Arial" panose="020B0604020202020204" pitchFamily="34" charset="0"/>
              </a:rPr>
              <a:t>Visualizing bird songs will help us to notice the features that distinguish them, and thus improve our ability to recognize them in the future.</a:t>
            </a:r>
            <a:endParaRPr lang="en-US"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B2D7CA0-9F18-40D7-AC72-683E9B8AC4DB}"/>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9C160C4-E505-48AD-AC4E-61B942A8E656}" type="slidenum">
              <a:rPr lang="en-US" altLang="en-US" sz="1400" b="0">
                <a:latin typeface="Arial" panose="020B0604020202020204" pitchFamily="34" charset="0"/>
              </a:rPr>
              <a:pPr eaLnBrk="1" hangingPunct="1"/>
              <a:t>137</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70F229A3-6C58-47D1-ADFC-0F353B023AC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C38197E1-570A-4D6F-AF00-83B57E6D9006}" type="slidenum">
              <a:rPr lang="en-US" altLang="en-US" sz="1400" b="0">
                <a:latin typeface="Arial" panose="020B0604020202020204" pitchFamily="34" charset="0"/>
              </a:rPr>
              <a:pPr algn="r" eaLnBrk="1" hangingPunct="1"/>
              <a:t>137</a:t>
            </a:fld>
            <a:endParaRPr lang="en-US" altLang="en-US" sz="1400" b="0">
              <a:latin typeface="Arial" panose="020B0604020202020204" pitchFamily="34" charset="0"/>
            </a:endParaRPr>
          </a:p>
        </p:txBody>
      </p:sp>
      <p:sp>
        <p:nvSpPr>
          <p:cNvPr id="156676" name="Rectangle 2">
            <a:extLst>
              <a:ext uri="{FF2B5EF4-FFF2-40B4-BE49-F238E27FC236}">
                <a16:creationId xmlns:a16="http://schemas.microsoft.com/office/drawing/2014/main" id="{BFD2712E-313F-46B9-94DF-9B1447594CD3}"/>
              </a:ext>
            </a:extLst>
          </p:cNvPr>
          <p:cNvSpPr>
            <a:spLocks noGrp="1" noChangeArrowheads="1"/>
          </p:cNvSpPr>
          <p:nvPr>
            <p:ph type="title"/>
          </p:nvPr>
        </p:nvSpPr>
        <p:spPr>
          <a:xfrm>
            <a:off x="381000" y="0"/>
            <a:ext cx="8229600" cy="457200"/>
          </a:xfrm>
          <a:solidFill>
            <a:srgbClr val="FF9966"/>
          </a:solidFill>
          <a:ln w="38100">
            <a:solidFill>
              <a:schemeClr val="tx1"/>
            </a:solidFill>
            <a:miter lim="800000"/>
            <a:headEnd/>
            <a:tailEnd/>
          </a:ln>
        </p:spPr>
        <p:txBody>
          <a:bodyPr/>
          <a:lstStyle/>
          <a:p>
            <a:pPr eaLnBrk="1" hangingPunct="1"/>
            <a:r>
              <a:rPr lang="en-US" altLang="en-US" sz="2400" b="1">
                <a:solidFill>
                  <a:schemeClr val="tx1"/>
                </a:solidFill>
              </a:rPr>
              <a:t>Directions for Exercise 4e. Visualizing Bird Songs</a:t>
            </a:r>
          </a:p>
        </p:txBody>
      </p:sp>
      <p:sp>
        <p:nvSpPr>
          <p:cNvPr id="10" name="Rectangle 4">
            <a:extLst>
              <a:ext uri="{FF2B5EF4-FFF2-40B4-BE49-F238E27FC236}">
                <a16:creationId xmlns:a16="http://schemas.microsoft.com/office/drawing/2014/main" id="{DB28A271-42F4-42E8-A8C0-A0A27B086C94}"/>
              </a:ext>
            </a:extLst>
          </p:cNvPr>
          <p:cNvSpPr>
            <a:spLocks noChangeArrowheads="1"/>
          </p:cNvSpPr>
          <p:nvPr/>
        </p:nvSpPr>
        <p:spPr bwMode="auto">
          <a:xfrm>
            <a:off x="228600" y="685800"/>
            <a:ext cx="86868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buFont typeface="Wingdings" panose="05000000000000000000" pitchFamily="2" charset="2"/>
              <a:buChar char="q"/>
            </a:pPr>
            <a:r>
              <a:rPr lang="en-US" altLang="en-US" b="0">
                <a:latin typeface="Arial" panose="020B0604020202020204" pitchFamily="34" charset="0"/>
              </a:rPr>
              <a:t>Take out a blank index card and the colored pencils.</a:t>
            </a:r>
          </a:p>
          <a:p>
            <a:pPr eaLnBrk="1" hangingPunct="1">
              <a:buFont typeface="Wingdings" panose="05000000000000000000" pitchFamily="2" charset="2"/>
              <a:buChar char="q"/>
            </a:pPr>
            <a:endParaRPr lang="en-US" altLang="en-US">
              <a:latin typeface="Arial" panose="020B0604020202020204" pitchFamily="34" charset="0"/>
            </a:endParaRPr>
          </a:p>
          <a:p>
            <a:pPr eaLnBrk="1" hangingPunct="1">
              <a:buFont typeface="Wingdings" panose="05000000000000000000" pitchFamily="2" charset="2"/>
              <a:buChar char="q"/>
            </a:pPr>
            <a:r>
              <a:rPr lang="en-US" altLang="en-US" b="0">
                <a:latin typeface="Arial" panose="020B0604020202020204" pitchFamily="34" charset="0"/>
              </a:rPr>
              <a:t>Listen to the recording of the Whippoorwill’s call on track 46.</a:t>
            </a:r>
          </a:p>
          <a:p>
            <a:pPr eaLnBrk="1" hangingPunct="1">
              <a:buFont typeface="Wingdings" panose="05000000000000000000" pitchFamily="2" charset="2"/>
              <a:buChar char="q"/>
            </a:pPr>
            <a:endParaRPr lang="en-US" altLang="en-US">
              <a:latin typeface="Arial" panose="020B0604020202020204" pitchFamily="34" charset="0"/>
            </a:endParaRPr>
          </a:p>
          <a:p>
            <a:pPr eaLnBrk="1" hangingPunct="1">
              <a:buFont typeface="Wingdings" panose="05000000000000000000" pitchFamily="2" charset="2"/>
              <a:buChar char="q"/>
            </a:pPr>
            <a:r>
              <a:rPr lang="en-US" altLang="en-US" b="0">
                <a:latin typeface="Arial" panose="020B0604020202020204" pitchFamily="34" charset="0"/>
              </a:rPr>
              <a:t>Try to draw a picture of the Whippoorwill’s call.</a:t>
            </a:r>
          </a:p>
          <a:p>
            <a:pPr eaLnBrk="1" hangingPunct="1">
              <a:buFont typeface="Wingdings" panose="05000000000000000000" pitchFamily="2" charset="2"/>
              <a:buChar char="q"/>
            </a:pPr>
            <a:endParaRPr lang="en-US" altLang="en-US">
              <a:latin typeface="Arial" panose="020B0604020202020204" pitchFamily="34" charset="0"/>
            </a:endParaRPr>
          </a:p>
          <a:p>
            <a:pPr eaLnBrk="1" hangingPunct="1">
              <a:buFont typeface="Wingdings" panose="05000000000000000000" pitchFamily="2" charset="2"/>
              <a:buChar char="q"/>
            </a:pPr>
            <a:r>
              <a:rPr lang="en-US" altLang="en-US" b="0">
                <a:latin typeface="Arial" panose="020B0604020202020204" pitchFamily="34" charset="0"/>
              </a:rPr>
              <a:t>What features of the call were you able to record?  </a:t>
            </a:r>
          </a:p>
          <a:p>
            <a:pPr lvl="1" eaLnBrk="1" hangingPunct="1">
              <a:buFont typeface="Wingdings" panose="05000000000000000000" pitchFamily="2" charset="2"/>
              <a:buChar char="q"/>
            </a:pPr>
            <a:r>
              <a:rPr lang="en-US" altLang="en-US" b="0">
                <a:latin typeface="Arial" panose="020B0604020202020204" pitchFamily="34" charset="0"/>
              </a:rPr>
              <a:t>Did you represent the call’s length, loudness, and pitch?  </a:t>
            </a:r>
          </a:p>
          <a:p>
            <a:pPr lvl="1" eaLnBrk="1" hangingPunct="1">
              <a:buFont typeface="Wingdings" panose="05000000000000000000" pitchFamily="2" charset="2"/>
              <a:buChar char="q"/>
            </a:pPr>
            <a:r>
              <a:rPr lang="en-US" altLang="en-US" b="0">
                <a:latin typeface="Arial" panose="020B0604020202020204" pitchFamily="34" charset="0"/>
              </a:rPr>
              <a:t>If so, how?</a:t>
            </a:r>
          </a:p>
          <a:p>
            <a:pPr lvl="1" eaLnBrk="1" hangingPunct="1">
              <a:buFont typeface="Wingdings" panose="05000000000000000000" pitchFamily="2" charset="2"/>
              <a:buChar char="q"/>
            </a:pPr>
            <a:endParaRPr lang="en-US" altLang="en-US">
              <a:latin typeface="Arial" panose="020B0604020202020204" pitchFamily="34" charset="0"/>
            </a:endParaRPr>
          </a:p>
          <a:p>
            <a:pPr eaLnBrk="1" hangingPunct="1">
              <a:buFont typeface="Wingdings" panose="05000000000000000000" pitchFamily="2" charset="2"/>
              <a:buChar char="q"/>
            </a:pPr>
            <a:r>
              <a:rPr lang="en-US" altLang="en-US" b="0">
                <a:latin typeface="Arial" panose="020B0604020202020204" pitchFamily="34" charset="0"/>
              </a:rPr>
              <a:t>Compare your drawing with that of another student.  </a:t>
            </a:r>
          </a:p>
          <a:p>
            <a:pPr lvl="1" eaLnBrk="1" hangingPunct="1">
              <a:buFont typeface="Wingdings" panose="05000000000000000000" pitchFamily="2" charset="2"/>
              <a:buChar char="q"/>
            </a:pPr>
            <a:r>
              <a:rPr lang="en-US" altLang="en-US" b="0">
                <a:latin typeface="Arial" panose="020B0604020202020204" pitchFamily="34" charset="0"/>
              </a:rPr>
              <a:t>How are they similar?  </a:t>
            </a:r>
          </a:p>
          <a:p>
            <a:pPr lvl="1" eaLnBrk="1" hangingPunct="1">
              <a:buFont typeface="Wingdings" panose="05000000000000000000" pitchFamily="2" charset="2"/>
              <a:buChar char="q"/>
            </a:pPr>
            <a:r>
              <a:rPr lang="en-US" altLang="en-US" b="0">
                <a:latin typeface="Arial" panose="020B0604020202020204" pitchFamily="34" charset="0"/>
              </a:rPr>
              <a:t>How are they different?  </a:t>
            </a:r>
          </a:p>
          <a:p>
            <a:pPr lvl="1" eaLnBrk="1" hangingPunct="1">
              <a:buFont typeface="Wingdings" panose="05000000000000000000" pitchFamily="2" charset="2"/>
              <a:buChar char="q"/>
            </a:pPr>
            <a:r>
              <a:rPr lang="en-US" altLang="en-US" b="0">
                <a:latin typeface="Arial" panose="020B0604020202020204" pitchFamily="34" charset="0"/>
              </a:rPr>
              <a:t>Whose drawing most clearly illustrates the sound made by the bird?</a:t>
            </a:r>
            <a:endParaRPr lang="en-US"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8E5EFA2-BD6A-4A2C-9BA1-48B2EB570F0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ABEEC3E-EF96-47FE-B1AD-074239D2FB08}" type="slidenum">
              <a:rPr lang="en-US" altLang="en-US" sz="1400" b="0">
                <a:latin typeface="Arial" panose="020B0604020202020204" pitchFamily="34" charset="0"/>
              </a:rPr>
              <a:pPr eaLnBrk="1" hangingPunct="1"/>
              <a:t>138</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1674A392-554D-4D91-8823-B7EB13AF0BA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DD983E1-96C0-4A13-8C25-A074677E8837}" type="slidenum">
              <a:rPr lang="en-US" altLang="en-US" sz="1400" b="0">
                <a:latin typeface="Arial" panose="020B0604020202020204" pitchFamily="34" charset="0"/>
              </a:rPr>
              <a:pPr algn="r" eaLnBrk="1" hangingPunct="1"/>
              <a:t>138</a:t>
            </a:fld>
            <a:endParaRPr lang="en-US" altLang="en-US" sz="1400" b="0">
              <a:latin typeface="Arial" panose="020B0604020202020204" pitchFamily="34" charset="0"/>
            </a:endParaRPr>
          </a:p>
        </p:txBody>
      </p:sp>
      <p:sp>
        <p:nvSpPr>
          <p:cNvPr id="157700" name="Rectangle 2">
            <a:extLst>
              <a:ext uri="{FF2B5EF4-FFF2-40B4-BE49-F238E27FC236}">
                <a16:creationId xmlns:a16="http://schemas.microsoft.com/office/drawing/2014/main" id="{CFDEA0AA-DC4E-4962-A3F5-7D51D236B19D}"/>
              </a:ext>
            </a:extLst>
          </p:cNvPr>
          <p:cNvSpPr>
            <a:spLocks noGrp="1" noChangeArrowheads="1"/>
          </p:cNvSpPr>
          <p:nvPr>
            <p:ph type="title"/>
          </p:nvPr>
        </p:nvSpPr>
        <p:spPr>
          <a:xfrm>
            <a:off x="381000" y="0"/>
            <a:ext cx="8229600" cy="457200"/>
          </a:xfrm>
          <a:solidFill>
            <a:srgbClr val="FF9966"/>
          </a:solidFill>
          <a:ln w="38100">
            <a:solidFill>
              <a:schemeClr val="tx1"/>
            </a:solidFill>
            <a:miter lim="800000"/>
            <a:headEnd/>
            <a:tailEnd/>
          </a:ln>
        </p:spPr>
        <p:txBody>
          <a:bodyPr/>
          <a:lstStyle/>
          <a:p>
            <a:pPr eaLnBrk="1" hangingPunct="1"/>
            <a:r>
              <a:rPr lang="en-US" altLang="en-US" sz="2400" b="1">
                <a:solidFill>
                  <a:schemeClr val="tx1"/>
                </a:solidFill>
              </a:rPr>
              <a:t>Directions for Exercise 4e. Visualizing Bird Songs</a:t>
            </a:r>
          </a:p>
        </p:txBody>
      </p:sp>
      <p:sp>
        <p:nvSpPr>
          <p:cNvPr id="10" name="Rectangle 4">
            <a:extLst>
              <a:ext uri="{FF2B5EF4-FFF2-40B4-BE49-F238E27FC236}">
                <a16:creationId xmlns:a16="http://schemas.microsoft.com/office/drawing/2014/main" id="{93A51367-3BBF-4712-93F2-1CF6B710B08C}"/>
              </a:ext>
            </a:extLst>
          </p:cNvPr>
          <p:cNvSpPr>
            <a:spLocks noChangeArrowheads="1"/>
          </p:cNvSpPr>
          <p:nvPr/>
        </p:nvSpPr>
        <p:spPr bwMode="auto">
          <a:xfrm>
            <a:off x="152400" y="609600"/>
            <a:ext cx="86868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buFont typeface="Wingdings" panose="05000000000000000000" pitchFamily="2" charset="2"/>
              <a:buChar char="q"/>
            </a:pPr>
            <a:r>
              <a:rPr lang="en-US" altLang="en-US" sz="2800" b="0">
                <a:latin typeface="Arial" panose="020B0604020202020204" pitchFamily="34" charset="0"/>
              </a:rPr>
              <a:t>Scientists use pictures called </a:t>
            </a:r>
            <a:r>
              <a:rPr lang="en-US" altLang="en-US" sz="2800">
                <a:solidFill>
                  <a:srgbClr val="FF9966"/>
                </a:solidFill>
                <a:latin typeface="Arial" panose="020B0604020202020204" pitchFamily="34" charset="0"/>
              </a:rPr>
              <a:t>spectrograms</a:t>
            </a:r>
            <a:r>
              <a:rPr lang="en-US" altLang="en-US" sz="2800" b="0">
                <a:latin typeface="Arial" panose="020B0604020202020204" pitchFamily="34" charset="0"/>
              </a:rPr>
              <a:t> to visualize bird songs.  </a:t>
            </a:r>
          </a:p>
          <a:p>
            <a:pPr eaLnBrk="1" hangingPunct="1">
              <a:buFont typeface="Wingdings" panose="05000000000000000000" pitchFamily="2" charset="2"/>
              <a:buChar char="q"/>
            </a:pPr>
            <a:r>
              <a:rPr lang="en-US" altLang="en-US" sz="2800" b="0">
                <a:latin typeface="Arial" panose="020B0604020202020204" pitchFamily="34" charset="0"/>
              </a:rPr>
              <a:t>A spectrogram is much like a piece of sheet music, in that time is recorded along the horizontal axis, and pitch is recorded along the vertical axis.  </a:t>
            </a:r>
          </a:p>
          <a:p>
            <a:pPr eaLnBrk="1" hangingPunct="1">
              <a:buFont typeface="Wingdings" panose="05000000000000000000" pitchFamily="2" charset="2"/>
              <a:buChar char="q"/>
            </a:pPr>
            <a:r>
              <a:rPr lang="en-US" altLang="en-US" sz="2800" b="0">
                <a:latin typeface="Arial" panose="020B0604020202020204" pitchFamily="34" charset="0"/>
              </a:rPr>
              <a:t>In addition, spectrograms use color to record loudness.  </a:t>
            </a:r>
          </a:p>
          <a:p>
            <a:pPr eaLnBrk="1" hangingPunct="1">
              <a:buFont typeface="Wingdings" panose="05000000000000000000" pitchFamily="2" charset="2"/>
              <a:buChar char="q"/>
            </a:pPr>
            <a:r>
              <a:rPr lang="en-US" altLang="en-US" sz="2800" b="0">
                <a:latin typeface="Arial" panose="020B0604020202020204" pitchFamily="34" charset="0"/>
              </a:rPr>
              <a:t>The colored curves you see in a spectrogram represent sounds.  </a:t>
            </a:r>
          </a:p>
          <a:p>
            <a:pPr eaLnBrk="1" hangingPunct="1">
              <a:buFont typeface="Wingdings" panose="05000000000000000000" pitchFamily="2" charset="2"/>
              <a:buChar char="q"/>
            </a:pPr>
            <a:r>
              <a:rPr lang="en-US" altLang="en-US" sz="2800">
                <a:latin typeface="Arial" panose="020B0604020202020204" pitchFamily="34" charset="0"/>
              </a:rPr>
              <a:t>Higher curves represent higher sounds, longer curves represent longer sounds, and more intensely colored curves represent louder sounds.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17D0F29-B9D0-4677-B567-7C323449BB95}"/>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9CBD2C9-5F14-4733-9613-A48B610C08EA}" type="slidenum">
              <a:rPr lang="en-US" altLang="en-US" sz="1400" b="0">
                <a:latin typeface="Arial" panose="020B0604020202020204" pitchFamily="34" charset="0"/>
              </a:rPr>
              <a:pPr eaLnBrk="1" hangingPunct="1"/>
              <a:t>139</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1D403947-6514-4E52-960B-B6835472E1A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AC3786F-6E2C-4E35-A86B-E3762C5560C8}" type="slidenum">
              <a:rPr lang="en-US" altLang="en-US" sz="1400" b="0">
                <a:latin typeface="Arial" panose="020B0604020202020204" pitchFamily="34" charset="0"/>
              </a:rPr>
              <a:pPr algn="r" eaLnBrk="1" hangingPunct="1"/>
              <a:t>139</a:t>
            </a:fld>
            <a:endParaRPr lang="en-US" altLang="en-US" sz="1400" b="0">
              <a:latin typeface="Arial" panose="020B0604020202020204" pitchFamily="34" charset="0"/>
            </a:endParaRPr>
          </a:p>
        </p:txBody>
      </p:sp>
      <p:sp>
        <p:nvSpPr>
          <p:cNvPr id="158724" name="Rectangle 2">
            <a:extLst>
              <a:ext uri="{FF2B5EF4-FFF2-40B4-BE49-F238E27FC236}">
                <a16:creationId xmlns:a16="http://schemas.microsoft.com/office/drawing/2014/main" id="{82FCFA84-BC8B-4D31-A81B-C3F89536FCE1}"/>
              </a:ext>
            </a:extLst>
          </p:cNvPr>
          <p:cNvSpPr>
            <a:spLocks noGrp="1" noChangeArrowheads="1"/>
          </p:cNvSpPr>
          <p:nvPr>
            <p:ph type="title"/>
          </p:nvPr>
        </p:nvSpPr>
        <p:spPr>
          <a:xfrm>
            <a:off x="381000" y="0"/>
            <a:ext cx="8229600" cy="457200"/>
          </a:xfrm>
          <a:solidFill>
            <a:srgbClr val="FF9966"/>
          </a:solidFill>
          <a:ln w="38100">
            <a:solidFill>
              <a:schemeClr val="tx1"/>
            </a:solidFill>
            <a:miter lim="800000"/>
            <a:headEnd/>
            <a:tailEnd/>
          </a:ln>
        </p:spPr>
        <p:txBody>
          <a:bodyPr/>
          <a:lstStyle/>
          <a:p>
            <a:pPr eaLnBrk="1" hangingPunct="1"/>
            <a:r>
              <a:rPr lang="en-US" altLang="en-US" sz="2400" b="1">
                <a:solidFill>
                  <a:schemeClr val="tx1"/>
                </a:solidFill>
              </a:rPr>
              <a:t>Directions for Exercise 4e. Visualizing Bird Songs</a:t>
            </a:r>
          </a:p>
        </p:txBody>
      </p:sp>
      <p:sp>
        <p:nvSpPr>
          <p:cNvPr id="10" name="Rectangle 4">
            <a:extLst>
              <a:ext uri="{FF2B5EF4-FFF2-40B4-BE49-F238E27FC236}">
                <a16:creationId xmlns:a16="http://schemas.microsoft.com/office/drawing/2014/main" id="{C147D7C2-DC6E-456E-B603-9DDFE9188AAF}"/>
              </a:ext>
            </a:extLst>
          </p:cNvPr>
          <p:cNvSpPr>
            <a:spLocks noChangeArrowheads="1"/>
          </p:cNvSpPr>
          <p:nvPr/>
        </p:nvSpPr>
        <p:spPr bwMode="auto">
          <a:xfrm>
            <a:off x="152400" y="533400"/>
            <a:ext cx="86868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buFont typeface="Wingdings" panose="05000000000000000000" pitchFamily="2" charset="2"/>
              <a:buChar char="q"/>
            </a:pPr>
            <a:r>
              <a:rPr lang="en-US" altLang="en-US" b="0">
                <a:latin typeface="Arial" panose="020B0604020202020204" pitchFamily="34" charset="0"/>
              </a:rPr>
              <a:t>Look at the spectrogram of the call of the Whippoorwill (</a:t>
            </a:r>
            <a:r>
              <a:rPr lang="en-US" altLang="en-US" b="0" i="1">
                <a:latin typeface="Arial" panose="020B0604020202020204" pitchFamily="34" charset="0"/>
              </a:rPr>
              <a:t>Caprimulgus vociferus</a:t>
            </a:r>
            <a:r>
              <a:rPr lang="en-US" altLang="en-US" b="0">
                <a:latin typeface="Arial" panose="020B0604020202020204" pitchFamily="34" charset="0"/>
              </a:rPr>
              <a:t>) below.  Is it anything like the picture that you drew?</a:t>
            </a:r>
          </a:p>
          <a:p>
            <a:pPr eaLnBrk="1" hangingPunct="1">
              <a:buFont typeface="Wingdings" panose="05000000000000000000" pitchFamily="2" charset="2"/>
              <a:buChar char="q"/>
            </a:pPr>
            <a:endParaRPr lang="en-US" altLang="en-US" b="0">
              <a:latin typeface="Arial" panose="020B0604020202020204" pitchFamily="34" charset="0"/>
            </a:endParaRPr>
          </a:p>
          <a:p>
            <a:pPr eaLnBrk="1" hangingPunct="1">
              <a:buFont typeface="Wingdings" panose="05000000000000000000" pitchFamily="2" charset="2"/>
              <a:buChar char="q"/>
            </a:pPr>
            <a:endParaRPr lang="en-US" altLang="en-US" b="0">
              <a:latin typeface="Arial" panose="020B0604020202020204" pitchFamily="34" charset="0"/>
            </a:endParaRPr>
          </a:p>
          <a:p>
            <a:pPr eaLnBrk="1" hangingPunct="1">
              <a:buFont typeface="Wingdings" panose="05000000000000000000" pitchFamily="2" charset="2"/>
              <a:buChar char="q"/>
            </a:pPr>
            <a:endParaRPr lang="en-US" altLang="en-US" b="0">
              <a:latin typeface="Arial" panose="020B0604020202020204" pitchFamily="34" charset="0"/>
            </a:endParaRPr>
          </a:p>
          <a:p>
            <a:pPr eaLnBrk="1" hangingPunct="1">
              <a:buFont typeface="Wingdings" panose="05000000000000000000" pitchFamily="2" charset="2"/>
              <a:buChar char="q"/>
            </a:pPr>
            <a:endParaRPr lang="en-US" altLang="en-US" b="0">
              <a:latin typeface="Arial" panose="020B0604020202020204" pitchFamily="34" charset="0"/>
            </a:endParaRPr>
          </a:p>
          <a:p>
            <a:pPr eaLnBrk="1" hangingPunct="1">
              <a:buFont typeface="Wingdings" panose="05000000000000000000" pitchFamily="2" charset="2"/>
              <a:buChar char="q"/>
            </a:pPr>
            <a:endParaRPr lang="en-US" altLang="en-US" b="0">
              <a:latin typeface="Arial" panose="020B0604020202020204" pitchFamily="34" charset="0"/>
            </a:endParaRPr>
          </a:p>
          <a:p>
            <a:pPr eaLnBrk="1" hangingPunct="1">
              <a:buFont typeface="Wingdings" panose="05000000000000000000" pitchFamily="2" charset="2"/>
              <a:buChar char="q"/>
            </a:pPr>
            <a:endParaRPr lang="en-US" altLang="en-US" b="0">
              <a:latin typeface="Arial" panose="020B0604020202020204" pitchFamily="34" charset="0"/>
            </a:endParaRPr>
          </a:p>
          <a:p>
            <a:pPr eaLnBrk="1" hangingPunct="1">
              <a:buFont typeface="Wingdings" panose="05000000000000000000" pitchFamily="2" charset="2"/>
              <a:buChar char="q"/>
            </a:pPr>
            <a:endParaRPr lang="en-US" altLang="en-US" b="0">
              <a:latin typeface="Arial" panose="020B0604020202020204" pitchFamily="34" charset="0"/>
            </a:endParaRPr>
          </a:p>
          <a:p>
            <a:pPr eaLnBrk="1" hangingPunct="1">
              <a:buFont typeface="Wingdings" panose="05000000000000000000" pitchFamily="2" charset="2"/>
              <a:buChar char="q"/>
            </a:pPr>
            <a:r>
              <a:rPr lang="en-US" altLang="en-US" b="0">
                <a:latin typeface="Arial" panose="020B0604020202020204" pitchFamily="34" charset="0"/>
              </a:rPr>
              <a:t>Now listen to the calls of the birds on tracks 3, 6, and 9.</a:t>
            </a:r>
          </a:p>
          <a:p>
            <a:pPr eaLnBrk="1" hangingPunct="1">
              <a:buFont typeface="Wingdings" panose="05000000000000000000" pitchFamily="2" charset="2"/>
              <a:buChar char="q"/>
            </a:pPr>
            <a:r>
              <a:rPr lang="en-US" altLang="en-US" b="0">
                <a:latin typeface="Arial" panose="020B0604020202020204" pitchFamily="34" charset="0"/>
              </a:rPr>
              <a:t>Record each bird’s name on one side of an index card.</a:t>
            </a:r>
          </a:p>
          <a:p>
            <a:pPr eaLnBrk="1" hangingPunct="1">
              <a:buFont typeface="Wingdings" panose="05000000000000000000" pitchFamily="2" charset="2"/>
              <a:buChar char="q"/>
            </a:pPr>
            <a:r>
              <a:rPr lang="en-US" altLang="en-US" b="0">
                <a:latin typeface="Arial" panose="020B0604020202020204" pitchFamily="34" charset="0"/>
              </a:rPr>
              <a:t>Try to draw a spectrogram of each bird’s call on the other sides of the cards.</a:t>
            </a:r>
          </a:p>
        </p:txBody>
      </p:sp>
      <p:pic>
        <p:nvPicPr>
          <p:cNvPr id="8" name="Picture 7" descr="C:\Users\Rachel\Desktop\biology in a box\whip-poor-will spectrogram.JPG">
            <a:extLst>
              <a:ext uri="{FF2B5EF4-FFF2-40B4-BE49-F238E27FC236}">
                <a16:creationId xmlns:a16="http://schemas.microsoft.com/office/drawing/2014/main" id="{9D0091CA-01A9-4EB3-8A16-53AF7FBB8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371600"/>
            <a:ext cx="327660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style.rotation</p:attrName>
                                        </p:attrNameLst>
                                      </p:cBhvr>
                                      <p:tavLst>
                                        <p:tav tm="0">
                                          <p:val>
                                            <p:fltVal val="720"/>
                                          </p:val>
                                        </p:tav>
                                        <p:tav tm="100000">
                                          <p:val>
                                            <p:fltVal val="0"/>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3FD99F4-4C09-4DB8-AEAE-04D9AD0D890B}"/>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6A8732D-F29A-41AC-8FE3-88C5B069F8A2}" type="slidenum">
              <a:rPr lang="en-US" altLang="en-US" sz="1400" b="0">
                <a:latin typeface="Arial" panose="020B0604020202020204" pitchFamily="34" charset="0"/>
              </a:rPr>
              <a:pPr eaLnBrk="1" hangingPunct="1"/>
              <a:t>14</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DB1920E6-18DA-4DC8-84CA-006E3EB0E82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5A707698-C0DD-47F0-B6F4-BFC6717F25DE}" type="slidenum">
              <a:rPr lang="en-US" altLang="en-US" sz="1400" b="0">
                <a:latin typeface="Arial" panose="020B0604020202020204" pitchFamily="34" charset="0"/>
              </a:rPr>
              <a:pPr algn="r" eaLnBrk="1" hangingPunct="1"/>
              <a:t>14</a:t>
            </a:fld>
            <a:endParaRPr lang="en-US" altLang="en-US" sz="1400" b="0">
              <a:latin typeface="Arial" panose="020B0604020202020204" pitchFamily="34" charset="0"/>
            </a:endParaRPr>
          </a:p>
        </p:txBody>
      </p:sp>
      <p:sp>
        <p:nvSpPr>
          <p:cNvPr id="30724" name="Rectangle 2">
            <a:extLst>
              <a:ext uri="{FF2B5EF4-FFF2-40B4-BE49-F238E27FC236}">
                <a16:creationId xmlns:a16="http://schemas.microsoft.com/office/drawing/2014/main" id="{F05FB187-9CA6-41D4-835C-0AB011AB0152}"/>
              </a:ext>
            </a:extLst>
          </p:cNvPr>
          <p:cNvSpPr>
            <a:spLocks noGrp="1" noChangeArrowheads="1"/>
          </p:cNvSpPr>
          <p:nvPr>
            <p:ph type="title"/>
          </p:nvPr>
        </p:nvSpPr>
        <p:spPr>
          <a:xfrm>
            <a:off x="457200" y="152400"/>
            <a:ext cx="8229600" cy="1143000"/>
          </a:xfrm>
        </p:spPr>
        <p:txBody>
          <a:bodyPr/>
          <a:lstStyle/>
          <a:p>
            <a:pPr eaLnBrk="1" hangingPunct="1"/>
            <a:r>
              <a:rPr lang="en-US" altLang="en-US" b="1"/>
              <a:t>Striped Skunk</a:t>
            </a:r>
          </a:p>
        </p:txBody>
      </p:sp>
      <p:graphicFrame>
        <p:nvGraphicFramePr>
          <p:cNvPr id="144384" name="Object 1024">
            <a:hlinkClick r:id="rId3" action="ppaction://hlinksldjump"/>
            <a:extLst>
              <a:ext uri="{FF2B5EF4-FFF2-40B4-BE49-F238E27FC236}">
                <a16:creationId xmlns:a16="http://schemas.microsoft.com/office/drawing/2014/main" id="{33734E5C-5234-4FB2-B23E-8928E69638DA}"/>
              </a:ext>
            </a:extLst>
          </p:cNvPr>
          <p:cNvGraphicFramePr>
            <a:graphicFrameLocks noChangeAspect="1"/>
          </p:cNvGraphicFramePr>
          <p:nvPr/>
        </p:nvGraphicFramePr>
        <p:xfrm>
          <a:off x="4495800" y="1295400"/>
          <a:ext cx="4435475" cy="5367338"/>
        </p:xfrm>
        <a:graphic>
          <a:graphicData uri="http://schemas.openxmlformats.org/presentationml/2006/ole">
            <mc:AlternateContent xmlns:mc="http://schemas.openxmlformats.org/markup-compatibility/2006">
              <mc:Choice xmlns:v="urn:schemas-microsoft-com:vml" Requires="v">
                <p:oleObj spid="_x0000_s30729" name="Bitmap Image" r:id="rId4" imgW="3580952" imgH="4334480" progId="PBrush">
                  <p:embed/>
                </p:oleObj>
              </mc:Choice>
              <mc:Fallback>
                <p:oleObj name="Bitmap Image" r:id="rId4" imgW="3580952" imgH="4334480" progId="PBrush">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295400"/>
                        <a:ext cx="4435475" cy="536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 Box 5">
            <a:extLst>
              <a:ext uri="{FF2B5EF4-FFF2-40B4-BE49-F238E27FC236}">
                <a16:creationId xmlns:a16="http://schemas.microsoft.com/office/drawing/2014/main" id="{BDDBAEE0-8FDA-42D9-8EB4-50547FC20ECB}"/>
              </a:ext>
            </a:extLst>
          </p:cNvPr>
          <p:cNvSpPr txBox="1">
            <a:spLocks noChangeArrowheads="1"/>
          </p:cNvSpPr>
          <p:nvPr/>
        </p:nvSpPr>
        <p:spPr bwMode="auto">
          <a:xfrm>
            <a:off x="228600" y="1828800"/>
            <a:ext cx="4343400" cy="708025"/>
          </a:xfrm>
          <a:prstGeom prst="rect">
            <a:avLst/>
          </a:prstGeom>
          <a:noFill/>
          <a:ln w="9525">
            <a:solidFill>
              <a:schemeClr val="tx1"/>
            </a:solidFill>
            <a:miter lim="800000"/>
            <a:headEnd/>
            <a:tailEnd/>
          </a:ln>
        </p:spPr>
        <p:txBody>
          <a:bodyPr>
            <a:spAutoFit/>
          </a:bodyPr>
          <a:lstStyle/>
          <a:p>
            <a:pPr>
              <a:defRPr/>
            </a:pPr>
            <a:r>
              <a:rPr lang="en-US" sz="2000" dirty="0">
                <a:latin typeface="+mn-lt"/>
                <a:cs typeface="+mn-cs"/>
              </a:rPr>
              <a:t>Click on the animal for information about it!</a:t>
            </a:r>
          </a:p>
        </p:txBody>
      </p:sp>
      <p:sp>
        <p:nvSpPr>
          <p:cNvPr id="15" name="Action Button: Back or Previous 14">
            <a:hlinkClick r:id="" action="ppaction://hlinkshowjump?jump=previousslide" highlightClick="1"/>
            <a:extLst>
              <a:ext uri="{FF2B5EF4-FFF2-40B4-BE49-F238E27FC236}">
                <a16:creationId xmlns:a16="http://schemas.microsoft.com/office/drawing/2014/main" id="{5DD82E7B-CA79-4EB9-AAD0-EA1424CF9A9A}"/>
              </a:ext>
            </a:extLst>
          </p:cNvPr>
          <p:cNvSpPr>
            <a:spLocks noChangeArrowheads="1"/>
          </p:cNvSpPr>
          <p:nvPr/>
        </p:nvSpPr>
        <p:spPr bwMode="auto">
          <a:xfrm>
            <a:off x="1295400" y="5943600"/>
            <a:ext cx="609600" cy="6096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6" name="Action Button: Forward or Next 15">
            <a:hlinkClick r:id="" action="ppaction://hlinkshowjump?jump=nextslide" highlightClick="1"/>
            <a:extLst>
              <a:ext uri="{FF2B5EF4-FFF2-40B4-BE49-F238E27FC236}">
                <a16:creationId xmlns:a16="http://schemas.microsoft.com/office/drawing/2014/main" id="{ADA18FB0-5E32-48DB-8A2B-98B74E536B86}"/>
              </a:ext>
            </a:extLst>
          </p:cNvPr>
          <p:cNvSpPr>
            <a:spLocks noChangeArrowheads="1"/>
          </p:cNvSpPr>
          <p:nvPr/>
        </p:nvSpPr>
        <p:spPr bwMode="auto">
          <a:xfrm>
            <a:off x="2057400" y="5943600"/>
            <a:ext cx="609600" cy="6096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43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649AF52-0617-492D-BCF1-D5B7ECE9967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2986E3D-D25A-4511-B8D2-BCF21363715A}" type="slidenum">
              <a:rPr lang="en-US" altLang="en-US" sz="1400" b="0">
                <a:latin typeface="Arial" panose="020B0604020202020204" pitchFamily="34" charset="0"/>
              </a:rPr>
              <a:pPr eaLnBrk="1" hangingPunct="1"/>
              <a:t>140</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678188DA-6A80-4930-8377-EF0DFA2E4B50}"/>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4D9B679F-4032-4601-84BF-D908AEE8B826}" type="slidenum">
              <a:rPr lang="en-US" altLang="en-US" sz="1400" b="0">
                <a:latin typeface="Arial" panose="020B0604020202020204" pitchFamily="34" charset="0"/>
              </a:rPr>
              <a:pPr algn="r" eaLnBrk="1" hangingPunct="1"/>
              <a:t>140</a:t>
            </a:fld>
            <a:endParaRPr lang="en-US" altLang="en-US" sz="1400" b="0">
              <a:latin typeface="Arial" panose="020B0604020202020204" pitchFamily="34" charset="0"/>
            </a:endParaRPr>
          </a:p>
        </p:txBody>
      </p:sp>
      <p:sp>
        <p:nvSpPr>
          <p:cNvPr id="159748" name="Rectangle 2">
            <a:extLst>
              <a:ext uri="{FF2B5EF4-FFF2-40B4-BE49-F238E27FC236}">
                <a16:creationId xmlns:a16="http://schemas.microsoft.com/office/drawing/2014/main" id="{744CC5A6-F379-462A-9968-3C032D5DEC75}"/>
              </a:ext>
            </a:extLst>
          </p:cNvPr>
          <p:cNvSpPr>
            <a:spLocks noGrp="1" noChangeArrowheads="1"/>
          </p:cNvSpPr>
          <p:nvPr>
            <p:ph type="title"/>
          </p:nvPr>
        </p:nvSpPr>
        <p:spPr>
          <a:xfrm>
            <a:off x="381000" y="0"/>
            <a:ext cx="8229600" cy="457200"/>
          </a:xfrm>
          <a:solidFill>
            <a:srgbClr val="FF9966"/>
          </a:solidFill>
          <a:ln w="38100">
            <a:solidFill>
              <a:schemeClr val="tx1"/>
            </a:solidFill>
            <a:miter lim="800000"/>
            <a:headEnd/>
            <a:tailEnd/>
          </a:ln>
        </p:spPr>
        <p:txBody>
          <a:bodyPr/>
          <a:lstStyle/>
          <a:p>
            <a:pPr eaLnBrk="1" hangingPunct="1"/>
            <a:r>
              <a:rPr lang="en-US" altLang="en-US" sz="2400" b="1">
                <a:solidFill>
                  <a:schemeClr val="tx1"/>
                </a:solidFill>
              </a:rPr>
              <a:t>Directions for Exercise 4e. Visualizing Bird Songs</a:t>
            </a:r>
          </a:p>
        </p:txBody>
      </p:sp>
      <p:sp>
        <p:nvSpPr>
          <p:cNvPr id="10" name="Rectangle 4">
            <a:extLst>
              <a:ext uri="{FF2B5EF4-FFF2-40B4-BE49-F238E27FC236}">
                <a16:creationId xmlns:a16="http://schemas.microsoft.com/office/drawing/2014/main" id="{F0DEC6A5-BB61-4E62-AE65-DEF1DB081B3A}"/>
              </a:ext>
            </a:extLst>
          </p:cNvPr>
          <p:cNvSpPr>
            <a:spLocks noChangeArrowheads="1"/>
          </p:cNvSpPr>
          <p:nvPr/>
        </p:nvSpPr>
        <p:spPr bwMode="auto">
          <a:xfrm>
            <a:off x="152400" y="533400"/>
            <a:ext cx="86868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buFont typeface="Wingdings" panose="05000000000000000000" pitchFamily="2" charset="2"/>
              <a:buChar char="q"/>
            </a:pPr>
            <a:r>
              <a:rPr lang="en-US" altLang="en-US" b="0">
                <a:latin typeface="Arial" panose="020B0604020202020204" pitchFamily="34" charset="0"/>
              </a:rPr>
              <a:t>Now switch roles with your partner, and try to guess the birds represented by the spectrograms that he/she drew on each of their cards.</a:t>
            </a:r>
          </a:p>
          <a:p>
            <a:pPr eaLnBrk="1" hangingPunct="1">
              <a:buFont typeface="Wingdings" panose="05000000000000000000" pitchFamily="2" charset="2"/>
              <a:buChar char="q"/>
            </a:pPr>
            <a:r>
              <a:rPr lang="en-US" altLang="en-US" b="0">
                <a:latin typeface="Arial" panose="020B0604020202020204" pitchFamily="34" charset="0"/>
              </a:rPr>
              <a:t>A spectrogram of an actual call from one of the bird species on the tracks for this exercise will appear after your next click.</a:t>
            </a:r>
          </a:p>
          <a:p>
            <a:pPr eaLnBrk="1" hangingPunct="1">
              <a:buFont typeface="Wingdings" panose="05000000000000000000" pitchFamily="2" charset="2"/>
              <a:buChar char="q"/>
            </a:pPr>
            <a:r>
              <a:rPr lang="en-US" altLang="en-US" b="0">
                <a:latin typeface="Arial" panose="020B0604020202020204" pitchFamily="34" charset="0"/>
              </a:rPr>
              <a:t>Take a vote as a class to see if you can guess which bird it belongs to.  Click again for the answer.  Repeat until all spectrograms have been shown.</a:t>
            </a:r>
          </a:p>
        </p:txBody>
      </p:sp>
      <p:pic>
        <p:nvPicPr>
          <p:cNvPr id="9" name="Picture 8" descr="C:\Users\Rachel\Desktop\biology in a box\white-breasted nuthatch spectrogram.JPG">
            <a:extLst>
              <a:ext uri="{FF2B5EF4-FFF2-40B4-BE49-F238E27FC236}">
                <a16:creationId xmlns:a16="http://schemas.microsoft.com/office/drawing/2014/main" id="{4D8D43E4-3761-4671-909F-BEEB703006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657600"/>
            <a:ext cx="2035175"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Users\Rachel\Desktop\biology in a box\wood thrush spectrogram.JPG">
            <a:extLst>
              <a:ext uri="{FF2B5EF4-FFF2-40B4-BE49-F238E27FC236}">
                <a16:creationId xmlns:a16="http://schemas.microsoft.com/office/drawing/2014/main" id="{9319EF15-6349-4CFD-88F5-B70F05BB06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5140325"/>
            <a:ext cx="203517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Users\Rachel\Desktop\biology in a box\cardinal spectrogram 2.JPG">
            <a:extLst>
              <a:ext uri="{FF2B5EF4-FFF2-40B4-BE49-F238E27FC236}">
                <a16:creationId xmlns:a16="http://schemas.microsoft.com/office/drawing/2014/main" id="{137B057B-3793-4F77-A3B2-490FA12759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657600"/>
            <a:ext cx="201612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Users\Rachel\Desktop\biology in a box\mourning dove spectrogram.JPG">
            <a:extLst>
              <a:ext uri="{FF2B5EF4-FFF2-40B4-BE49-F238E27FC236}">
                <a16:creationId xmlns:a16="http://schemas.microsoft.com/office/drawing/2014/main" id="{B5523052-DD0D-4A8B-9DC7-C56F64F8E5E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5154613"/>
            <a:ext cx="2039938"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C:\Users\Rachel\Desktop\biology in a box\red-winged blackbird spectrogram.JPG">
            <a:extLst>
              <a:ext uri="{FF2B5EF4-FFF2-40B4-BE49-F238E27FC236}">
                <a16:creationId xmlns:a16="http://schemas.microsoft.com/office/drawing/2014/main" id="{DE1C9B9A-1AAB-4AB1-97AC-EE35C192282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3581400"/>
            <a:ext cx="206216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B10745C8-2C2F-4FD3-AA01-CC5165D769AD}"/>
              </a:ext>
            </a:extLst>
          </p:cNvPr>
          <p:cNvSpPr txBox="1"/>
          <p:nvPr/>
        </p:nvSpPr>
        <p:spPr>
          <a:xfrm>
            <a:off x="0" y="3581400"/>
            <a:ext cx="1981200" cy="646113"/>
          </a:xfrm>
          <a:prstGeom prst="rect">
            <a:avLst/>
          </a:prstGeom>
          <a:noFill/>
        </p:spPr>
        <p:txBody>
          <a:bodyPr>
            <a:spAutoFit/>
          </a:bodyPr>
          <a:lstStyle/>
          <a:p>
            <a:pPr algn="ctr">
              <a:defRPr/>
            </a:pPr>
            <a:r>
              <a:rPr lang="en-US" sz="1800" dirty="0">
                <a:solidFill>
                  <a:schemeClr val="bg1"/>
                </a:solidFill>
                <a:latin typeface="+mn-lt"/>
                <a:cs typeface="+mn-cs"/>
              </a:rPr>
              <a:t>White-breasted Nuthatch</a:t>
            </a:r>
          </a:p>
        </p:txBody>
      </p:sp>
      <p:sp>
        <p:nvSpPr>
          <p:cNvPr id="16" name="TextBox 15">
            <a:extLst>
              <a:ext uri="{FF2B5EF4-FFF2-40B4-BE49-F238E27FC236}">
                <a16:creationId xmlns:a16="http://schemas.microsoft.com/office/drawing/2014/main" id="{7CDCAB5D-1975-45B5-8440-FC1443447B8D}"/>
              </a:ext>
            </a:extLst>
          </p:cNvPr>
          <p:cNvSpPr txBox="1"/>
          <p:nvPr/>
        </p:nvSpPr>
        <p:spPr>
          <a:xfrm>
            <a:off x="1600200" y="5105400"/>
            <a:ext cx="1828800" cy="708025"/>
          </a:xfrm>
          <a:prstGeom prst="rect">
            <a:avLst/>
          </a:prstGeom>
          <a:noFill/>
        </p:spPr>
        <p:txBody>
          <a:bodyPr>
            <a:spAutoFit/>
          </a:bodyPr>
          <a:lstStyle/>
          <a:p>
            <a:pPr algn="ctr">
              <a:defRPr/>
            </a:pPr>
            <a:r>
              <a:rPr lang="en-US" sz="2000" dirty="0">
                <a:solidFill>
                  <a:schemeClr val="bg1"/>
                </a:solidFill>
                <a:latin typeface="+mn-lt"/>
                <a:cs typeface="+mn-cs"/>
              </a:rPr>
              <a:t>Wood </a:t>
            </a:r>
          </a:p>
          <a:p>
            <a:pPr algn="ctr">
              <a:defRPr/>
            </a:pPr>
            <a:r>
              <a:rPr lang="en-US" sz="2000" dirty="0">
                <a:solidFill>
                  <a:schemeClr val="bg1"/>
                </a:solidFill>
                <a:latin typeface="+mn-lt"/>
                <a:cs typeface="+mn-cs"/>
              </a:rPr>
              <a:t>Thrush</a:t>
            </a:r>
          </a:p>
        </p:txBody>
      </p:sp>
      <p:sp>
        <p:nvSpPr>
          <p:cNvPr id="17" name="TextBox 16">
            <a:extLst>
              <a:ext uri="{FF2B5EF4-FFF2-40B4-BE49-F238E27FC236}">
                <a16:creationId xmlns:a16="http://schemas.microsoft.com/office/drawing/2014/main" id="{DECDDDAF-0171-4CA9-A36C-624A3AC110A7}"/>
              </a:ext>
            </a:extLst>
          </p:cNvPr>
          <p:cNvSpPr txBox="1"/>
          <p:nvPr/>
        </p:nvSpPr>
        <p:spPr>
          <a:xfrm>
            <a:off x="3429000" y="3581400"/>
            <a:ext cx="1828800" cy="708025"/>
          </a:xfrm>
          <a:prstGeom prst="rect">
            <a:avLst/>
          </a:prstGeom>
          <a:noFill/>
        </p:spPr>
        <p:txBody>
          <a:bodyPr>
            <a:spAutoFit/>
          </a:bodyPr>
          <a:lstStyle/>
          <a:p>
            <a:pPr algn="ctr">
              <a:defRPr/>
            </a:pPr>
            <a:r>
              <a:rPr lang="en-US" sz="2000" dirty="0">
                <a:solidFill>
                  <a:schemeClr val="bg1"/>
                </a:solidFill>
                <a:latin typeface="+mn-lt"/>
                <a:cs typeface="+mn-cs"/>
              </a:rPr>
              <a:t>Northern</a:t>
            </a:r>
          </a:p>
          <a:p>
            <a:pPr algn="ctr">
              <a:defRPr/>
            </a:pPr>
            <a:r>
              <a:rPr lang="en-US" sz="2000" dirty="0">
                <a:solidFill>
                  <a:schemeClr val="bg1"/>
                </a:solidFill>
                <a:latin typeface="+mn-lt"/>
                <a:cs typeface="+mn-cs"/>
              </a:rPr>
              <a:t>Cardinal</a:t>
            </a:r>
          </a:p>
        </p:txBody>
      </p:sp>
      <p:sp>
        <p:nvSpPr>
          <p:cNvPr id="18" name="TextBox 17">
            <a:extLst>
              <a:ext uri="{FF2B5EF4-FFF2-40B4-BE49-F238E27FC236}">
                <a16:creationId xmlns:a16="http://schemas.microsoft.com/office/drawing/2014/main" id="{4B22FF88-33CD-4471-84B8-98B3075BFF96}"/>
              </a:ext>
            </a:extLst>
          </p:cNvPr>
          <p:cNvSpPr txBox="1"/>
          <p:nvPr/>
        </p:nvSpPr>
        <p:spPr>
          <a:xfrm>
            <a:off x="5181600" y="6149975"/>
            <a:ext cx="1828800" cy="708025"/>
          </a:xfrm>
          <a:prstGeom prst="rect">
            <a:avLst/>
          </a:prstGeom>
          <a:noFill/>
        </p:spPr>
        <p:txBody>
          <a:bodyPr>
            <a:spAutoFit/>
          </a:bodyPr>
          <a:lstStyle/>
          <a:p>
            <a:pPr algn="ctr">
              <a:defRPr/>
            </a:pPr>
            <a:r>
              <a:rPr lang="en-US" sz="2000" dirty="0">
                <a:solidFill>
                  <a:schemeClr val="bg1"/>
                </a:solidFill>
                <a:latin typeface="+mn-lt"/>
                <a:cs typeface="+mn-cs"/>
              </a:rPr>
              <a:t>Mourning</a:t>
            </a:r>
          </a:p>
          <a:p>
            <a:pPr algn="ctr">
              <a:defRPr/>
            </a:pPr>
            <a:r>
              <a:rPr lang="en-US" sz="2000" dirty="0">
                <a:solidFill>
                  <a:schemeClr val="bg1"/>
                </a:solidFill>
                <a:latin typeface="+mn-lt"/>
                <a:cs typeface="+mn-cs"/>
              </a:rPr>
              <a:t>Dove</a:t>
            </a:r>
          </a:p>
        </p:txBody>
      </p:sp>
      <p:sp>
        <p:nvSpPr>
          <p:cNvPr id="19" name="TextBox 18">
            <a:extLst>
              <a:ext uri="{FF2B5EF4-FFF2-40B4-BE49-F238E27FC236}">
                <a16:creationId xmlns:a16="http://schemas.microsoft.com/office/drawing/2014/main" id="{A12E7F98-AE75-401F-98F5-7B4569F61BFF}"/>
              </a:ext>
            </a:extLst>
          </p:cNvPr>
          <p:cNvSpPr txBox="1"/>
          <p:nvPr/>
        </p:nvSpPr>
        <p:spPr>
          <a:xfrm>
            <a:off x="6934200" y="3581400"/>
            <a:ext cx="1828800" cy="708025"/>
          </a:xfrm>
          <a:prstGeom prst="rect">
            <a:avLst/>
          </a:prstGeom>
          <a:noFill/>
        </p:spPr>
        <p:txBody>
          <a:bodyPr>
            <a:spAutoFit/>
          </a:bodyPr>
          <a:lstStyle/>
          <a:p>
            <a:pPr algn="ctr">
              <a:defRPr/>
            </a:pPr>
            <a:r>
              <a:rPr lang="en-US" sz="2000" dirty="0">
                <a:solidFill>
                  <a:schemeClr val="bg1"/>
                </a:solidFill>
                <a:latin typeface="+mn-lt"/>
                <a:cs typeface="+mn-cs"/>
              </a:rPr>
              <a:t>Red-winged</a:t>
            </a:r>
          </a:p>
          <a:p>
            <a:pPr algn="ctr">
              <a:defRPr/>
            </a:pPr>
            <a:r>
              <a:rPr lang="en-US" sz="2000" dirty="0">
                <a:solidFill>
                  <a:schemeClr val="bg1"/>
                </a:solidFill>
                <a:latin typeface="+mn-lt"/>
                <a:cs typeface="+mn-cs"/>
              </a:rPr>
              <a:t>Blackbird</a:t>
            </a:r>
          </a:p>
        </p:txBody>
      </p:sp>
      <p:sp>
        <p:nvSpPr>
          <p:cNvPr id="159760" name="Action Button: Home 19">
            <a:hlinkClick r:id="" action="ppaction://hlinkshowjump?jump=firstslide" highlightClick="1"/>
            <a:extLst>
              <a:ext uri="{FF2B5EF4-FFF2-40B4-BE49-F238E27FC236}">
                <a16:creationId xmlns:a16="http://schemas.microsoft.com/office/drawing/2014/main" id="{C685C1B5-2E1D-4B46-BEF7-EFE4D4266E11}"/>
              </a:ext>
            </a:extLst>
          </p:cNvPr>
          <p:cNvSpPr>
            <a:spLocks noChangeArrowheads="1"/>
          </p:cNvSpPr>
          <p:nvPr/>
        </p:nvSpPr>
        <p:spPr bwMode="auto">
          <a:xfrm>
            <a:off x="8077200" y="6096000"/>
            <a:ext cx="685800" cy="533400"/>
          </a:xfrm>
          <a:prstGeom prst="actionButtonHom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buFont typeface="Wingdings" panose="05000000000000000000" pitchFamily="2" charset="2"/>
              <a:buChar char="q"/>
            </a:pPr>
            <a:endParaRPr lang="en-US" altLang="en-US" b="0">
              <a:latin typeface="Arial" panose="020B0604020202020204" pitchFamily="34" charset="0"/>
            </a:endParaRPr>
          </a:p>
        </p:txBody>
      </p:sp>
      <p:sp>
        <p:nvSpPr>
          <p:cNvPr id="21" name="Action Button: Home 20">
            <a:hlinkClick r:id="rId7" action="ppaction://hlinksldjump" highlightClick="1"/>
            <a:extLst>
              <a:ext uri="{FF2B5EF4-FFF2-40B4-BE49-F238E27FC236}">
                <a16:creationId xmlns:a16="http://schemas.microsoft.com/office/drawing/2014/main" id="{54AFDAE8-8F20-4043-8291-B2BBC678ABC1}"/>
              </a:ext>
            </a:extLst>
          </p:cNvPr>
          <p:cNvSpPr>
            <a:spLocks noChangeArrowheads="1"/>
          </p:cNvSpPr>
          <p:nvPr/>
        </p:nvSpPr>
        <p:spPr bwMode="auto">
          <a:xfrm>
            <a:off x="8153400" y="5943600"/>
            <a:ext cx="639763" cy="639763"/>
          </a:xfrm>
          <a:prstGeom prst="actionButtonHome">
            <a:avLst/>
          </a:prstGeom>
          <a:solidFill>
            <a:srgbClr val="FF9966"/>
          </a:solidFill>
          <a:ln w="9525">
            <a:solidFill>
              <a:schemeClr val="accent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buFont typeface="Wingdings" panose="05000000000000000000" pitchFamily="2" charset="2"/>
              <a:buChar char="q"/>
            </a:pPr>
            <a:endParaRPr lang="en-US" altLang="en-US" b="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style.rotation</p:attrName>
                                        </p:attrNameLst>
                                      </p:cBhvr>
                                      <p:tavLst>
                                        <p:tav tm="0">
                                          <p:val>
                                            <p:fltVal val="720"/>
                                          </p:val>
                                        </p:tav>
                                        <p:tav tm="100000">
                                          <p:val>
                                            <p:fltVal val="0"/>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 calcmode="lin" valueType="num">
                                      <p:cBhvr>
                                        <p:cTn id="22" dur="500" fill="hold"/>
                                        <p:tgtEl>
                                          <p:spTgt spid="9"/>
                                        </p:tgtEl>
                                        <p:attrNameLst>
                                          <p:attrName>ppt_w</p:attrName>
                                        </p:attrNameLst>
                                      </p:cBhvr>
                                      <p:tavLst>
                                        <p:tav tm="0">
                                          <p:val>
                                            <p:fltVal val="0"/>
                                          </p:val>
                                        </p:tav>
                                        <p:tav tm="100000">
                                          <p:val>
                                            <p:strVal val="#ppt_w"/>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style.rotation</p:attrName>
                                        </p:attrNameLst>
                                      </p:cBhvr>
                                      <p:tavLst>
                                        <p:tav tm="0">
                                          <p:val>
                                            <p:fltVal val="720"/>
                                          </p:val>
                                        </p:tav>
                                        <p:tav tm="100000">
                                          <p:val>
                                            <p:fltVal val="0"/>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 calcmode="lin" valueType="num">
                                      <p:cBhvr>
                                        <p:cTn id="34" dur="500" fill="hold"/>
                                        <p:tgtEl>
                                          <p:spTgt spid="11"/>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5"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anim calcmode="lin" valueType="num">
                                      <p:cBhvr>
                                        <p:cTn id="44" dur="500" fill="hold"/>
                                        <p:tgtEl>
                                          <p:spTgt spid="12"/>
                                        </p:tgtEl>
                                        <p:attrNameLst>
                                          <p:attrName>style.rotation</p:attrName>
                                        </p:attrNameLst>
                                      </p:cBhvr>
                                      <p:tavLst>
                                        <p:tav tm="0">
                                          <p:val>
                                            <p:fltVal val="720"/>
                                          </p:val>
                                        </p:tav>
                                        <p:tav tm="100000">
                                          <p:val>
                                            <p:fltVal val="0"/>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 calcmode="lin" valueType="num">
                                      <p:cBhvr>
                                        <p:cTn id="46" dur="500" fill="hold"/>
                                        <p:tgtEl>
                                          <p:spTgt spid="12"/>
                                        </p:tgtEl>
                                        <p:attrNameLst>
                                          <p:attrName>ppt_w</p:attrName>
                                        </p:attrNameLst>
                                      </p:cBhvr>
                                      <p:tavLst>
                                        <p:tav tm="0">
                                          <p:val>
                                            <p:fltVal val="0"/>
                                          </p:val>
                                        </p:tav>
                                        <p:tav tm="100000">
                                          <p:val>
                                            <p:strVal val="#ppt_w"/>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anim calcmode="lin" valueType="num">
                                      <p:cBhvr>
                                        <p:cTn id="56" dur="500" fill="hold"/>
                                        <p:tgtEl>
                                          <p:spTgt spid="13"/>
                                        </p:tgtEl>
                                        <p:attrNameLst>
                                          <p:attrName>style.rotation</p:attrName>
                                        </p:attrNameLst>
                                      </p:cBhvr>
                                      <p:tavLst>
                                        <p:tav tm="0">
                                          <p:val>
                                            <p:fltVal val="720"/>
                                          </p:val>
                                        </p:tav>
                                        <p:tav tm="100000">
                                          <p:val>
                                            <p:fltVal val="0"/>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 calcmode="lin" valueType="num">
                                      <p:cBhvr>
                                        <p:cTn id="58" dur="500" fill="hold"/>
                                        <p:tgtEl>
                                          <p:spTgt spid="13"/>
                                        </p:tgtEl>
                                        <p:attrNameLst>
                                          <p:attrName>ppt_w</p:attrName>
                                        </p:attrNameLst>
                                      </p:cBhvr>
                                      <p:tavLst>
                                        <p:tav tm="0">
                                          <p:val>
                                            <p:fltVal val="0"/>
                                          </p:val>
                                        </p:tav>
                                        <p:tav tm="100000">
                                          <p:val>
                                            <p:strVal val="#ppt_w"/>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35"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anim calcmode="lin" valueType="num">
                                      <p:cBhvr>
                                        <p:cTn id="68" dur="500" fill="hold"/>
                                        <p:tgtEl>
                                          <p:spTgt spid="14"/>
                                        </p:tgtEl>
                                        <p:attrNameLst>
                                          <p:attrName>style.rotation</p:attrName>
                                        </p:attrNameLst>
                                      </p:cBhvr>
                                      <p:tavLst>
                                        <p:tav tm="0">
                                          <p:val>
                                            <p:fltVal val="720"/>
                                          </p:val>
                                        </p:tav>
                                        <p:tav tm="100000">
                                          <p:val>
                                            <p:fltVal val="0"/>
                                          </p:val>
                                        </p:tav>
                                      </p:tavLst>
                                    </p:anim>
                                    <p:anim calcmode="lin" valueType="num">
                                      <p:cBhvr>
                                        <p:cTn id="69" dur="500" fill="hold"/>
                                        <p:tgtEl>
                                          <p:spTgt spid="14"/>
                                        </p:tgtEl>
                                        <p:attrNameLst>
                                          <p:attrName>ppt_h</p:attrName>
                                        </p:attrNameLst>
                                      </p:cBhvr>
                                      <p:tavLst>
                                        <p:tav tm="0">
                                          <p:val>
                                            <p:fltVal val="0"/>
                                          </p:val>
                                        </p:tav>
                                        <p:tav tm="100000">
                                          <p:val>
                                            <p:strVal val="#ppt_h"/>
                                          </p:val>
                                        </p:tav>
                                      </p:tavLst>
                                    </p:anim>
                                    <p:anim calcmode="lin" valueType="num">
                                      <p:cBhvr>
                                        <p:cTn id="70" dur="500" fill="hold"/>
                                        <p:tgtEl>
                                          <p:spTgt spid="14"/>
                                        </p:tgtEl>
                                        <p:attrNameLst>
                                          <p:attrName>ppt_w</p:attrName>
                                        </p:attrNameLst>
                                      </p:cBhvr>
                                      <p:tavLst>
                                        <p:tav tm="0">
                                          <p:val>
                                            <p:fltVal val="0"/>
                                          </p:val>
                                        </p:tav>
                                        <p:tav tm="100000">
                                          <p:val>
                                            <p:strVal val="#ppt_w"/>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1"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464DF19-7D16-4648-BEF6-68368BB0517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424A706-A990-4057-9DEC-B169500A0D25}" type="slidenum">
              <a:rPr lang="en-US" altLang="en-US" sz="1400" b="0">
                <a:latin typeface="Arial" panose="020B0604020202020204" pitchFamily="34" charset="0"/>
              </a:rPr>
              <a:pPr eaLnBrk="1" hangingPunct="1"/>
              <a:t>141</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51E61C5C-AC71-4EBE-8739-7B5A1105BBF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1D9681F-76B4-42BD-962F-79931B9465DB}" type="slidenum">
              <a:rPr lang="en-US" altLang="en-US" sz="1400" b="0">
                <a:latin typeface="Arial" panose="020B0604020202020204" pitchFamily="34" charset="0"/>
              </a:rPr>
              <a:pPr algn="r" eaLnBrk="1" hangingPunct="1"/>
              <a:t>141</a:t>
            </a:fld>
            <a:endParaRPr lang="en-US" altLang="en-US" sz="1400" b="0">
              <a:latin typeface="Arial" panose="020B0604020202020204" pitchFamily="34" charset="0"/>
            </a:endParaRPr>
          </a:p>
        </p:txBody>
      </p:sp>
      <p:sp>
        <p:nvSpPr>
          <p:cNvPr id="160772" name="Rectangle 2">
            <a:extLst>
              <a:ext uri="{FF2B5EF4-FFF2-40B4-BE49-F238E27FC236}">
                <a16:creationId xmlns:a16="http://schemas.microsoft.com/office/drawing/2014/main" id="{FCF55F18-E35E-4A6A-83FD-3820C34456BE}"/>
              </a:ext>
            </a:extLst>
          </p:cNvPr>
          <p:cNvSpPr>
            <a:spLocks noGrp="1" noChangeArrowheads="1"/>
          </p:cNvSpPr>
          <p:nvPr>
            <p:ph type="title"/>
          </p:nvPr>
        </p:nvSpPr>
        <p:spPr>
          <a:xfrm>
            <a:off x="381000" y="0"/>
            <a:ext cx="8229600" cy="457200"/>
          </a:xfrm>
          <a:solidFill>
            <a:srgbClr val="CC9900"/>
          </a:solidFill>
          <a:ln w="38100">
            <a:solidFill>
              <a:schemeClr val="tx1"/>
            </a:solidFill>
            <a:miter lim="800000"/>
            <a:headEnd/>
            <a:tailEnd/>
          </a:ln>
        </p:spPr>
        <p:txBody>
          <a:bodyPr/>
          <a:lstStyle/>
          <a:p>
            <a:pPr eaLnBrk="1" hangingPunct="1"/>
            <a:r>
              <a:rPr lang="en-US" altLang="en-US" sz="2800" b="1">
                <a:solidFill>
                  <a:schemeClr val="bg1"/>
                </a:solidFill>
              </a:rPr>
              <a:t>Exercise 4f. The Science of Sound</a:t>
            </a:r>
          </a:p>
        </p:txBody>
      </p:sp>
      <p:sp>
        <p:nvSpPr>
          <p:cNvPr id="10" name="Rectangle 4">
            <a:extLst>
              <a:ext uri="{FF2B5EF4-FFF2-40B4-BE49-F238E27FC236}">
                <a16:creationId xmlns:a16="http://schemas.microsoft.com/office/drawing/2014/main" id="{3662D9DB-DB38-4C60-B402-33CF548CA2D0}"/>
              </a:ext>
            </a:extLst>
          </p:cNvPr>
          <p:cNvSpPr>
            <a:spLocks noChangeArrowheads="1"/>
          </p:cNvSpPr>
          <p:nvPr/>
        </p:nvSpPr>
        <p:spPr bwMode="auto">
          <a:xfrm>
            <a:off x="228600" y="609600"/>
            <a:ext cx="86868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buFont typeface="Wingdings" panose="05000000000000000000" pitchFamily="2" charset="2"/>
              <a:buChar char="q"/>
            </a:pPr>
            <a:r>
              <a:rPr lang="en-US" altLang="en-US" sz="2800" b="0">
                <a:latin typeface="Arial" panose="020B0604020202020204" pitchFamily="34" charset="0"/>
              </a:rPr>
              <a:t>Bird songs are transmitted through the air by travelling </a:t>
            </a:r>
            <a:r>
              <a:rPr lang="en-US" altLang="en-US" sz="2800">
                <a:solidFill>
                  <a:srgbClr val="CC9900"/>
                </a:solidFill>
                <a:latin typeface="Arial" panose="020B0604020202020204" pitchFamily="34" charset="0"/>
              </a:rPr>
              <a:t>pressure waves</a:t>
            </a:r>
            <a:r>
              <a:rPr lang="en-US" altLang="en-US" sz="2800" b="0">
                <a:latin typeface="Arial" panose="020B0604020202020204" pitchFamily="34" charset="0"/>
              </a:rPr>
              <a:t>.  </a:t>
            </a:r>
          </a:p>
          <a:p>
            <a:pPr eaLnBrk="1" hangingPunct="1">
              <a:buFont typeface="Wingdings" panose="05000000000000000000" pitchFamily="2" charset="2"/>
              <a:buChar char="q"/>
            </a:pPr>
            <a:r>
              <a:rPr lang="en-US" altLang="en-US" sz="2800" b="0">
                <a:latin typeface="Arial" panose="020B0604020202020204" pitchFamily="34" charset="0"/>
              </a:rPr>
              <a:t>These waves consist of regions of </a:t>
            </a:r>
            <a:r>
              <a:rPr lang="en-US" altLang="en-US" sz="2800">
                <a:solidFill>
                  <a:srgbClr val="CC9900"/>
                </a:solidFill>
                <a:latin typeface="Arial" panose="020B0604020202020204" pitchFamily="34" charset="0"/>
              </a:rPr>
              <a:t>low pressure</a:t>
            </a:r>
            <a:r>
              <a:rPr lang="en-US" altLang="en-US" sz="2800" b="0">
                <a:latin typeface="Arial" panose="020B0604020202020204" pitchFamily="34" charset="0"/>
              </a:rPr>
              <a:t>, or </a:t>
            </a:r>
            <a:r>
              <a:rPr lang="en-US" altLang="en-US" sz="2800">
                <a:solidFill>
                  <a:srgbClr val="CC9900"/>
                </a:solidFill>
                <a:latin typeface="Arial" panose="020B0604020202020204" pitchFamily="34" charset="0"/>
              </a:rPr>
              <a:t>rarefaction</a:t>
            </a:r>
            <a:r>
              <a:rPr lang="en-US" altLang="en-US" sz="2800" b="0">
                <a:latin typeface="Arial" panose="020B0604020202020204" pitchFamily="34" charset="0"/>
              </a:rPr>
              <a:t>, and regions of </a:t>
            </a:r>
            <a:r>
              <a:rPr lang="en-US" altLang="en-US" sz="2800">
                <a:solidFill>
                  <a:srgbClr val="CC9900"/>
                </a:solidFill>
                <a:latin typeface="Arial" panose="020B0604020202020204" pitchFamily="34" charset="0"/>
              </a:rPr>
              <a:t>high pressure</a:t>
            </a:r>
            <a:r>
              <a:rPr lang="en-US" altLang="en-US" sz="2800" b="0">
                <a:latin typeface="Arial" panose="020B0604020202020204" pitchFamily="34" charset="0"/>
              </a:rPr>
              <a:t>, or </a:t>
            </a:r>
            <a:r>
              <a:rPr lang="en-US" altLang="en-US" sz="2800">
                <a:solidFill>
                  <a:srgbClr val="CC9900"/>
                </a:solidFill>
                <a:latin typeface="Arial" panose="020B0604020202020204" pitchFamily="34" charset="0"/>
              </a:rPr>
              <a:t>compression</a:t>
            </a:r>
            <a:r>
              <a:rPr lang="en-US" altLang="en-US" sz="2800" b="0">
                <a:latin typeface="Arial" panose="020B0604020202020204" pitchFamily="34" charset="0"/>
              </a:rPr>
              <a:t>.  </a:t>
            </a:r>
          </a:p>
          <a:p>
            <a:pPr eaLnBrk="1" hangingPunct="1">
              <a:buFont typeface="Wingdings" panose="05000000000000000000" pitchFamily="2" charset="2"/>
              <a:buChar char="q"/>
            </a:pPr>
            <a:r>
              <a:rPr lang="en-US" altLang="en-US" sz="2800" b="0">
                <a:latin typeface="Arial" panose="020B0604020202020204" pitchFamily="34" charset="0"/>
              </a:rPr>
              <a:t>Your ear is specially designed to detect these changes in pressure.  </a:t>
            </a:r>
          </a:p>
          <a:p>
            <a:pPr eaLnBrk="1" hangingPunct="1">
              <a:buFont typeface="Wingdings" panose="05000000000000000000" pitchFamily="2" charset="2"/>
              <a:buChar char="q"/>
            </a:pPr>
            <a:r>
              <a:rPr lang="en-US" altLang="en-US" sz="2800" b="0">
                <a:latin typeface="Arial" panose="020B0604020202020204" pitchFamily="34" charset="0"/>
              </a:rPr>
              <a:t>A wave can be described by its </a:t>
            </a:r>
            <a:r>
              <a:rPr lang="en-US" altLang="en-US" sz="2800">
                <a:solidFill>
                  <a:srgbClr val="CC9900"/>
                </a:solidFill>
                <a:latin typeface="Arial" panose="020B0604020202020204" pitchFamily="34" charset="0"/>
              </a:rPr>
              <a:t>period</a:t>
            </a:r>
            <a:r>
              <a:rPr lang="en-US" altLang="en-US" sz="2800" b="0">
                <a:latin typeface="Arial" panose="020B0604020202020204" pitchFamily="34" charset="0"/>
              </a:rPr>
              <a:t>, </a:t>
            </a:r>
            <a:r>
              <a:rPr lang="en-US" altLang="en-US" sz="2800">
                <a:solidFill>
                  <a:srgbClr val="CC9900"/>
                </a:solidFill>
                <a:latin typeface="Arial" panose="020B0604020202020204" pitchFamily="34" charset="0"/>
              </a:rPr>
              <a:t>amplitude</a:t>
            </a:r>
            <a:r>
              <a:rPr lang="en-US" altLang="en-US" sz="2800" b="0">
                <a:latin typeface="Arial" panose="020B0604020202020204" pitchFamily="34" charset="0"/>
              </a:rPr>
              <a:t>, and </a:t>
            </a:r>
            <a:r>
              <a:rPr lang="en-US" altLang="en-US" sz="2800">
                <a:solidFill>
                  <a:srgbClr val="CC9900"/>
                </a:solidFill>
                <a:latin typeface="Arial" panose="020B0604020202020204" pitchFamily="34" charset="0"/>
              </a:rPr>
              <a:t>frequency</a:t>
            </a:r>
            <a:r>
              <a:rPr lang="en-US" altLang="en-US" sz="2800" b="0">
                <a:latin typeface="Arial" panose="020B0604020202020204" pitchFamily="34" charset="0"/>
              </a:rPr>
              <a:t>.  </a:t>
            </a:r>
          </a:p>
          <a:p>
            <a:pPr eaLnBrk="1" hangingPunct="1">
              <a:buFont typeface="Wingdings" panose="05000000000000000000" pitchFamily="2" charset="2"/>
              <a:buChar char="q"/>
            </a:pPr>
            <a:r>
              <a:rPr lang="en-US" altLang="en-US" sz="2800" b="0">
                <a:latin typeface="Arial" panose="020B0604020202020204" pitchFamily="34" charset="0"/>
              </a:rPr>
              <a:t>On the next slide is an image of a pressure wave, along with definitions of the period, amplitude, and frequency.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5C3F87D-5418-426E-859E-C91EF4746E7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D00CBA3B-34DA-4168-9258-F3526DA07EA2}" type="slidenum">
              <a:rPr lang="en-US" altLang="en-US" sz="1400" b="0">
                <a:latin typeface="Arial" panose="020B0604020202020204" pitchFamily="34" charset="0"/>
              </a:rPr>
              <a:pPr eaLnBrk="1" hangingPunct="1"/>
              <a:t>142</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CC76A843-2B3D-4C50-BA2F-F6650F9E9F51}"/>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28C9B92-7F70-4AED-886E-CCB5F49E4D6C}" type="slidenum">
              <a:rPr lang="en-US" altLang="en-US" sz="1400" b="0">
                <a:latin typeface="Arial" panose="020B0604020202020204" pitchFamily="34" charset="0"/>
              </a:rPr>
              <a:pPr algn="r" eaLnBrk="1" hangingPunct="1"/>
              <a:t>142</a:t>
            </a:fld>
            <a:endParaRPr lang="en-US" altLang="en-US" sz="1400" b="0">
              <a:latin typeface="Arial" panose="020B0604020202020204" pitchFamily="34" charset="0"/>
            </a:endParaRPr>
          </a:p>
        </p:txBody>
      </p:sp>
      <p:sp>
        <p:nvSpPr>
          <p:cNvPr id="161796" name="Rectangle 2">
            <a:extLst>
              <a:ext uri="{FF2B5EF4-FFF2-40B4-BE49-F238E27FC236}">
                <a16:creationId xmlns:a16="http://schemas.microsoft.com/office/drawing/2014/main" id="{5C60D1F5-356B-4442-9B22-B1431D826DD8}"/>
              </a:ext>
            </a:extLst>
          </p:cNvPr>
          <p:cNvSpPr>
            <a:spLocks noGrp="1" noChangeArrowheads="1"/>
          </p:cNvSpPr>
          <p:nvPr>
            <p:ph type="title"/>
          </p:nvPr>
        </p:nvSpPr>
        <p:spPr>
          <a:xfrm>
            <a:off x="381000" y="0"/>
            <a:ext cx="8229600" cy="457200"/>
          </a:xfrm>
          <a:solidFill>
            <a:srgbClr val="CC9900"/>
          </a:solidFill>
          <a:ln w="38100">
            <a:solidFill>
              <a:schemeClr val="tx1"/>
            </a:solidFill>
            <a:miter lim="800000"/>
            <a:headEnd/>
            <a:tailEnd/>
          </a:ln>
        </p:spPr>
        <p:txBody>
          <a:bodyPr/>
          <a:lstStyle/>
          <a:p>
            <a:pPr eaLnBrk="1" hangingPunct="1"/>
            <a:r>
              <a:rPr lang="en-US" altLang="en-US" sz="2800" b="1">
                <a:solidFill>
                  <a:schemeClr val="bg1"/>
                </a:solidFill>
              </a:rPr>
              <a:t>Exercise 4f. The Science of Sound</a:t>
            </a:r>
          </a:p>
        </p:txBody>
      </p:sp>
      <p:sp>
        <p:nvSpPr>
          <p:cNvPr id="10" name="Rectangle 4">
            <a:extLst>
              <a:ext uri="{FF2B5EF4-FFF2-40B4-BE49-F238E27FC236}">
                <a16:creationId xmlns:a16="http://schemas.microsoft.com/office/drawing/2014/main" id="{596DF634-50D1-4EA2-808A-45D689053755}"/>
              </a:ext>
            </a:extLst>
          </p:cNvPr>
          <p:cNvSpPr>
            <a:spLocks noChangeArrowheads="1"/>
          </p:cNvSpPr>
          <p:nvPr/>
        </p:nvSpPr>
        <p:spPr bwMode="auto">
          <a:xfrm>
            <a:off x="0" y="457200"/>
            <a:ext cx="89154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buFont typeface="Wingdings" panose="05000000000000000000" pitchFamily="2" charset="2"/>
              <a:buChar char="q"/>
            </a:pPr>
            <a:r>
              <a:rPr lang="en-US" altLang="en-US" b="0">
                <a:latin typeface="Arial" panose="020B0604020202020204" pitchFamily="34" charset="0"/>
              </a:rPr>
              <a:t>Look at the plot of the pressure wave below.  </a:t>
            </a:r>
          </a:p>
          <a:p>
            <a:pPr eaLnBrk="1" hangingPunct="1">
              <a:buFont typeface="Wingdings" panose="05000000000000000000" pitchFamily="2" charset="2"/>
              <a:buChar char="q"/>
            </a:pPr>
            <a:r>
              <a:rPr lang="en-US" altLang="en-US" i="1">
                <a:latin typeface="Arial" panose="020B0604020202020204" pitchFamily="34" charset="0"/>
              </a:rPr>
              <a:t>Pressure is measured along the y-axis, and time is measured along the x-axis.  </a:t>
            </a:r>
          </a:p>
          <a:p>
            <a:pPr eaLnBrk="1" hangingPunct="1">
              <a:buFont typeface="Wingdings" panose="05000000000000000000" pitchFamily="2" charset="2"/>
              <a:buChar char="q"/>
            </a:pPr>
            <a:r>
              <a:rPr lang="en-US" altLang="en-US" b="0">
                <a:latin typeface="Arial" panose="020B0604020202020204" pitchFamily="34" charset="0"/>
              </a:rPr>
              <a:t>The </a:t>
            </a:r>
            <a:r>
              <a:rPr lang="en-US" altLang="en-US">
                <a:solidFill>
                  <a:srgbClr val="CC9900"/>
                </a:solidFill>
                <a:latin typeface="Arial" panose="020B0604020202020204" pitchFamily="34" charset="0"/>
              </a:rPr>
              <a:t>period</a:t>
            </a:r>
            <a:r>
              <a:rPr lang="en-US" altLang="en-US" b="0">
                <a:latin typeface="Arial" panose="020B0604020202020204" pitchFamily="34" charset="0"/>
              </a:rPr>
              <a:t> of a travelling wave is the time between two successive peaks of the wave.  </a:t>
            </a:r>
          </a:p>
          <a:p>
            <a:pPr eaLnBrk="1" hangingPunct="1">
              <a:buFont typeface="Wingdings" panose="05000000000000000000" pitchFamily="2" charset="2"/>
              <a:buChar char="q"/>
            </a:pPr>
            <a:r>
              <a:rPr lang="en-US" altLang="en-US" b="0">
                <a:latin typeface="Arial" panose="020B0604020202020204" pitchFamily="34" charset="0"/>
              </a:rPr>
              <a:t>The </a:t>
            </a:r>
            <a:r>
              <a:rPr lang="en-US" altLang="en-US">
                <a:solidFill>
                  <a:srgbClr val="CC9900"/>
                </a:solidFill>
                <a:latin typeface="Arial" panose="020B0604020202020204" pitchFamily="34" charset="0"/>
              </a:rPr>
              <a:t>amplitude</a:t>
            </a:r>
            <a:r>
              <a:rPr lang="en-US" altLang="en-US" b="0">
                <a:latin typeface="Arial" panose="020B0604020202020204" pitchFamily="34" charset="0"/>
              </a:rPr>
              <a:t> of a wave is the height of the wave’s peaks.  </a:t>
            </a:r>
          </a:p>
          <a:p>
            <a:pPr eaLnBrk="1" hangingPunct="1">
              <a:buFont typeface="Wingdings" panose="05000000000000000000" pitchFamily="2" charset="2"/>
              <a:buChar char="q"/>
            </a:pPr>
            <a:r>
              <a:rPr lang="en-US" altLang="en-US" b="0">
                <a:latin typeface="Arial" panose="020B0604020202020204" pitchFamily="34" charset="0"/>
              </a:rPr>
              <a:t>The </a:t>
            </a:r>
            <a:r>
              <a:rPr lang="en-US" altLang="en-US">
                <a:solidFill>
                  <a:srgbClr val="CC9900"/>
                </a:solidFill>
                <a:latin typeface="Arial" panose="020B0604020202020204" pitchFamily="34" charset="0"/>
              </a:rPr>
              <a:t>frequency</a:t>
            </a:r>
            <a:r>
              <a:rPr lang="en-US" altLang="en-US" b="0">
                <a:latin typeface="Arial" panose="020B0604020202020204" pitchFamily="34" charset="0"/>
              </a:rPr>
              <a:t> of a travelling wave is the number of periods per unit time.  </a:t>
            </a:r>
          </a:p>
          <a:p>
            <a:pPr eaLnBrk="1" hangingPunct="1">
              <a:buFont typeface="Wingdings" panose="05000000000000000000" pitchFamily="2" charset="2"/>
              <a:buChar char="q"/>
            </a:pPr>
            <a:r>
              <a:rPr lang="en-US" altLang="en-US" b="0">
                <a:latin typeface="Arial" panose="020B0604020202020204" pitchFamily="34" charset="0"/>
              </a:rPr>
              <a:t>As a result, the frequency is the reciprocal of the period.   </a:t>
            </a:r>
          </a:p>
          <a:p>
            <a:pPr eaLnBrk="1" hangingPunct="1">
              <a:buFont typeface="Wingdings" panose="05000000000000000000" pitchFamily="2" charset="2"/>
              <a:buChar char="q"/>
            </a:pPr>
            <a:r>
              <a:rPr lang="en-US" altLang="en-US" b="0">
                <a:latin typeface="Arial" panose="020B0604020202020204" pitchFamily="34" charset="0"/>
              </a:rPr>
              <a:t>See if you can figure out the period, amplitude, and frequency of this wave.</a:t>
            </a:r>
          </a:p>
          <a:p>
            <a:pPr eaLnBrk="1" hangingPunct="1">
              <a:buFont typeface="Wingdings" panose="05000000000000000000" pitchFamily="2" charset="2"/>
              <a:buChar char="q"/>
            </a:pPr>
            <a:r>
              <a:rPr lang="en-US" altLang="en-US">
                <a:latin typeface="Arial" panose="020B0604020202020204" pitchFamily="34" charset="0"/>
              </a:rPr>
              <a:t>Click for the answers!</a:t>
            </a:r>
          </a:p>
          <a:p>
            <a:pPr lvl="2" eaLnBrk="1" hangingPunct="1"/>
            <a:r>
              <a:rPr lang="en-US" altLang="en-US" i="1">
                <a:solidFill>
                  <a:srgbClr val="CC9900"/>
                </a:solidFill>
                <a:latin typeface="Arial" panose="020B0604020202020204" pitchFamily="34" charset="0"/>
              </a:rPr>
              <a:t>Period = 2</a:t>
            </a:r>
          </a:p>
          <a:p>
            <a:pPr lvl="2" eaLnBrk="1" hangingPunct="1"/>
            <a:r>
              <a:rPr lang="en-US" altLang="en-US" i="1">
                <a:solidFill>
                  <a:srgbClr val="CC9900"/>
                </a:solidFill>
                <a:latin typeface="Arial" panose="020B0604020202020204" pitchFamily="34" charset="0"/>
              </a:rPr>
              <a:t>Amplitude =3</a:t>
            </a:r>
          </a:p>
          <a:p>
            <a:pPr lvl="2" eaLnBrk="1" hangingPunct="1"/>
            <a:r>
              <a:rPr lang="en-US" altLang="en-US" i="1">
                <a:solidFill>
                  <a:srgbClr val="CC9900"/>
                </a:solidFill>
                <a:latin typeface="Arial" panose="020B0604020202020204" pitchFamily="34" charset="0"/>
              </a:rPr>
              <a:t>Frequency = ½ </a:t>
            </a:r>
          </a:p>
        </p:txBody>
      </p:sp>
      <p:graphicFrame>
        <p:nvGraphicFramePr>
          <p:cNvPr id="8" name="Chart 7">
            <a:extLst>
              <a:ext uri="{FF2B5EF4-FFF2-40B4-BE49-F238E27FC236}">
                <a16:creationId xmlns:a16="http://schemas.microsoft.com/office/drawing/2014/main" id="{E4EBF0ED-2E3C-4D55-8528-F973CDC7DA05}"/>
              </a:ext>
            </a:extLst>
          </p:cNvPr>
          <p:cNvGraphicFramePr>
            <a:graphicFrameLocks/>
          </p:cNvGraphicFramePr>
          <p:nvPr/>
        </p:nvGraphicFramePr>
        <p:xfrm>
          <a:off x="3606800" y="4140200"/>
          <a:ext cx="5588000" cy="2616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style.rotation</p:attrName>
                                        </p:attrNameLst>
                                      </p:cBhvr>
                                      <p:tavLst>
                                        <p:tav tm="0">
                                          <p:val>
                                            <p:fltVal val="720"/>
                                          </p:val>
                                        </p:tav>
                                        <p:tav tm="100000">
                                          <p:val>
                                            <p:fltVal val="0"/>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20C791A-EC55-4D91-92F6-BA9CFE2110F0}"/>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6D0ECED-14BB-425B-8A5D-E45EEE707D53}" type="slidenum">
              <a:rPr lang="en-US" altLang="en-US" sz="1400" b="0">
                <a:latin typeface="Arial" panose="020B0604020202020204" pitchFamily="34" charset="0"/>
              </a:rPr>
              <a:pPr eaLnBrk="1" hangingPunct="1"/>
              <a:t>143</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3931D114-5A7B-45C7-BD35-FFC7D580D9A8}"/>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3D74D89-6AF3-4E72-B1BE-B1A43EC1ED4E}" type="slidenum">
              <a:rPr lang="en-US" altLang="en-US" sz="1400" b="0">
                <a:latin typeface="Arial" panose="020B0604020202020204" pitchFamily="34" charset="0"/>
              </a:rPr>
              <a:pPr algn="r" eaLnBrk="1" hangingPunct="1"/>
              <a:t>143</a:t>
            </a:fld>
            <a:endParaRPr lang="en-US" altLang="en-US" sz="1400" b="0">
              <a:latin typeface="Arial" panose="020B0604020202020204" pitchFamily="34" charset="0"/>
            </a:endParaRPr>
          </a:p>
        </p:txBody>
      </p:sp>
      <p:sp>
        <p:nvSpPr>
          <p:cNvPr id="162820" name="Rectangle 2">
            <a:extLst>
              <a:ext uri="{FF2B5EF4-FFF2-40B4-BE49-F238E27FC236}">
                <a16:creationId xmlns:a16="http://schemas.microsoft.com/office/drawing/2014/main" id="{357397B6-63A9-4F3C-9BE5-5E074CB34DE5}"/>
              </a:ext>
            </a:extLst>
          </p:cNvPr>
          <p:cNvSpPr>
            <a:spLocks noGrp="1" noChangeArrowheads="1"/>
          </p:cNvSpPr>
          <p:nvPr>
            <p:ph type="title"/>
          </p:nvPr>
        </p:nvSpPr>
        <p:spPr>
          <a:xfrm>
            <a:off x="381000" y="0"/>
            <a:ext cx="8229600" cy="457200"/>
          </a:xfrm>
          <a:solidFill>
            <a:srgbClr val="CC9900"/>
          </a:solidFill>
          <a:ln w="38100">
            <a:solidFill>
              <a:schemeClr val="tx1"/>
            </a:solidFill>
            <a:miter lim="800000"/>
            <a:headEnd/>
            <a:tailEnd/>
          </a:ln>
        </p:spPr>
        <p:txBody>
          <a:bodyPr/>
          <a:lstStyle/>
          <a:p>
            <a:pPr eaLnBrk="1" hangingPunct="1"/>
            <a:r>
              <a:rPr lang="en-US" altLang="en-US" sz="2800" b="1">
                <a:solidFill>
                  <a:schemeClr val="bg1"/>
                </a:solidFill>
              </a:rPr>
              <a:t>Exercise 4f. The Science of Sound</a:t>
            </a:r>
          </a:p>
        </p:txBody>
      </p:sp>
      <p:sp>
        <p:nvSpPr>
          <p:cNvPr id="10" name="Rectangle 4">
            <a:extLst>
              <a:ext uri="{FF2B5EF4-FFF2-40B4-BE49-F238E27FC236}">
                <a16:creationId xmlns:a16="http://schemas.microsoft.com/office/drawing/2014/main" id="{4C8D6A7E-442E-496F-8435-F885045471B7}"/>
              </a:ext>
            </a:extLst>
          </p:cNvPr>
          <p:cNvSpPr>
            <a:spLocks noChangeArrowheads="1"/>
          </p:cNvSpPr>
          <p:nvPr/>
        </p:nvSpPr>
        <p:spPr bwMode="auto">
          <a:xfrm>
            <a:off x="0" y="533400"/>
            <a:ext cx="88392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buFont typeface="Wingdings" panose="05000000000000000000" pitchFamily="2" charset="2"/>
              <a:buChar char="q"/>
            </a:pPr>
            <a:r>
              <a:rPr lang="en-US" altLang="en-US" sz="2800">
                <a:latin typeface="Arial" panose="020B0604020202020204" pitchFamily="34" charset="0"/>
              </a:rPr>
              <a:t>The amplitude and frequency of a pressure wave determine how the wave sounds.  </a:t>
            </a:r>
          </a:p>
          <a:p>
            <a:pPr eaLnBrk="1" hangingPunct="1">
              <a:buFont typeface="Wingdings" panose="05000000000000000000" pitchFamily="2" charset="2"/>
              <a:buChar char="q"/>
            </a:pPr>
            <a:r>
              <a:rPr lang="en-US" altLang="en-US" sz="2800" b="0">
                <a:latin typeface="Arial" panose="020B0604020202020204" pitchFamily="34" charset="0"/>
              </a:rPr>
              <a:t>The frequency of the wave determines the pitch of the sound. </a:t>
            </a:r>
          </a:p>
          <a:p>
            <a:pPr lvl="1" eaLnBrk="1" hangingPunct="1">
              <a:buFont typeface="Wingdings" panose="05000000000000000000" pitchFamily="2" charset="2"/>
              <a:buChar char="q"/>
            </a:pPr>
            <a:r>
              <a:rPr lang="en-US" altLang="en-US">
                <a:solidFill>
                  <a:srgbClr val="CC9900"/>
                </a:solidFill>
                <a:latin typeface="Arial" panose="020B0604020202020204" pitchFamily="34" charset="0"/>
              </a:rPr>
              <a:t>The greater the frequency, the higher the pitch.  </a:t>
            </a:r>
          </a:p>
          <a:p>
            <a:pPr eaLnBrk="1" hangingPunct="1">
              <a:buFont typeface="Wingdings" panose="05000000000000000000" pitchFamily="2" charset="2"/>
              <a:buChar char="q"/>
            </a:pPr>
            <a:r>
              <a:rPr lang="en-US" altLang="en-US" sz="2800" b="0">
                <a:latin typeface="Arial" panose="020B0604020202020204" pitchFamily="34" charset="0"/>
              </a:rPr>
              <a:t>The wave’s amplitude and frequency both play a role in determining the loudness of the sound.  </a:t>
            </a:r>
          </a:p>
          <a:p>
            <a:pPr lvl="1" eaLnBrk="1" hangingPunct="1">
              <a:buFont typeface="Wingdings" panose="05000000000000000000" pitchFamily="2" charset="2"/>
              <a:buChar char="q"/>
            </a:pPr>
            <a:r>
              <a:rPr lang="en-US" altLang="en-US" b="0">
                <a:latin typeface="Arial" panose="020B0604020202020204" pitchFamily="34" charset="0"/>
              </a:rPr>
              <a:t>The human ear is more sensitive to certain frequencies than others.  </a:t>
            </a:r>
          </a:p>
          <a:p>
            <a:pPr lvl="1" eaLnBrk="1" hangingPunct="1">
              <a:buFont typeface="Wingdings" panose="05000000000000000000" pitchFamily="2" charset="2"/>
              <a:buChar char="q"/>
            </a:pPr>
            <a:r>
              <a:rPr lang="en-US" altLang="en-US" b="0">
                <a:latin typeface="Arial" panose="020B0604020202020204" pitchFamily="34" charset="0"/>
              </a:rPr>
              <a:t>For example, a very high frequency wave, like that produced by a dog whistle, is inaudible to the human ear.  </a:t>
            </a:r>
          </a:p>
          <a:p>
            <a:pPr lvl="1" eaLnBrk="1" hangingPunct="1">
              <a:buFont typeface="Wingdings" panose="05000000000000000000" pitchFamily="2" charset="2"/>
              <a:buChar char="q"/>
            </a:pPr>
            <a:r>
              <a:rPr lang="en-US" altLang="en-US">
                <a:solidFill>
                  <a:srgbClr val="CC9900"/>
                </a:solidFill>
                <a:latin typeface="Arial" panose="020B0604020202020204" pitchFamily="34" charset="0"/>
              </a:rPr>
              <a:t>If two pressure waves have the same frequency, then the wave with the greatest amplitude will sound the loudest.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C478C15-59FD-453B-B10D-92C382E617F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6C568D1-ACFD-4C80-B88D-FFF552801B45}" type="slidenum">
              <a:rPr lang="en-US" altLang="en-US" sz="1400" b="0">
                <a:latin typeface="Arial" panose="020B0604020202020204" pitchFamily="34" charset="0"/>
              </a:rPr>
              <a:pPr eaLnBrk="1" hangingPunct="1"/>
              <a:t>144</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3E648B59-1A81-47CE-9C25-0BA5DDA400B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C1FDDEF-A585-4A43-A34F-758D30D0AFA9}" type="slidenum">
              <a:rPr lang="en-US" altLang="en-US" sz="1400" b="0">
                <a:latin typeface="Arial" panose="020B0604020202020204" pitchFamily="34" charset="0"/>
              </a:rPr>
              <a:pPr algn="r" eaLnBrk="1" hangingPunct="1"/>
              <a:t>144</a:t>
            </a:fld>
            <a:endParaRPr lang="en-US" altLang="en-US" sz="1400" b="0">
              <a:latin typeface="Arial" panose="020B0604020202020204" pitchFamily="34" charset="0"/>
            </a:endParaRPr>
          </a:p>
        </p:txBody>
      </p:sp>
      <p:sp>
        <p:nvSpPr>
          <p:cNvPr id="163844" name="Rectangle 2">
            <a:extLst>
              <a:ext uri="{FF2B5EF4-FFF2-40B4-BE49-F238E27FC236}">
                <a16:creationId xmlns:a16="http://schemas.microsoft.com/office/drawing/2014/main" id="{D75B28FD-AAC8-4C4A-B37B-F7073676C232}"/>
              </a:ext>
            </a:extLst>
          </p:cNvPr>
          <p:cNvSpPr>
            <a:spLocks noGrp="1" noChangeArrowheads="1"/>
          </p:cNvSpPr>
          <p:nvPr>
            <p:ph type="title"/>
          </p:nvPr>
        </p:nvSpPr>
        <p:spPr>
          <a:xfrm>
            <a:off x="381000" y="0"/>
            <a:ext cx="8229600" cy="457200"/>
          </a:xfrm>
          <a:solidFill>
            <a:srgbClr val="CC9900"/>
          </a:solidFill>
          <a:ln w="38100">
            <a:solidFill>
              <a:schemeClr val="tx1"/>
            </a:solidFill>
            <a:miter lim="800000"/>
            <a:headEnd/>
            <a:tailEnd/>
          </a:ln>
        </p:spPr>
        <p:txBody>
          <a:bodyPr/>
          <a:lstStyle/>
          <a:p>
            <a:pPr eaLnBrk="1" hangingPunct="1"/>
            <a:r>
              <a:rPr lang="en-US" altLang="en-US" sz="2800" b="1">
                <a:solidFill>
                  <a:schemeClr val="bg1"/>
                </a:solidFill>
              </a:rPr>
              <a:t>Exercise 4f. The Science of Sound</a:t>
            </a:r>
          </a:p>
        </p:txBody>
      </p:sp>
      <p:sp>
        <p:nvSpPr>
          <p:cNvPr id="10" name="Rectangle 4">
            <a:extLst>
              <a:ext uri="{FF2B5EF4-FFF2-40B4-BE49-F238E27FC236}">
                <a16:creationId xmlns:a16="http://schemas.microsoft.com/office/drawing/2014/main" id="{427073EA-03DE-4A22-B3E4-FEA81039351D}"/>
              </a:ext>
            </a:extLst>
          </p:cNvPr>
          <p:cNvSpPr>
            <a:spLocks noChangeArrowheads="1"/>
          </p:cNvSpPr>
          <p:nvPr/>
        </p:nvSpPr>
        <p:spPr bwMode="auto">
          <a:xfrm>
            <a:off x="0" y="533400"/>
            <a:ext cx="88392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buFont typeface="Wingdings" panose="05000000000000000000" pitchFamily="2" charset="2"/>
              <a:buChar char="q"/>
            </a:pPr>
            <a:r>
              <a:rPr lang="en-US" altLang="en-US" sz="2800">
                <a:latin typeface="Arial" panose="020B0604020202020204" pitchFamily="34" charset="0"/>
              </a:rPr>
              <a:t>Examine the graph of the waves below.</a:t>
            </a:r>
          </a:p>
          <a:p>
            <a:pPr eaLnBrk="1" hangingPunct="1">
              <a:buFont typeface="Wingdings" panose="05000000000000000000" pitchFamily="2" charset="2"/>
              <a:buChar char="q"/>
            </a:pPr>
            <a:endParaRPr lang="en-US" altLang="en-US" sz="2800">
              <a:solidFill>
                <a:srgbClr val="CC9900"/>
              </a:solidFill>
              <a:latin typeface="Arial" panose="020B0604020202020204" pitchFamily="34" charset="0"/>
            </a:endParaRPr>
          </a:p>
          <a:p>
            <a:pPr eaLnBrk="1" hangingPunct="1">
              <a:buFont typeface="Wingdings" panose="05000000000000000000" pitchFamily="2" charset="2"/>
              <a:buChar char="q"/>
            </a:pPr>
            <a:endParaRPr lang="en-US" altLang="en-US" sz="2800">
              <a:solidFill>
                <a:srgbClr val="CC9900"/>
              </a:solidFill>
              <a:latin typeface="Arial" panose="020B0604020202020204" pitchFamily="34" charset="0"/>
            </a:endParaRPr>
          </a:p>
          <a:p>
            <a:pPr eaLnBrk="1" hangingPunct="1">
              <a:buFont typeface="Wingdings" panose="05000000000000000000" pitchFamily="2" charset="2"/>
              <a:buChar char="q"/>
            </a:pPr>
            <a:endParaRPr lang="en-US" altLang="en-US" sz="2800">
              <a:solidFill>
                <a:srgbClr val="CC9900"/>
              </a:solidFill>
              <a:latin typeface="Arial" panose="020B0604020202020204" pitchFamily="34" charset="0"/>
            </a:endParaRPr>
          </a:p>
          <a:p>
            <a:pPr eaLnBrk="1" hangingPunct="1">
              <a:buFont typeface="Wingdings" panose="05000000000000000000" pitchFamily="2" charset="2"/>
              <a:buChar char="q"/>
            </a:pPr>
            <a:endParaRPr lang="en-US" altLang="en-US" sz="2800">
              <a:solidFill>
                <a:srgbClr val="CC9900"/>
              </a:solidFill>
              <a:latin typeface="Arial" panose="020B0604020202020204" pitchFamily="34" charset="0"/>
            </a:endParaRPr>
          </a:p>
          <a:p>
            <a:pPr eaLnBrk="1" hangingPunct="1">
              <a:buFont typeface="Wingdings" panose="05000000000000000000" pitchFamily="2" charset="2"/>
              <a:buChar char="q"/>
            </a:pPr>
            <a:endParaRPr lang="en-US" altLang="en-US" sz="2800">
              <a:solidFill>
                <a:srgbClr val="CC9900"/>
              </a:solidFill>
              <a:latin typeface="Arial" panose="020B0604020202020204" pitchFamily="34" charset="0"/>
            </a:endParaRPr>
          </a:p>
          <a:p>
            <a:pPr eaLnBrk="1" hangingPunct="1">
              <a:buFont typeface="Wingdings" panose="05000000000000000000" pitchFamily="2" charset="2"/>
              <a:buChar char="q"/>
            </a:pPr>
            <a:endParaRPr lang="en-US" altLang="en-US" sz="2800">
              <a:solidFill>
                <a:srgbClr val="CC9900"/>
              </a:solidFill>
              <a:latin typeface="Arial" panose="020B0604020202020204" pitchFamily="34" charset="0"/>
            </a:endParaRPr>
          </a:p>
          <a:p>
            <a:pPr eaLnBrk="1" hangingPunct="1">
              <a:buFont typeface="Wingdings" panose="05000000000000000000" pitchFamily="2" charset="2"/>
              <a:buChar char="q"/>
            </a:pPr>
            <a:endParaRPr lang="en-US" altLang="en-US" sz="2800">
              <a:solidFill>
                <a:srgbClr val="CC9900"/>
              </a:solidFill>
              <a:latin typeface="Arial" panose="020B0604020202020204" pitchFamily="34" charset="0"/>
            </a:endParaRPr>
          </a:p>
          <a:p>
            <a:pPr eaLnBrk="1" hangingPunct="1">
              <a:buFont typeface="Wingdings" panose="05000000000000000000" pitchFamily="2" charset="2"/>
              <a:buChar char="q"/>
            </a:pPr>
            <a:endParaRPr lang="en-US" altLang="en-US" sz="2800">
              <a:solidFill>
                <a:srgbClr val="CC9900"/>
              </a:solidFill>
              <a:latin typeface="Arial" panose="020B0604020202020204" pitchFamily="34" charset="0"/>
            </a:endParaRPr>
          </a:p>
          <a:p>
            <a:pPr eaLnBrk="1" hangingPunct="1">
              <a:buFont typeface="Wingdings" panose="05000000000000000000" pitchFamily="2" charset="2"/>
              <a:buChar char="q"/>
            </a:pPr>
            <a:endParaRPr lang="en-US" altLang="en-US" sz="2800">
              <a:solidFill>
                <a:srgbClr val="CC9900"/>
              </a:solidFill>
              <a:latin typeface="Arial" panose="020B0604020202020204" pitchFamily="34" charset="0"/>
            </a:endParaRPr>
          </a:p>
          <a:p>
            <a:pPr eaLnBrk="1" hangingPunct="1">
              <a:buFont typeface="Wingdings" panose="05000000000000000000" pitchFamily="2" charset="2"/>
              <a:buChar char="q"/>
            </a:pPr>
            <a:r>
              <a:rPr lang="en-US" altLang="en-US">
                <a:latin typeface="Arial" panose="020B0604020202020204" pitchFamily="34" charset="0"/>
              </a:rPr>
              <a:t>Which one has the highest pitch?  Click for the answer!</a:t>
            </a:r>
          </a:p>
          <a:p>
            <a:pPr algn="ctr" eaLnBrk="1" hangingPunct="1"/>
            <a:r>
              <a:rPr lang="en-US" altLang="en-US">
                <a:solidFill>
                  <a:srgbClr val="CC9900"/>
                </a:solidFill>
                <a:latin typeface="Arial" panose="020B0604020202020204" pitchFamily="34" charset="0"/>
              </a:rPr>
              <a:t>The wave shown in blue has the highest pitch!</a:t>
            </a:r>
          </a:p>
          <a:p>
            <a:pPr algn="ctr" eaLnBrk="1" hangingPunct="1"/>
            <a:r>
              <a:rPr lang="en-US" altLang="en-US">
                <a:solidFill>
                  <a:srgbClr val="CC9900"/>
                </a:solidFill>
                <a:latin typeface="Arial" panose="020B0604020202020204" pitchFamily="34" charset="0"/>
              </a:rPr>
              <a:t>Remember, the greater the frequency, the higher the pitch!</a:t>
            </a:r>
          </a:p>
        </p:txBody>
      </p:sp>
      <p:graphicFrame>
        <p:nvGraphicFramePr>
          <p:cNvPr id="8" name="Chart 7">
            <a:extLst>
              <a:ext uri="{FF2B5EF4-FFF2-40B4-BE49-F238E27FC236}">
                <a16:creationId xmlns:a16="http://schemas.microsoft.com/office/drawing/2014/main" id="{ADB291BA-4915-4706-BC87-9319D63C561C}"/>
              </a:ext>
            </a:extLst>
          </p:cNvPr>
          <p:cNvGraphicFramePr>
            <a:graphicFrameLocks/>
          </p:cNvGraphicFramePr>
          <p:nvPr/>
        </p:nvGraphicFramePr>
        <p:xfrm>
          <a:off x="1701800" y="1016000"/>
          <a:ext cx="5588000" cy="3302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style.rotation</p:attrName>
                                        </p:attrNameLst>
                                      </p:cBhvr>
                                      <p:tavLst>
                                        <p:tav tm="0">
                                          <p:val>
                                            <p:fltVal val="720"/>
                                          </p:val>
                                        </p:tav>
                                        <p:tav tm="100000">
                                          <p:val>
                                            <p:fltVal val="0"/>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817E649-C3AB-40C8-88FA-D20FFE5E6BF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BE0ACCD-D165-456D-8818-2D1373A54F08}" type="slidenum">
              <a:rPr lang="en-US" altLang="en-US" sz="1400" b="0">
                <a:latin typeface="Arial" panose="020B0604020202020204" pitchFamily="34" charset="0"/>
              </a:rPr>
              <a:pPr eaLnBrk="1" hangingPunct="1"/>
              <a:t>145</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3D17FDF3-2B52-49C9-8795-660C81EAC46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0C4EE9E-F762-4EB7-BC7D-6542F6A20B49}" type="slidenum">
              <a:rPr lang="en-US" altLang="en-US" sz="1400" b="0">
                <a:latin typeface="Arial" panose="020B0604020202020204" pitchFamily="34" charset="0"/>
              </a:rPr>
              <a:pPr algn="r" eaLnBrk="1" hangingPunct="1"/>
              <a:t>145</a:t>
            </a:fld>
            <a:endParaRPr lang="en-US" altLang="en-US" sz="1400" b="0">
              <a:latin typeface="Arial" panose="020B0604020202020204" pitchFamily="34" charset="0"/>
            </a:endParaRPr>
          </a:p>
        </p:txBody>
      </p:sp>
      <p:sp>
        <p:nvSpPr>
          <p:cNvPr id="164868" name="Rectangle 2">
            <a:extLst>
              <a:ext uri="{FF2B5EF4-FFF2-40B4-BE49-F238E27FC236}">
                <a16:creationId xmlns:a16="http://schemas.microsoft.com/office/drawing/2014/main" id="{4E7D4F65-EC91-4CB5-8ADF-A3232C40D858}"/>
              </a:ext>
            </a:extLst>
          </p:cNvPr>
          <p:cNvSpPr>
            <a:spLocks noGrp="1" noChangeArrowheads="1"/>
          </p:cNvSpPr>
          <p:nvPr>
            <p:ph type="title"/>
          </p:nvPr>
        </p:nvSpPr>
        <p:spPr>
          <a:xfrm>
            <a:off x="381000" y="0"/>
            <a:ext cx="8229600" cy="457200"/>
          </a:xfrm>
          <a:solidFill>
            <a:srgbClr val="CC9900"/>
          </a:solidFill>
          <a:ln w="38100">
            <a:solidFill>
              <a:schemeClr val="tx1"/>
            </a:solidFill>
            <a:miter lim="800000"/>
            <a:headEnd/>
            <a:tailEnd/>
          </a:ln>
        </p:spPr>
        <p:txBody>
          <a:bodyPr/>
          <a:lstStyle/>
          <a:p>
            <a:pPr eaLnBrk="1" hangingPunct="1"/>
            <a:r>
              <a:rPr lang="en-US" altLang="en-US" sz="2800" b="1">
                <a:solidFill>
                  <a:schemeClr val="bg1"/>
                </a:solidFill>
              </a:rPr>
              <a:t>Exercise 4f. The Science of Sound</a:t>
            </a:r>
          </a:p>
        </p:txBody>
      </p:sp>
      <p:sp>
        <p:nvSpPr>
          <p:cNvPr id="10" name="Rectangle 4">
            <a:extLst>
              <a:ext uri="{FF2B5EF4-FFF2-40B4-BE49-F238E27FC236}">
                <a16:creationId xmlns:a16="http://schemas.microsoft.com/office/drawing/2014/main" id="{DD723F9F-06AF-4E86-8BC7-C3C441D04AD8}"/>
              </a:ext>
            </a:extLst>
          </p:cNvPr>
          <p:cNvSpPr>
            <a:spLocks noChangeArrowheads="1"/>
          </p:cNvSpPr>
          <p:nvPr/>
        </p:nvSpPr>
        <p:spPr bwMode="auto">
          <a:xfrm>
            <a:off x="0" y="533400"/>
            <a:ext cx="88392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buFont typeface="Wingdings" panose="05000000000000000000" pitchFamily="2" charset="2"/>
              <a:buChar char="q"/>
            </a:pPr>
            <a:r>
              <a:rPr lang="en-US" altLang="en-US" sz="2800">
                <a:latin typeface="Arial" panose="020B0604020202020204" pitchFamily="34" charset="0"/>
              </a:rPr>
              <a:t>Examine the graph of the waves below.</a:t>
            </a:r>
          </a:p>
          <a:p>
            <a:pPr eaLnBrk="1" hangingPunct="1">
              <a:buFont typeface="Wingdings" panose="05000000000000000000" pitchFamily="2" charset="2"/>
              <a:buChar char="q"/>
            </a:pPr>
            <a:endParaRPr lang="en-US" altLang="en-US" sz="2800">
              <a:solidFill>
                <a:srgbClr val="CC9900"/>
              </a:solidFill>
              <a:latin typeface="Arial" panose="020B0604020202020204" pitchFamily="34" charset="0"/>
            </a:endParaRPr>
          </a:p>
          <a:p>
            <a:pPr eaLnBrk="1" hangingPunct="1">
              <a:buFont typeface="Wingdings" panose="05000000000000000000" pitchFamily="2" charset="2"/>
              <a:buChar char="q"/>
            </a:pPr>
            <a:endParaRPr lang="en-US" altLang="en-US" sz="2800">
              <a:solidFill>
                <a:srgbClr val="CC9900"/>
              </a:solidFill>
              <a:latin typeface="Arial" panose="020B0604020202020204" pitchFamily="34" charset="0"/>
            </a:endParaRPr>
          </a:p>
          <a:p>
            <a:pPr eaLnBrk="1" hangingPunct="1">
              <a:buFont typeface="Wingdings" panose="05000000000000000000" pitchFamily="2" charset="2"/>
              <a:buChar char="q"/>
            </a:pPr>
            <a:endParaRPr lang="en-US" altLang="en-US" sz="2800">
              <a:solidFill>
                <a:srgbClr val="CC9900"/>
              </a:solidFill>
              <a:latin typeface="Arial" panose="020B0604020202020204" pitchFamily="34" charset="0"/>
            </a:endParaRPr>
          </a:p>
          <a:p>
            <a:pPr eaLnBrk="1" hangingPunct="1">
              <a:buFont typeface="Wingdings" panose="05000000000000000000" pitchFamily="2" charset="2"/>
              <a:buChar char="q"/>
            </a:pPr>
            <a:endParaRPr lang="en-US" altLang="en-US" sz="2800">
              <a:solidFill>
                <a:srgbClr val="CC9900"/>
              </a:solidFill>
              <a:latin typeface="Arial" panose="020B0604020202020204" pitchFamily="34" charset="0"/>
            </a:endParaRPr>
          </a:p>
          <a:p>
            <a:pPr eaLnBrk="1" hangingPunct="1">
              <a:buFont typeface="Wingdings" panose="05000000000000000000" pitchFamily="2" charset="2"/>
              <a:buChar char="q"/>
            </a:pPr>
            <a:endParaRPr lang="en-US" altLang="en-US" sz="2800">
              <a:solidFill>
                <a:srgbClr val="CC9900"/>
              </a:solidFill>
              <a:latin typeface="Arial" panose="020B0604020202020204" pitchFamily="34" charset="0"/>
            </a:endParaRPr>
          </a:p>
          <a:p>
            <a:pPr eaLnBrk="1" hangingPunct="1">
              <a:buFont typeface="Wingdings" panose="05000000000000000000" pitchFamily="2" charset="2"/>
              <a:buChar char="q"/>
            </a:pPr>
            <a:endParaRPr lang="en-US" altLang="en-US" sz="2800">
              <a:solidFill>
                <a:srgbClr val="CC9900"/>
              </a:solidFill>
              <a:latin typeface="Arial" panose="020B0604020202020204" pitchFamily="34" charset="0"/>
            </a:endParaRPr>
          </a:p>
          <a:p>
            <a:pPr eaLnBrk="1" hangingPunct="1">
              <a:buFont typeface="Wingdings" panose="05000000000000000000" pitchFamily="2" charset="2"/>
              <a:buChar char="q"/>
            </a:pPr>
            <a:endParaRPr lang="en-US" altLang="en-US" sz="2800">
              <a:solidFill>
                <a:srgbClr val="CC9900"/>
              </a:solidFill>
              <a:latin typeface="Arial" panose="020B0604020202020204" pitchFamily="34" charset="0"/>
            </a:endParaRPr>
          </a:p>
          <a:p>
            <a:pPr eaLnBrk="1" hangingPunct="1">
              <a:buFont typeface="Wingdings" panose="05000000000000000000" pitchFamily="2" charset="2"/>
              <a:buChar char="q"/>
            </a:pPr>
            <a:endParaRPr lang="en-US" altLang="en-US" sz="2800">
              <a:solidFill>
                <a:srgbClr val="CC9900"/>
              </a:solidFill>
              <a:latin typeface="Arial" panose="020B0604020202020204" pitchFamily="34" charset="0"/>
            </a:endParaRPr>
          </a:p>
          <a:p>
            <a:pPr eaLnBrk="1" hangingPunct="1">
              <a:buFont typeface="Wingdings" panose="05000000000000000000" pitchFamily="2" charset="2"/>
              <a:buChar char="q"/>
            </a:pPr>
            <a:endParaRPr lang="en-US" altLang="en-US" sz="2800">
              <a:solidFill>
                <a:srgbClr val="CC9900"/>
              </a:solidFill>
              <a:latin typeface="Arial" panose="020B0604020202020204" pitchFamily="34" charset="0"/>
            </a:endParaRPr>
          </a:p>
          <a:p>
            <a:pPr eaLnBrk="1" hangingPunct="1">
              <a:buFont typeface="Wingdings" panose="05000000000000000000" pitchFamily="2" charset="2"/>
              <a:buChar char="q"/>
            </a:pPr>
            <a:r>
              <a:rPr lang="en-US" altLang="en-US">
                <a:latin typeface="Arial" panose="020B0604020202020204" pitchFamily="34" charset="0"/>
              </a:rPr>
              <a:t>Which one is the loudest?  Click for the answer!</a:t>
            </a:r>
          </a:p>
          <a:p>
            <a:pPr algn="ctr" eaLnBrk="1" hangingPunct="1"/>
            <a:r>
              <a:rPr lang="en-US" altLang="en-US">
                <a:solidFill>
                  <a:srgbClr val="CC9900"/>
                </a:solidFill>
                <a:latin typeface="Arial" panose="020B0604020202020204" pitchFamily="34" charset="0"/>
              </a:rPr>
              <a:t>The wave shown in red is the loudest!</a:t>
            </a:r>
          </a:p>
          <a:p>
            <a:pPr algn="ctr" eaLnBrk="1" hangingPunct="1"/>
            <a:r>
              <a:rPr lang="en-US" altLang="en-US">
                <a:solidFill>
                  <a:srgbClr val="CC9900"/>
                </a:solidFill>
                <a:latin typeface="Arial" panose="020B0604020202020204" pitchFamily="34" charset="0"/>
              </a:rPr>
              <a:t>Remember, if two waves have the same frequency, the one with the highest amplitude is the loudest!</a:t>
            </a:r>
          </a:p>
        </p:txBody>
      </p:sp>
      <p:graphicFrame>
        <p:nvGraphicFramePr>
          <p:cNvPr id="9" name="Chart 8">
            <a:extLst>
              <a:ext uri="{FF2B5EF4-FFF2-40B4-BE49-F238E27FC236}">
                <a16:creationId xmlns:a16="http://schemas.microsoft.com/office/drawing/2014/main" id="{7B33168F-56DE-431F-BD66-836E83F42C1A}"/>
              </a:ext>
            </a:extLst>
          </p:cNvPr>
          <p:cNvGraphicFramePr>
            <a:graphicFrameLocks/>
          </p:cNvGraphicFramePr>
          <p:nvPr/>
        </p:nvGraphicFramePr>
        <p:xfrm>
          <a:off x="1701800" y="1092200"/>
          <a:ext cx="5588000" cy="3302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anim calcmode="lin" valueType="num">
                                      <p:cBhvr>
                                        <p:cTn id="12" dur="2000" fill="hold"/>
                                        <p:tgtEl>
                                          <p:spTgt spid="9"/>
                                        </p:tgtEl>
                                        <p:attrNameLst>
                                          <p:attrName>style.rotation</p:attrName>
                                        </p:attrNameLst>
                                      </p:cBhvr>
                                      <p:tavLst>
                                        <p:tav tm="0">
                                          <p:val>
                                            <p:fltVal val="720"/>
                                          </p:val>
                                        </p:tav>
                                        <p:tav tm="100000">
                                          <p:val>
                                            <p:fltVal val="0"/>
                                          </p:val>
                                        </p:tav>
                                      </p:tavLst>
                                    </p:anim>
                                    <p:anim calcmode="lin" valueType="num">
                                      <p:cBhvr>
                                        <p:cTn id="13" dur="2000" fill="hold"/>
                                        <p:tgtEl>
                                          <p:spTgt spid="9"/>
                                        </p:tgtEl>
                                        <p:attrNameLst>
                                          <p:attrName>ppt_h</p:attrName>
                                        </p:attrNameLst>
                                      </p:cBhvr>
                                      <p:tavLst>
                                        <p:tav tm="0">
                                          <p:val>
                                            <p:fltVal val="0"/>
                                          </p:val>
                                        </p:tav>
                                        <p:tav tm="100000">
                                          <p:val>
                                            <p:strVal val="#ppt_h"/>
                                          </p:val>
                                        </p:tav>
                                      </p:tavLst>
                                    </p:anim>
                                    <p:anim calcmode="lin" valueType="num">
                                      <p:cBhvr>
                                        <p:cTn id="14" dur="2000" fill="hold"/>
                                        <p:tgtEl>
                                          <p:spTgt spid="9"/>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082177B-398A-4FF3-B65C-80E6BB2F5C05}"/>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3B7C63F9-840E-4676-B9FA-FB11677D29F2}" type="slidenum">
              <a:rPr lang="en-US" altLang="en-US" sz="1400" b="0">
                <a:latin typeface="Arial" panose="020B0604020202020204" pitchFamily="34" charset="0"/>
              </a:rPr>
              <a:pPr eaLnBrk="1" hangingPunct="1"/>
              <a:t>146</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DB93F4A1-3771-4980-97E5-863F1209445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8939CE2-EA53-405F-8046-865CA4F743BD}" type="slidenum">
              <a:rPr lang="en-US" altLang="en-US" sz="1400" b="0">
                <a:latin typeface="Arial" panose="020B0604020202020204" pitchFamily="34" charset="0"/>
              </a:rPr>
              <a:pPr algn="r" eaLnBrk="1" hangingPunct="1"/>
              <a:t>146</a:t>
            </a:fld>
            <a:endParaRPr lang="en-US" altLang="en-US" sz="1400" b="0">
              <a:latin typeface="Arial" panose="020B0604020202020204" pitchFamily="34" charset="0"/>
            </a:endParaRPr>
          </a:p>
        </p:txBody>
      </p:sp>
      <p:sp>
        <p:nvSpPr>
          <p:cNvPr id="165892" name="Rectangle 2">
            <a:extLst>
              <a:ext uri="{FF2B5EF4-FFF2-40B4-BE49-F238E27FC236}">
                <a16:creationId xmlns:a16="http://schemas.microsoft.com/office/drawing/2014/main" id="{7C40BFA1-9B86-4FA2-BEEA-1BB3B1BD720A}"/>
              </a:ext>
            </a:extLst>
          </p:cNvPr>
          <p:cNvSpPr>
            <a:spLocks noGrp="1" noChangeArrowheads="1"/>
          </p:cNvSpPr>
          <p:nvPr>
            <p:ph type="title"/>
          </p:nvPr>
        </p:nvSpPr>
        <p:spPr>
          <a:xfrm>
            <a:off x="381000" y="0"/>
            <a:ext cx="8229600" cy="457200"/>
          </a:xfrm>
          <a:solidFill>
            <a:srgbClr val="CC9900"/>
          </a:solidFill>
          <a:ln w="38100">
            <a:solidFill>
              <a:schemeClr val="tx1"/>
            </a:solidFill>
            <a:miter lim="800000"/>
            <a:headEnd/>
            <a:tailEnd/>
          </a:ln>
        </p:spPr>
        <p:txBody>
          <a:bodyPr/>
          <a:lstStyle/>
          <a:p>
            <a:pPr eaLnBrk="1" hangingPunct="1"/>
            <a:r>
              <a:rPr lang="en-US" altLang="en-US" sz="2800" b="1">
                <a:solidFill>
                  <a:schemeClr val="bg1"/>
                </a:solidFill>
              </a:rPr>
              <a:t>Exercise 4f. The Science of Sound</a:t>
            </a:r>
          </a:p>
        </p:txBody>
      </p:sp>
      <p:sp>
        <p:nvSpPr>
          <p:cNvPr id="10" name="Rectangle 4">
            <a:extLst>
              <a:ext uri="{FF2B5EF4-FFF2-40B4-BE49-F238E27FC236}">
                <a16:creationId xmlns:a16="http://schemas.microsoft.com/office/drawing/2014/main" id="{C6A91BE9-D6B3-42BE-A830-CBD8FAD35673}"/>
              </a:ext>
            </a:extLst>
          </p:cNvPr>
          <p:cNvSpPr>
            <a:spLocks noChangeArrowheads="1"/>
          </p:cNvSpPr>
          <p:nvPr/>
        </p:nvSpPr>
        <p:spPr bwMode="auto">
          <a:xfrm>
            <a:off x="152400" y="533400"/>
            <a:ext cx="88392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buFont typeface="Wingdings" panose="05000000000000000000" pitchFamily="2" charset="2"/>
              <a:buChar char="q"/>
            </a:pPr>
            <a:r>
              <a:rPr lang="en-US" altLang="en-US" sz="2800" b="0">
                <a:latin typeface="Arial" panose="020B0604020202020204" pitchFamily="34" charset="0"/>
              </a:rPr>
              <a:t>Remember, </a:t>
            </a:r>
            <a:r>
              <a:rPr lang="en-US" altLang="en-US" sz="2800">
                <a:solidFill>
                  <a:srgbClr val="CC9900"/>
                </a:solidFill>
                <a:latin typeface="Arial" panose="020B0604020202020204" pitchFamily="34" charset="0"/>
              </a:rPr>
              <a:t>spectrograms</a:t>
            </a:r>
            <a:r>
              <a:rPr lang="en-US" altLang="en-US" sz="2800" b="0">
                <a:latin typeface="Arial" panose="020B0604020202020204" pitchFamily="34" charset="0"/>
              </a:rPr>
              <a:t> are pictures/graphs used to visualize sound.  </a:t>
            </a:r>
          </a:p>
          <a:p>
            <a:pPr eaLnBrk="1" hangingPunct="1">
              <a:buFont typeface="Wingdings" panose="05000000000000000000" pitchFamily="2" charset="2"/>
              <a:buChar char="q"/>
            </a:pPr>
            <a:r>
              <a:rPr lang="en-US" altLang="en-US" sz="2800" b="0">
                <a:latin typeface="Arial" panose="020B0604020202020204" pitchFamily="34" charset="0"/>
              </a:rPr>
              <a:t>The spectrogram of a pressure wave is a plot of the wave’s frequency through time.  </a:t>
            </a:r>
          </a:p>
          <a:p>
            <a:pPr eaLnBrk="1" hangingPunct="1">
              <a:buFont typeface="Wingdings" panose="05000000000000000000" pitchFamily="2" charset="2"/>
              <a:buChar char="q"/>
            </a:pPr>
            <a:r>
              <a:rPr lang="en-US" altLang="en-US" sz="2800" b="0">
                <a:latin typeface="Arial" panose="020B0604020202020204" pitchFamily="34" charset="0"/>
              </a:rPr>
              <a:t>Wave frequency is plotted on the y-axis.  Time is plotted on the x-axis.  </a:t>
            </a:r>
          </a:p>
          <a:p>
            <a:pPr eaLnBrk="1" hangingPunct="1">
              <a:buFont typeface="Wingdings" panose="05000000000000000000" pitchFamily="2" charset="2"/>
              <a:buChar char="q"/>
            </a:pPr>
            <a:r>
              <a:rPr lang="en-US" altLang="en-US" sz="2800" b="0">
                <a:latin typeface="Arial" panose="020B0604020202020204" pitchFamily="34" charset="0"/>
              </a:rPr>
              <a:t>Wave amplitude is usually represented by color: the greater the amplitude of the wave, the more intense its color. </a:t>
            </a:r>
          </a:p>
          <a:p>
            <a:pPr eaLnBrk="1" hangingPunct="1">
              <a:buFont typeface="Wingdings" panose="05000000000000000000" pitchFamily="2" charset="2"/>
              <a:buChar char="q"/>
            </a:pPr>
            <a:r>
              <a:rPr lang="en-US" altLang="en-US" sz="2800" b="0">
                <a:latin typeface="Arial" panose="020B0604020202020204" pitchFamily="34" charset="0"/>
              </a:rPr>
              <a:t>On the next slide, you are given a plot of two waveforms, and also the spectrogram of the two waves.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E566FD-B525-40FF-95FD-70A3DEFA340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C328F30-6E96-4F66-A5FB-939EE05F53AB}" type="slidenum">
              <a:rPr lang="en-US" altLang="en-US" sz="1400" b="0">
                <a:latin typeface="Arial" panose="020B0604020202020204" pitchFamily="34" charset="0"/>
              </a:rPr>
              <a:pPr eaLnBrk="1" hangingPunct="1"/>
              <a:t>147</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ED112B3B-5556-497D-B529-F4C79E2095E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31AFC19-C66B-4A69-BCED-B52C7A7261D1}" type="slidenum">
              <a:rPr lang="en-US" altLang="en-US" sz="1400" b="0">
                <a:latin typeface="Arial" panose="020B0604020202020204" pitchFamily="34" charset="0"/>
              </a:rPr>
              <a:pPr algn="r" eaLnBrk="1" hangingPunct="1"/>
              <a:t>147</a:t>
            </a:fld>
            <a:endParaRPr lang="en-US" altLang="en-US" sz="1400" b="0">
              <a:latin typeface="Arial" panose="020B0604020202020204" pitchFamily="34" charset="0"/>
            </a:endParaRPr>
          </a:p>
        </p:txBody>
      </p:sp>
      <p:sp>
        <p:nvSpPr>
          <p:cNvPr id="166916" name="Rectangle 2">
            <a:extLst>
              <a:ext uri="{FF2B5EF4-FFF2-40B4-BE49-F238E27FC236}">
                <a16:creationId xmlns:a16="http://schemas.microsoft.com/office/drawing/2014/main" id="{DB165A78-B26F-4908-99E2-3DA0353B1932}"/>
              </a:ext>
            </a:extLst>
          </p:cNvPr>
          <p:cNvSpPr>
            <a:spLocks noGrp="1" noChangeArrowheads="1"/>
          </p:cNvSpPr>
          <p:nvPr>
            <p:ph type="title"/>
          </p:nvPr>
        </p:nvSpPr>
        <p:spPr>
          <a:xfrm>
            <a:off x="381000" y="0"/>
            <a:ext cx="8229600" cy="457200"/>
          </a:xfrm>
          <a:solidFill>
            <a:srgbClr val="CC9900"/>
          </a:solidFill>
          <a:ln w="38100">
            <a:solidFill>
              <a:schemeClr val="tx1"/>
            </a:solidFill>
            <a:miter lim="800000"/>
            <a:headEnd/>
            <a:tailEnd/>
          </a:ln>
        </p:spPr>
        <p:txBody>
          <a:bodyPr/>
          <a:lstStyle/>
          <a:p>
            <a:pPr eaLnBrk="1" hangingPunct="1"/>
            <a:r>
              <a:rPr lang="en-US" altLang="en-US" sz="2800" b="1">
                <a:solidFill>
                  <a:schemeClr val="bg1"/>
                </a:solidFill>
              </a:rPr>
              <a:t>Exercise 4f. The Science of Sound</a:t>
            </a:r>
          </a:p>
        </p:txBody>
      </p:sp>
      <p:sp>
        <p:nvSpPr>
          <p:cNvPr id="10" name="Rectangle 4">
            <a:extLst>
              <a:ext uri="{FF2B5EF4-FFF2-40B4-BE49-F238E27FC236}">
                <a16:creationId xmlns:a16="http://schemas.microsoft.com/office/drawing/2014/main" id="{BA2B9330-BC77-48B1-BF0C-F4014CF1A671}"/>
              </a:ext>
            </a:extLst>
          </p:cNvPr>
          <p:cNvSpPr>
            <a:spLocks noChangeArrowheads="1"/>
          </p:cNvSpPr>
          <p:nvPr/>
        </p:nvSpPr>
        <p:spPr bwMode="auto">
          <a:xfrm>
            <a:off x="0" y="533400"/>
            <a:ext cx="8839200" cy="6002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buFont typeface="Wingdings" panose="05000000000000000000" pitchFamily="2" charset="2"/>
              <a:buChar char="q"/>
            </a:pPr>
            <a:r>
              <a:rPr lang="en-US" altLang="en-US" b="0">
                <a:latin typeface="Arial" panose="020B0604020202020204" pitchFamily="34" charset="0"/>
              </a:rPr>
              <a:t>Look at the waveforms below. </a:t>
            </a:r>
            <a:r>
              <a:rPr lang="en-US" altLang="en-US">
                <a:solidFill>
                  <a:srgbClr val="FF0000"/>
                </a:solidFill>
                <a:latin typeface="Arial" panose="020B0604020202020204" pitchFamily="34" charset="0"/>
              </a:rPr>
              <a:t>Red</a:t>
            </a:r>
            <a:r>
              <a:rPr lang="en-US" altLang="en-US" b="0">
                <a:latin typeface="Arial" panose="020B0604020202020204" pitchFamily="34" charset="0"/>
              </a:rPr>
              <a:t> = Wave 1, and </a:t>
            </a:r>
            <a:r>
              <a:rPr lang="en-US" altLang="en-US">
                <a:solidFill>
                  <a:srgbClr val="0070C0"/>
                </a:solidFill>
                <a:latin typeface="Arial" panose="020B0604020202020204" pitchFamily="34" charset="0"/>
              </a:rPr>
              <a:t>Blue</a:t>
            </a:r>
            <a:r>
              <a:rPr lang="en-US" altLang="en-US" b="0">
                <a:latin typeface="Arial" panose="020B0604020202020204" pitchFamily="34" charset="0"/>
              </a:rPr>
              <a:t> = Wave 2.</a:t>
            </a:r>
          </a:p>
          <a:p>
            <a:pPr eaLnBrk="1" hangingPunct="1">
              <a:buFont typeface="Wingdings" panose="05000000000000000000" pitchFamily="2" charset="2"/>
              <a:buChar char="q"/>
            </a:pPr>
            <a:r>
              <a:rPr lang="en-US" altLang="en-US" b="0">
                <a:latin typeface="Arial" panose="020B0604020202020204" pitchFamily="34" charset="0"/>
              </a:rPr>
              <a:t>Now look at the spectrogram of these two waves.</a:t>
            </a:r>
          </a:p>
          <a:p>
            <a:pPr eaLnBrk="1" hangingPunct="1">
              <a:buFont typeface="Wingdings" panose="05000000000000000000" pitchFamily="2" charset="2"/>
              <a:buChar char="q"/>
            </a:pPr>
            <a:endParaRPr lang="en-US" altLang="en-US" b="0">
              <a:latin typeface="Arial" panose="020B0604020202020204" pitchFamily="34" charset="0"/>
            </a:endParaRPr>
          </a:p>
          <a:p>
            <a:pPr eaLnBrk="1" hangingPunct="1">
              <a:buFont typeface="Wingdings" panose="05000000000000000000" pitchFamily="2" charset="2"/>
              <a:buChar char="q"/>
            </a:pPr>
            <a:endParaRPr lang="en-US" altLang="en-US" b="0">
              <a:latin typeface="Arial" panose="020B0604020202020204" pitchFamily="34" charset="0"/>
            </a:endParaRPr>
          </a:p>
          <a:p>
            <a:pPr eaLnBrk="1" hangingPunct="1">
              <a:buFont typeface="Wingdings" panose="05000000000000000000" pitchFamily="2" charset="2"/>
              <a:buChar char="q"/>
            </a:pPr>
            <a:endParaRPr lang="en-US" altLang="en-US" b="0">
              <a:latin typeface="Arial" panose="020B0604020202020204" pitchFamily="34" charset="0"/>
            </a:endParaRPr>
          </a:p>
          <a:p>
            <a:pPr eaLnBrk="1" hangingPunct="1">
              <a:buFont typeface="Wingdings" panose="05000000000000000000" pitchFamily="2" charset="2"/>
              <a:buChar char="q"/>
            </a:pPr>
            <a:endParaRPr lang="en-US" altLang="en-US" b="0">
              <a:latin typeface="Arial" panose="020B0604020202020204" pitchFamily="34" charset="0"/>
            </a:endParaRPr>
          </a:p>
          <a:p>
            <a:pPr eaLnBrk="1" hangingPunct="1">
              <a:buFont typeface="Wingdings" panose="05000000000000000000" pitchFamily="2" charset="2"/>
              <a:buChar char="q"/>
            </a:pPr>
            <a:endParaRPr lang="en-US" altLang="en-US" b="0">
              <a:latin typeface="Arial" panose="020B0604020202020204" pitchFamily="34" charset="0"/>
            </a:endParaRPr>
          </a:p>
          <a:p>
            <a:pPr eaLnBrk="1" hangingPunct="1">
              <a:buFont typeface="Wingdings" panose="05000000000000000000" pitchFamily="2" charset="2"/>
              <a:buChar char="q"/>
            </a:pPr>
            <a:endParaRPr lang="en-US" altLang="en-US" b="0">
              <a:latin typeface="Arial" panose="020B0604020202020204" pitchFamily="34" charset="0"/>
            </a:endParaRPr>
          </a:p>
          <a:p>
            <a:pPr eaLnBrk="1" hangingPunct="1">
              <a:buFont typeface="Wingdings" panose="05000000000000000000" pitchFamily="2" charset="2"/>
              <a:buChar char="q"/>
            </a:pPr>
            <a:endParaRPr lang="en-US" altLang="en-US" b="0">
              <a:latin typeface="Arial" panose="020B0604020202020204" pitchFamily="34" charset="0"/>
            </a:endParaRPr>
          </a:p>
          <a:p>
            <a:pPr eaLnBrk="1" hangingPunct="1">
              <a:buFont typeface="Wingdings" panose="05000000000000000000" pitchFamily="2" charset="2"/>
              <a:buChar char="q"/>
            </a:pPr>
            <a:endParaRPr lang="en-US" altLang="en-US" b="0">
              <a:latin typeface="Arial" panose="020B0604020202020204" pitchFamily="34" charset="0"/>
            </a:endParaRPr>
          </a:p>
          <a:p>
            <a:pPr eaLnBrk="1" hangingPunct="1">
              <a:buFont typeface="Wingdings" panose="05000000000000000000" pitchFamily="2" charset="2"/>
              <a:buChar char="q"/>
            </a:pPr>
            <a:endParaRPr lang="en-US" altLang="en-US" b="0">
              <a:latin typeface="Arial" panose="020B0604020202020204" pitchFamily="34" charset="0"/>
            </a:endParaRPr>
          </a:p>
          <a:p>
            <a:pPr eaLnBrk="1" hangingPunct="1">
              <a:buFont typeface="Wingdings" panose="05000000000000000000" pitchFamily="2" charset="2"/>
              <a:buChar char="q"/>
            </a:pPr>
            <a:endParaRPr lang="en-US" altLang="en-US" b="0">
              <a:latin typeface="Arial" panose="020B0604020202020204" pitchFamily="34" charset="0"/>
            </a:endParaRPr>
          </a:p>
          <a:p>
            <a:pPr eaLnBrk="1" hangingPunct="1">
              <a:buFont typeface="Wingdings" panose="05000000000000000000" pitchFamily="2" charset="2"/>
              <a:buChar char="q"/>
            </a:pPr>
            <a:endParaRPr lang="en-US" altLang="en-US" b="0">
              <a:latin typeface="Arial" panose="020B0604020202020204" pitchFamily="34" charset="0"/>
            </a:endParaRPr>
          </a:p>
          <a:p>
            <a:pPr eaLnBrk="1" hangingPunct="1">
              <a:buFont typeface="Wingdings" panose="05000000000000000000" pitchFamily="2" charset="2"/>
              <a:buChar char="q"/>
            </a:pPr>
            <a:r>
              <a:rPr lang="en-US" altLang="en-US">
                <a:latin typeface="Arial" panose="020B0604020202020204" pitchFamily="34" charset="0"/>
              </a:rPr>
              <a:t>Don’t get confused by color in the spectrogram!  </a:t>
            </a:r>
            <a:r>
              <a:rPr lang="en-US" altLang="en-US" b="0">
                <a:latin typeface="Arial" panose="020B0604020202020204" pitchFamily="34" charset="0"/>
              </a:rPr>
              <a:t>The spectrogram is shown in shades of blue, with the more intense blue showing which wave is loudest.</a:t>
            </a:r>
          </a:p>
        </p:txBody>
      </p:sp>
      <p:graphicFrame>
        <p:nvGraphicFramePr>
          <p:cNvPr id="8" name="Chart 7">
            <a:extLst>
              <a:ext uri="{FF2B5EF4-FFF2-40B4-BE49-F238E27FC236}">
                <a16:creationId xmlns:a16="http://schemas.microsoft.com/office/drawing/2014/main" id="{4F6901E4-C99B-4EA7-BE27-739AD7F45523}"/>
              </a:ext>
            </a:extLst>
          </p:cNvPr>
          <p:cNvGraphicFramePr>
            <a:graphicFrameLocks/>
          </p:cNvGraphicFramePr>
          <p:nvPr/>
        </p:nvGraphicFramePr>
        <p:xfrm>
          <a:off x="101600" y="2235200"/>
          <a:ext cx="4673600" cy="330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44F80288-8072-444A-AEBB-87AFB17D07C1}"/>
              </a:ext>
            </a:extLst>
          </p:cNvPr>
          <p:cNvGraphicFramePr>
            <a:graphicFrameLocks/>
          </p:cNvGraphicFramePr>
          <p:nvPr/>
        </p:nvGraphicFramePr>
        <p:xfrm>
          <a:off x="5588000" y="2616200"/>
          <a:ext cx="3394075" cy="2387600"/>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Arrow Connector 12">
            <a:extLst>
              <a:ext uri="{FF2B5EF4-FFF2-40B4-BE49-F238E27FC236}">
                <a16:creationId xmlns:a16="http://schemas.microsoft.com/office/drawing/2014/main" id="{F56D34EE-B1F0-44A2-A47D-CA0C7140B10C}"/>
              </a:ext>
            </a:extLst>
          </p:cNvPr>
          <p:cNvCxnSpPr>
            <a:cxnSpLocks noChangeShapeType="1"/>
          </p:cNvCxnSpPr>
          <p:nvPr/>
        </p:nvCxnSpPr>
        <p:spPr bwMode="auto">
          <a:xfrm>
            <a:off x="4800600" y="3810000"/>
            <a:ext cx="762000" cy="1588"/>
          </a:xfrm>
          <a:prstGeom prst="straightConnector1">
            <a:avLst/>
          </a:prstGeom>
          <a:noFill/>
          <a:ln w="177800" algn="ctr">
            <a:solidFill>
              <a:schemeClr val="tx1"/>
            </a:solidFill>
            <a:round/>
            <a:headEnd/>
            <a:tailEnd type="triangle" w="med" len="sm"/>
          </a:ln>
        </p:spPr>
      </p:cxnSp>
      <p:sp>
        <p:nvSpPr>
          <p:cNvPr id="14" name="TextBox 13">
            <a:extLst>
              <a:ext uri="{FF2B5EF4-FFF2-40B4-BE49-F238E27FC236}">
                <a16:creationId xmlns:a16="http://schemas.microsoft.com/office/drawing/2014/main" id="{52063EEA-57AB-4D45-8BE6-2E574B8BFD40}"/>
              </a:ext>
            </a:extLst>
          </p:cNvPr>
          <p:cNvSpPr txBox="1"/>
          <p:nvPr/>
        </p:nvSpPr>
        <p:spPr>
          <a:xfrm>
            <a:off x="1295400" y="2133600"/>
            <a:ext cx="2514600" cy="461963"/>
          </a:xfrm>
          <a:prstGeom prst="rect">
            <a:avLst/>
          </a:prstGeom>
          <a:noFill/>
        </p:spPr>
        <p:txBody>
          <a:bodyPr>
            <a:spAutoFit/>
          </a:bodyPr>
          <a:lstStyle/>
          <a:p>
            <a:pPr algn="ctr">
              <a:defRPr/>
            </a:pPr>
            <a:r>
              <a:rPr lang="en-US" dirty="0">
                <a:latin typeface="+mn-lt"/>
                <a:cs typeface="+mn-cs"/>
              </a:rPr>
              <a:t>Waveforms</a:t>
            </a:r>
          </a:p>
        </p:txBody>
      </p:sp>
      <p:sp>
        <p:nvSpPr>
          <p:cNvPr id="15" name="TextBox 14">
            <a:extLst>
              <a:ext uri="{FF2B5EF4-FFF2-40B4-BE49-F238E27FC236}">
                <a16:creationId xmlns:a16="http://schemas.microsoft.com/office/drawing/2014/main" id="{1BB7DAF8-8824-4961-AE25-4A7C04E261E3}"/>
              </a:ext>
            </a:extLst>
          </p:cNvPr>
          <p:cNvSpPr txBox="1"/>
          <p:nvPr/>
        </p:nvSpPr>
        <p:spPr>
          <a:xfrm>
            <a:off x="6096000" y="2133600"/>
            <a:ext cx="2514600" cy="461963"/>
          </a:xfrm>
          <a:prstGeom prst="rect">
            <a:avLst/>
          </a:prstGeom>
          <a:noFill/>
        </p:spPr>
        <p:txBody>
          <a:bodyPr>
            <a:spAutoFit/>
          </a:bodyPr>
          <a:lstStyle/>
          <a:p>
            <a:pPr algn="ctr">
              <a:defRPr/>
            </a:pPr>
            <a:r>
              <a:rPr lang="en-US" dirty="0">
                <a:latin typeface="+mn-lt"/>
                <a:cs typeface="+mn-cs"/>
              </a:rPr>
              <a:t>Spectrogram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style.rotation</p:attrName>
                                        </p:attrNameLst>
                                      </p:cBhvr>
                                      <p:tavLst>
                                        <p:tav tm="0">
                                          <p:val>
                                            <p:fltVal val="720"/>
                                          </p:val>
                                        </p:tav>
                                        <p:tav tm="100000">
                                          <p:val>
                                            <p:fltVal val="0"/>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 calcmode="lin" valueType="num">
                                      <p:cBhvr>
                                        <p:cTn id="14" dur="500" fill="hold"/>
                                        <p:tgtEl>
                                          <p:spTgt spid="14"/>
                                        </p:tgtEl>
                                        <p:attrNameLst>
                                          <p:attrName>ppt_w</p:attrName>
                                        </p:attrNameLst>
                                      </p:cBhvr>
                                      <p:tavLst>
                                        <p:tav tm="0">
                                          <p:val>
                                            <p:fltVal val="0"/>
                                          </p:val>
                                        </p:tav>
                                        <p:tav tm="100000">
                                          <p:val>
                                            <p:strVal val="#ppt_w"/>
                                          </p:val>
                                        </p:tav>
                                      </p:tavLst>
                                    </p:anim>
                                  </p:childTnLst>
                                </p:cTn>
                              </p:par>
                              <p:par>
                                <p:cTn id="15" presetID="3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style.rotation</p:attrName>
                                        </p:attrNameLst>
                                      </p:cBhvr>
                                      <p:tavLst>
                                        <p:tav tm="0">
                                          <p:val>
                                            <p:fltVal val="720"/>
                                          </p:val>
                                        </p:tav>
                                        <p:tav tm="100000">
                                          <p:val>
                                            <p:fltVal val="0"/>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 calcmode="lin" valueType="num">
                                      <p:cBhvr>
                                        <p:cTn id="20" dur="500" fill="hold"/>
                                        <p:tgtEl>
                                          <p:spTgt spid="8"/>
                                        </p:tgtEl>
                                        <p:attrNameLst>
                                          <p:attrName>ppt_w</p:attrName>
                                        </p:attrNameLst>
                                      </p:cBhvr>
                                      <p:tavLst>
                                        <p:tav tm="0">
                                          <p:val>
                                            <p:fltVal val="0"/>
                                          </p:val>
                                        </p:tav>
                                        <p:tav tm="100000">
                                          <p:val>
                                            <p:strVal val="#ppt_w"/>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0-#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0-#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P spid="14" grpId="0"/>
      <p:bldP spid="1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358B8E8-6A1E-4023-8F79-137B37A5E2A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6305A22-5B10-4FAA-8F13-8CC80359A1CC}" type="slidenum">
              <a:rPr lang="en-US" altLang="en-US" sz="1400" b="0">
                <a:latin typeface="Arial" panose="020B0604020202020204" pitchFamily="34" charset="0"/>
              </a:rPr>
              <a:pPr eaLnBrk="1" hangingPunct="1"/>
              <a:t>148</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59579A30-B11D-4AFB-B098-6946B1327507}"/>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5B019C96-D565-4EB0-80F6-006F6A8C3C5C}" type="slidenum">
              <a:rPr lang="en-US" altLang="en-US" sz="1400" b="0">
                <a:latin typeface="Arial" panose="020B0604020202020204" pitchFamily="34" charset="0"/>
              </a:rPr>
              <a:pPr algn="r" eaLnBrk="1" hangingPunct="1"/>
              <a:t>148</a:t>
            </a:fld>
            <a:endParaRPr lang="en-US" altLang="en-US" sz="1400" b="0">
              <a:latin typeface="Arial" panose="020B0604020202020204" pitchFamily="34" charset="0"/>
            </a:endParaRPr>
          </a:p>
        </p:txBody>
      </p:sp>
      <p:sp>
        <p:nvSpPr>
          <p:cNvPr id="167940" name="Rectangle 2">
            <a:extLst>
              <a:ext uri="{FF2B5EF4-FFF2-40B4-BE49-F238E27FC236}">
                <a16:creationId xmlns:a16="http://schemas.microsoft.com/office/drawing/2014/main" id="{2A149B8F-CD86-40F2-A457-ECBC17900FC2}"/>
              </a:ext>
            </a:extLst>
          </p:cNvPr>
          <p:cNvSpPr>
            <a:spLocks noGrp="1" noChangeArrowheads="1"/>
          </p:cNvSpPr>
          <p:nvPr>
            <p:ph type="title"/>
          </p:nvPr>
        </p:nvSpPr>
        <p:spPr>
          <a:xfrm>
            <a:off x="381000" y="0"/>
            <a:ext cx="8229600" cy="457200"/>
          </a:xfrm>
          <a:solidFill>
            <a:srgbClr val="CC9900"/>
          </a:solidFill>
          <a:ln w="38100">
            <a:solidFill>
              <a:schemeClr val="tx1"/>
            </a:solidFill>
            <a:miter lim="800000"/>
            <a:headEnd/>
            <a:tailEnd/>
          </a:ln>
        </p:spPr>
        <p:txBody>
          <a:bodyPr/>
          <a:lstStyle/>
          <a:p>
            <a:pPr eaLnBrk="1" hangingPunct="1"/>
            <a:r>
              <a:rPr lang="en-US" altLang="en-US" sz="2800" b="1">
                <a:solidFill>
                  <a:schemeClr val="bg1"/>
                </a:solidFill>
              </a:rPr>
              <a:t>Exercise 4f. The Science of Sound</a:t>
            </a:r>
          </a:p>
        </p:txBody>
      </p:sp>
      <p:sp>
        <p:nvSpPr>
          <p:cNvPr id="10" name="Rectangle 4">
            <a:extLst>
              <a:ext uri="{FF2B5EF4-FFF2-40B4-BE49-F238E27FC236}">
                <a16:creationId xmlns:a16="http://schemas.microsoft.com/office/drawing/2014/main" id="{7F407A3E-5FBA-40DD-AA4E-D468341D185B}"/>
              </a:ext>
            </a:extLst>
          </p:cNvPr>
          <p:cNvSpPr>
            <a:spLocks noChangeArrowheads="1"/>
          </p:cNvSpPr>
          <p:nvPr/>
        </p:nvSpPr>
        <p:spPr bwMode="auto">
          <a:xfrm>
            <a:off x="152400" y="533400"/>
            <a:ext cx="8839200" cy="6002338"/>
          </a:xfrm>
          <a:prstGeom prst="rect">
            <a:avLst/>
          </a:prstGeom>
          <a:solidFill>
            <a:srgbClr val="FFFFFF"/>
          </a:solidFill>
          <a:ln w="9525">
            <a:noFill/>
            <a:miter lim="800000"/>
            <a:headEnd/>
            <a:tailEnd/>
          </a:ln>
        </p:spPr>
        <p:txBody>
          <a:bodyPr/>
          <a:lstStyle/>
          <a:p>
            <a:pPr>
              <a:buFont typeface="Wingdings" pitchFamily="2" charset="2"/>
              <a:buChar char="q"/>
              <a:defRPr/>
            </a:pPr>
            <a:r>
              <a:rPr lang="en-US" b="0" dirty="0">
                <a:latin typeface="Arial" pitchFamily="34" charset="0"/>
              </a:rPr>
              <a:t>All of the waves we have examined so far are similar in shape, and are called </a:t>
            </a:r>
            <a:r>
              <a:rPr lang="en-US" dirty="0">
                <a:solidFill>
                  <a:srgbClr val="CC9900"/>
                </a:solidFill>
                <a:latin typeface="Arial" pitchFamily="34" charset="0"/>
              </a:rPr>
              <a:t>sinusoidal</a:t>
            </a:r>
            <a:r>
              <a:rPr lang="en-US" b="0" dirty="0">
                <a:solidFill>
                  <a:srgbClr val="CC9900"/>
                </a:solidFill>
                <a:latin typeface="Arial" pitchFamily="34" charset="0"/>
              </a:rPr>
              <a:t> </a:t>
            </a:r>
            <a:r>
              <a:rPr lang="en-US" b="0" dirty="0">
                <a:latin typeface="Arial" pitchFamily="34" charset="0"/>
              </a:rPr>
              <a:t>waves, because they are all graphs of various </a:t>
            </a:r>
            <a:r>
              <a:rPr lang="en-US" dirty="0">
                <a:solidFill>
                  <a:srgbClr val="CC9900"/>
                </a:solidFill>
                <a:latin typeface="Arial" pitchFamily="34" charset="0"/>
              </a:rPr>
              <a:t>sine functions</a:t>
            </a:r>
            <a:r>
              <a:rPr lang="en-US" b="0" dirty="0">
                <a:latin typeface="Arial" pitchFamily="34" charset="0"/>
              </a:rPr>
              <a:t>.</a:t>
            </a:r>
          </a:p>
          <a:p>
            <a:pPr>
              <a:buFont typeface="Wingdings" pitchFamily="2" charset="2"/>
              <a:buChar char="q"/>
              <a:defRPr/>
            </a:pPr>
            <a:r>
              <a:rPr lang="en-US" b="0" dirty="0">
                <a:latin typeface="Arial" pitchFamily="34" charset="0"/>
              </a:rPr>
              <a:t>For example, the graph below is a graph of </a:t>
            </a:r>
            <a:r>
              <a:rPr lang="en-US" i="1" dirty="0">
                <a:latin typeface="Arial" pitchFamily="34" charset="0"/>
              </a:rPr>
              <a:t>y = 3 sin (</a:t>
            </a:r>
            <a:r>
              <a:rPr lang="el-GR" i="1" dirty="0">
                <a:latin typeface="Arial"/>
                <a:cs typeface="Arial"/>
              </a:rPr>
              <a:t>π</a:t>
            </a:r>
            <a:r>
              <a:rPr lang="en-US" i="1" dirty="0">
                <a:latin typeface="Arial"/>
                <a:cs typeface="Arial"/>
              </a:rPr>
              <a:t>x)</a:t>
            </a:r>
            <a:endParaRPr lang="en-US" i="1" dirty="0">
              <a:latin typeface="Arial" pitchFamily="34" charset="0"/>
            </a:endParaRPr>
          </a:p>
          <a:p>
            <a:pPr>
              <a:buFont typeface="Wingdings" pitchFamily="2" charset="2"/>
              <a:buChar char="q"/>
              <a:defRPr/>
            </a:pPr>
            <a:endParaRPr lang="en-US" b="0" dirty="0">
              <a:latin typeface="Arial" pitchFamily="34" charset="0"/>
            </a:endParaRPr>
          </a:p>
          <a:p>
            <a:pPr>
              <a:buFont typeface="Wingdings" pitchFamily="2" charset="2"/>
              <a:buChar char="q"/>
              <a:defRPr/>
            </a:pPr>
            <a:endParaRPr lang="en-US" b="0" dirty="0">
              <a:latin typeface="Arial" pitchFamily="34" charset="0"/>
            </a:endParaRPr>
          </a:p>
          <a:p>
            <a:pPr>
              <a:buFont typeface="Wingdings" pitchFamily="2" charset="2"/>
              <a:buChar char="q"/>
              <a:defRPr/>
            </a:pPr>
            <a:endParaRPr lang="en-US" b="0" dirty="0">
              <a:latin typeface="Arial" pitchFamily="34" charset="0"/>
            </a:endParaRPr>
          </a:p>
          <a:p>
            <a:pPr>
              <a:buFont typeface="Wingdings" pitchFamily="2" charset="2"/>
              <a:buChar char="q"/>
              <a:defRPr/>
            </a:pPr>
            <a:endParaRPr lang="en-US" b="0" dirty="0">
              <a:latin typeface="Arial" pitchFamily="34" charset="0"/>
            </a:endParaRPr>
          </a:p>
          <a:p>
            <a:pPr>
              <a:buFont typeface="Wingdings" pitchFamily="2" charset="2"/>
              <a:buChar char="q"/>
              <a:defRPr/>
            </a:pPr>
            <a:endParaRPr lang="en-US" b="0" dirty="0">
              <a:latin typeface="Arial" pitchFamily="34" charset="0"/>
            </a:endParaRPr>
          </a:p>
          <a:p>
            <a:pPr>
              <a:buFont typeface="Wingdings" pitchFamily="2" charset="2"/>
              <a:buChar char="q"/>
              <a:defRPr/>
            </a:pPr>
            <a:endParaRPr lang="en-US" b="0" dirty="0">
              <a:latin typeface="Arial" pitchFamily="34" charset="0"/>
            </a:endParaRPr>
          </a:p>
          <a:p>
            <a:pPr>
              <a:buFont typeface="Wingdings" pitchFamily="2" charset="2"/>
              <a:buChar char="q"/>
              <a:defRPr/>
            </a:pPr>
            <a:endParaRPr lang="en-US" b="0" dirty="0">
              <a:latin typeface="Arial" pitchFamily="34" charset="0"/>
            </a:endParaRPr>
          </a:p>
          <a:p>
            <a:pPr>
              <a:buFont typeface="Wingdings" pitchFamily="2" charset="2"/>
              <a:buChar char="q"/>
              <a:defRPr/>
            </a:pPr>
            <a:r>
              <a:rPr lang="en-US" b="0" dirty="0">
                <a:latin typeface="+mn-lt"/>
                <a:cs typeface="+mn-cs"/>
              </a:rPr>
              <a:t>The graph of the function </a:t>
            </a:r>
            <a:r>
              <a:rPr lang="en-US" i="1" dirty="0">
                <a:solidFill>
                  <a:srgbClr val="CC9900"/>
                </a:solidFill>
                <a:latin typeface="+mn-lt"/>
                <a:cs typeface="+mn-cs"/>
              </a:rPr>
              <a:t>y = a sin b2</a:t>
            </a:r>
            <a:r>
              <a:rPr lang="el-GR" i="1" dirty="0">
                <a:solidFill>
                  <a:srgbClr val="CC9900"/>
                </a:solidFill>
                <a:latin typeface="+mn-lt"/>
                <a:cs typeface="Times New Roman"/>
              </a:rPr>
              <a:t>π</a:t>
            </a:r>
            <a:r>
              <a:rPr lang="en-US" i="1" dirty="0">
                <a:solidFill>
                  <a:srgbClr val="CC9900"/>
                </a:solidFill>
                <a:latin typeface="+mn-lt"/>
                <a:cs typeface="Times New Roman"/>
              </a:rPr>
              <a:t>x </a:t>
            </a:r>
            <a:r>
              <a:rPr lang="en-US" b="0" dirty="0">
                <a:latin typeface="+mn-lt"/>
                <a:cs typeface="+mn-cs"/>
              </a:rPr>
              <a:t>is a wave with amplitude </a:t>
            </a:r>
            <a:r>
              <a:rPr lang="en-US" i="1" dirty="0">
                <a:solidFill>
                  <a:srgbClr val="CC9900"/>
                </a:solidFill>
                <a:latin typeface="+mn-lt"/>
                <a:cs typeface="+mn-cs"/>
              </a:rPr>
              <a:t>a</a:t>
            </a:r>
            <a:r>
              <a:rPr lang="en-US" b="0" dirty="0">
                <a:latin typeface="+mn-lt"/>
                <a:cs typeface="+mn-cs"/>
              </a:rPr>
              <a:t> and frequency </a:t>
            </a:r>
            <a:r>
              <a:rPr lang="en-US" i="1" dirty="0">
                <a:solidFill>
                  <a:srgbClr val="CC9900"/>
                </a:solidFill>
                <a:latin typeface="+mn-lt"/>
                <a:cs typeface="+mn-cs"/>
              </a:rPr>
              <a:t>b</a:t>
            </a:r>
            <a:r>
              <a:rPr lang="en-US" b="0" dirty="0">
                <a:latin typeface="+mn-lt"/>
                <a:cs typeface="+mn-cs"/>
              </a:rPr>
              <a:t>.</a:t>
            </a:r>
          </a:p>
          <a:p>
            <a:pPr>
              <a:buFont typeface="Wingdings" pitchFamily="2" charset="2"/>
              <a:buChar char="q"/>
              <a:defRPr/>
            </a:pPr>
            <a:endParaRPr lang="en-US" b="0" dirty="0">
              <a:latin typeface="+mn-lt"/>
              <a:cs typeface="+mn-cs"/>
            </a:endParaRPr>
          </a:p>
          <a:p>
            <a:pPr>
              <a:buFont typeface="Wingdings" pitchFamily="2" charset="2"/>
              <a:buChar char="q"/>
              <a:defRPr/>
            </a:pPr>
            <a:r>
              <a:rPr lang="en-US" b="0" dirty="0">
                <a:latin typeface="+mn-lt"/>
                <a:cs typeface="+mn-cs"/>
              </a:rPr>
              <a:t>Using this information, answer the questions on the following slide.</a:t>
            </a:r>
            <a:endParaRPr lang="en-US" dirty="0">
              <a:latin typeface="+mn-lt"/>
              <a:cs typeface="+mn-cs"/>
            </a:endParaRPr>
          </a:p>
        </p:txBody>
      </p:sp>
      <p:graphicFrame>
        <p:nvGraphicFramePr>
          <p:cNvPr id="167942" name="Chart 10">
            <a:extLst>
              <a:ext uri="{FF2B5EF4-FFF2-40B4-BE49-F238E27FC236}">
                <a16:creationId xmlns:a16="http://schemas.microsoft.com/office/drawing/2014/main" id="{198F2C54-16F6-4287-883D-01E131FA6EA7}"/>
              </a:ext>
            </a:extLst>
          </p:cNvPr>
          <p:cNvGraphicFramePr>
            <a:graphicFrameLocks/>
          </p:cNvGraphicFramePr>
          <p:nvPr/>
        </p:nvGraphicFramePr>
        <p:xfrm>
          <a:off x="2463800" y="2159000"/>
          <a:ext cx="3209925" cy="2387600"/>
        </p:xfrm>
        <a:graphic>
          <a:graphicData uri="http://schemas.openxmlformats.org/presentationml/2006/ole">
            <mc:AlternateContent xmlns:mc="http://schemas.openxmlformats.org/markup-compatibility/2006">
              <mc:Choice xmlns:v="urn:schemas-microsoft-com:vml" Requires="v">
                <p:oleObj spid="_x0000_s167943" r:id="rId3" imgW="3212870" imgH="2389839" progId="Excel.Chart.8">
                  <p:embed/>
                </p:oleObj>
              </mc:Choice>
              <mc:Fallback>
                <p:oleObj r:id="rId3" imgW="3212870" imgH="2389839" progId="Excel.Chart.8">
                  <p:embed/>
                  <p:pic>
                    <p:nvPicPr>
                      <p:cNvPr id="0" name="Chart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3800" y="2159000"/>
                        <a:ext cx="3209925" cy="238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F9C11FE-9CC0-484E-A5E8-EABB268FA38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1D515E0-0DD1-498F-A173-F78430B3F79F}" type="slidenum">
              <a:rPr lang="en-US" altLang="en-US" sz="1400" b="0">
                <a:latin typeface="Arial" panose="020B0604020202020204" pitchFamily="34" charset="0"/>
              </a:rPr>
              <a:pPr eaLnBrk="1" hangingPunct="1"/>
              <a:t>149</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92A6997C-BFF9-4E62-9E33-74B71738B48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55D49A63-3EF0-4D87-A69B-06E63A3380CB}" type="slidenum">
              <a:rPr lang="en-US" altLang="en-US" sz="1400" b="0">
                <a:latin typeface="Arial" panose="020B0604020202020204" pitchFamily="34" charset="0"/>
              </a:rPr>
              <a:pPr algn="r" eaLnBrk="1" hangingPunct="1"/>
              <a:t>149</a:t>
            </a:fld>
            <a:endParaRPr lang="en-US" altLang="en-US" sz="1400" b="0">
              <a:latin typeface="Arial" panose="020B0604020202020204" pitchFamily="34" charset="0"/>
            </a:endParaRPr>
          </a:p>
        </p:txBody>
      </p:sp>
      <p:sp>
        <p:nvSpPr>
          <p:cNvPr id="168964" name="Rectangle 2">
            <a:extLst>
              <a:ext uri="{FF2B5EF4-FFF2-40B4-BE49-F238E27FC236}">
                <a16:creationId xmlns:a16="http://schemas.microsoft.com/office/drawing/2014/main" id="{765F89FB-50BC-47E9-9DCE-88EE984AD96F}"/>
              </a:ext>
            </a:extLst>
          </p:cNvPr>
          <p:cNvSpPr>
            <a:spLocks noGrp="1" noChangeArrowheads="1"/>
          </p:cNvSpPr>
          <p:nvPr>
            <p:ph type="title"/>
          </p:nvPr>
        </p:nvSpPr>
        <p:spPr>
          <a:xfrm>
            <a:off x="381000" y="0"/>
            <a:ext cx="8229600" cy="457200"/>
          </a:xfrm>
          <a:solidFill>
            <a:srgbClr val="CC9900"/>
          </a:solidFill>
          <a:ln w="38100">
            <a:solidFill>
              <a:schemeClr val="tx1"/>
            </a:solidFill>
            <a:miter lim="800000"/>
            <a:headEnd/>
            <a:tailEnd/>
          </a:ln>
        </p:spPr>
        <p:txBody>
          <a:bodyPr/>
          <a:lstStyle/>
          <a:p>
            <a:pPr eaLnBrk="1" hangingPunct="1"/>
            <a:r>
              <a:rPr lang="en-US" altLang="en-US" sz="2800" b="1">
                <a:solidFill>
                  <a:schemeClr val="bg1"/>
                </a:solidFill>
              </a:rPr>
              <a:t>Exercise 4f. The Science of Sound</a:t>
            </a:r>
          </a:p>
        </p:txBody>
      </p:sp>
      <p:sp>
        <p:nvSpPr>
          <p:cNvPr id="10" name="Rectangle 4">
            <a:extLst>
              <a:ext uri="{FF2B5EF4-FFF2-40B4-BE49-F238E27FC236}">
                <a16:creationId xmlns:a16="http://schemas.microsoft.com/office/drawing/2014/main" id="{8A6452FB-AB20-4B3E-9017-5F784461CBB6}"/>
              </a:ext>
            </a:extLst>
          </p:cNvPr>
          <p:cNvSpPr>
            <a:spLocks noChangeArrowheads="1"/>
          </p:cNvSpPr>
          <p:nvPr/>
        </p:nvSpPr>
        <p:spPr bwMode="auto">
          <a:xfrm>
            <a:off x="152400" y="609600"/>
            <a:ext cx="8839200" cy="6002338"/>
          </a:xfrm>
          <a:prstGeom prst="rect">
            <a:avLst/>
          </a:prstGeom>
          <a:solidFill>
            <a:srgbClr val="FFFFFF"/>
          </a:solidFill>
          <a:ln w="9525">
            <a:noFill/>
            <a:miter lim="800000"/>
            <a:headEnd/>
            <a:tailEnd/>
          </a:ln>
        </p:spPr>
        <p:txBody>
          <a:bodyPr/>
          <a:lstStyle/>
          <a:p>
            <a:pPr>
              <a:defRPr/>
            </a:pPr>
            <a:r>
              <a:rPr lang="en-US" b="0" dirty="0">
                <a:latin typeface="+mn-lt"/>
                <a:cs typeface="+mn-cs"/>
              </a:rPr>
              <a:t>What is an equation for a wave with frequency 7 and amplitude ½?  </a:t>
            </a:r>
            <a:r>
              <a:rPr lang="en-US" dirty="0">
                <a:latin typeface="+mn-lt"/>
                <a:cs typeface="+mn-cs"/>
              </a:rPr>
              <a:t>Click for the answer!</a:t>
            </a:r>
          </a:p>
          <a:p>
            <a:pPr>
              <a:defRPr/>
            </a:pPr>
            <a:endParaRPr lang="en-US" dirty="0">
              <a:latin typeface="+mn-lt"/>
              <a:cs typeface="+mn-cs"/>
            </a:endParaRPr>
          </a:p>
          <a:p>
            <a:pPr algn="ctr">
              <a:defRPr/>
            </a:pPr>
            <a:r>
              <a:rPr lang="en-US" sz="4800" dirty="0">
                <a:solidFill>
                  <a:srgbClr val="CC9900"/>
                </a:solidFill>
                <a:latin typeface="+mn-lt"/>
                <a:cs typeface="+mn-cs"/>
              </a:rPr>
              <a:t>y = ½ sin (14</a:t>
            </a:r>
            <a:r>
              <a:rPr lang="el-GR" sz="4800" dirty="0">
                <a:solidFill>
                  <a:srgbClr val="CC9900"/>
                </a:solidFill>
                <a:latin typeface="Arial"/>
                <a:cs typeface="Arial"/>
              </a:rPr>
              <a:t>π</a:t>
            </a:r>
            <a:r>
              <a:rPr lang="en-US" sz="4800" dirty="0">
                <a:solidFill>
                  <a:srgbClr val="CC9900"/>
                </a:solidFill>
                <a:latin typeface="Arial"/>
                <a:cs typeface="Arial"/>
              </a:rPr>
              <a:t>x)</a:t>
            </a:r>
            <a:endParaRPr lang="en-US" sz="4800" dirty="0">
              <a:solidFill>
                <a:srgbClr val="CC9900"/>
              </a:solidFill>
              <a:latin typeface="+mn-lt"/>
              <a:cs typeface="+mn-cs"/>
            </a:endParaRPr>
          </a:p>
          <a:p>
            <a:pPr>
              <a:defRPr/>
            </a:pPr>
            <a:r>
              <a:rPr lang="en-US" b="0" dirty="0">
                <a:latin typeface="+mn-lt"/>
                <a:cs typeface="+mn-cs"/>
              </a:rPr>
              <a:t> </a:t>
            </a:r>
            <a:endParaRPr lang="en-US" dirty="0">
              <a:latin typeface="+mn-lt"/>
              <a:cs typeface="+mn-cs"/>
            </a:endParaRPr>
          </a:p>
          <a:p>
            <a:pPr>
              <a:defRPr/>
            </a:pPr>
            <a:r>
              <a:rPr lang="en-US" b="0" dirty="0">
                <a:latin typeface="+mn-lt"/>
                <a:cs typeface="+mn-cs"/>
              </a:rPr>
              <a:t>What is an equation for a wave with frequency 3/</a:t>
            </a:r>
            <a:r>
              <a:rPr lang="el-GR" b="0" dirty="0">
                <a:latin typeface="Arial"/>
                <a:cs typeface="Arial"/>
              </a:rPr>
              <a:t>π</a:t>
            </a:r>
            <a:r>
              <a:rPr lang="en-US" b="0" dirty="0">
                <a:latin typeface="+mn-lt"/>
                <a:cs typeface="+mn-cs"/>
              </a:rPr>
              <a:t> and amplitude </a:t>
            </a:r>
            <a:r>
              <a:rPr lang="el-GR" b="0" dirty="0">
                <a:latin typeface="Arial"/>
                <a:cs typeface="Arial"/>
              </a:rPr>
              <a:t>π</a:t>
            </a:r>
            <a:r>
              <a:rPr lang="en-US" b="0" dirty="0">
                <a:latin typeface="+mn-lt"/>
                <a:cs typeface="+mn-cs"/>
              </a:rPr>
              <a:t>? </a:t>
            </a:r>
            <a:r>
              <a:rPr lang="en-US" dirty="0">
                <a:latin typeface="+mn-lt"/>
                <a:cs typeface="+mn-cs"/>
              </a:rPr>
              <a:t>Click for the answer!</a:t>
            </a:r>
          </a:p>
          <a:p>
            <a:pPr>
              <a:defRPr/>
            </a:pPr>
            <a:endParaRPr lang="en-US" dirty="0">
              <a:latin typeface="+mn-lt"/>
              <a:cs typeface="+mn-cs"/>
            </a:endParaRPr>
          </a:p>
          <a:p>
            <a:pPr algn="ctr">
              <a:defRPr/>
            </a:pPr>
            <a:r>
              <a:rPr lang="en-US" sz="4800" dirty="0">
                <a:solidFill>
                  <a:srgbClr val="CC9900"/>
                </a:solidFill>
                <a:latin typeface="+mn-lt"/>
                <a:cs typeface="+mn-cs"/>
              </a:rPr>
              <a:t>y = </a:t>
            </a:r>
            <a:r>
              <a:rPr lang="el-GR" sz="4800" dirty="0">
                <a:solidFill>
                  <a:srgbClr val="CC9900"/>
                </a:solidFill>
                <a:latin typeface="+mn-lt"/>
                <a:cs typeface="Arial"/>
              </a:rPr>
              <a:t>π</a:t>
            </a:r>
            <a:r>
              <a:rPr lang="en-US" sz="4800" dirty="0">
                <a:solidFill>
                  <a:srgbClr val="CC9900"/>
                </a:solidFill>
                <a:latin typeface="+mn-lt"/>
                <a:cs typeface="+mn-cs"/>
              </a:rPr>
              <a:t> sin (6</a:t>
            </a:r>
            <a:r>
              <a:rPr lang="en-US" sz="4800" dirty="0">
                <a:solidFill>
                  <a:srgbClr val="CC9900"/>
                </a:solidFill>
                <a:latin typeface="+mn-lt"/>
                <a:cs typeface="Arial"/>
              </a:rPr>
              <a:t>x)</a:t>
            </a:r>
            <a:endParaRPr lang="en-US" sz="4800" dirty="0">
              <a:solidFill>
                <a:srgbClr val="CC9900"/>
              </a:solidFill>
              <a:latin typeface="+mn-lt"/>
              <a:cs typeface="+mn-cs"/>
            </a:endParaRPr>
          </a:p>
          <a:p>
            <a:pPr>
              <a:defRPr/>
            </a:pPr>
            <a:endParaRPr lang="en-US"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2938BCA-0C83-4F2F-A969-8FAFA6AF616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EF0CA41B-DFE0-46CC-9A46-CF54165EE5BC}" type="slidenum">
              <a:rPr lang="en-US" altLang="en-US" sz="1400" b="0">
                <a:latin typeface="Arial" panose="020B0604020202020204" pitchFamily="34" charset="0"/>
              </a:rPr>
              <a:pPr eaLnBrk="1" hangingPunct="1"/>
              <a:t>15</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D2300AD1-4A7F-4352-9336-05BE2B168E07}"/>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42C4A0C-010D-47DC-9814-B7E8C4948910}" type="slidenum">
              <a:rPr lang="en-US" altLang="en-US" sz="1400" b="0">
                <a:latin typeface="Arial" panose="020B0604020202020204" pitchFamily="34" charset="0"/>
              </a:rPr>
              <a:pPr algn="r" eaLnBrk="1" hangingPunct="1"/>
              <a:t>15</a:t>
            </a:fld>
            <a:endParaRPr lang="en-US" altLang="en-US" sz="1400" b="0">
              <a:latin typeface="Arial" panose="020B0604020202020204" pitchFamily="34" charset="0"/>
            </a:endParaRPr>
          </a:p>
        </p:txBody>
      </p:sp>
      <p:sp>
        <p:nvSpPr>
          <p:cNvPr id="31748" name="Rectangle 2">
            <a:extLst>
              <a:ext uri="{FF2B5EF4-FFF2-40B4-BE49-F238E27FC236}">
                <a16:creationId xmlns:a16="http://schemas.microsoft.com/office/drawing/2014/main" id="{ADD2547E-C962-4255-8516-06FBACBB47B0}"/>
              </a:ext>
            </a:extLst>
          </p:cNvPr>
          <p:cNvSpPr>
            <a:spLocks noGrp="1" noChangeArrowheads="1"/>
          </p:cNvSpPr>
          <p:nvPr>
            <p:ph type="title"/>
          </p:nvPr>
        </p:nvSpPr>
        <p:spPr>
          <a:xfrm>
            <a:off x="457200" y="0"/>
            <a:ext cx="8229600" cy="1143000"/>
          </a:xfrm>
        </p:spPr>
        <p:txBody>
          <a:bodyPr/>
          <a:lstStyle/>
          <a:p>
            <a:pPr eaLnBrk="1" hangingPunct="1"/>
            <a:r>
              <a:rPr lang="en-US" altLang="en-US" b="1"/>
              <a:t>Mink</a:t>
            </a:r>
          </a:p>
        </p:txBody>
      </p:sp>
      <p:graphicFrame>
        <p:nvGraphicFramePr>
          <p:cNvPr id="145408" name="Object 1024">
            <a:hlinkClick r:id="rId3" action="ppaction://hlinksldjump"/>
            <a:extLst>
              <a:ext uri="{FF2B5EF4-FFF2-40B4-BE49-F238E27FC236}">
                <a16:creationId xmlns:a16="http://schemas.microsoft.com/office/drawing/2014/main" id="{8CBED996-F6A9-466F-B044-0DAA82FAEDA7}"/>
              </a:ext>
            </a:extLst>
          </p:cNvPr>
          <p:cNvGraphicFramePr>
            <a:graphicFrameLocks noChangeAspect="1"/>
          </p:cNvGraphicFramePr>
          <p:nvPr/>
        </p:nvGraphicFramePr>
        <p:xfrm>
          <a:off x="4397375" y="1371600"/>
          <a:ext cx="4746625" cy="4972050"/>
        </p:xfrm>
        <a:graphic>
          <a:graphicData uri="http://schemas.openxmlformats.org/presentationml/2006/ole">
            <mc:AlternateContent xmlns:mc="http://schemas.openxmlformats.org/markup-compatibility/2006">
              <mc:Choice xmlns:v="urn:schemas-microsoft-com:vml" Requires="v">
                <p:oleObj spid="_x0000_s31753" name="Bitmap Image" r:id="rId4" imgW="3820058" imgH="4001058" progId="PBrush">
                  <p:embed/>
                </p:oleObj>
              </mc:Choice>
              <mc:Fallback>
                <p:oleObj name="Bitmap Image" r:id="rId4" imgW="3820058" imgH="4001058" progId="PBrush">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7375" y="1371600"/>
                        <a:ext cx="4746625"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 Box 5">
            <a:extLst>
              <a:ext uri="{FF2B5EF4-FFF2-40B4-BE49-F238E27FC236}">
                <a16:creationId xmlns:a16="http://schemas.microsoft.com/office/drawing/2014/main" id="{D39C24FC-6605-4D63-8B42-F8B187D29D6C}"/>
              </a:ext>
            </a:extLst>
          </p:cNvPr>
          <p:cNvSpPr txBox="1">
            <a:spLocks noChangeArrowheads="1"/>
          </p:cNvSpPr>
          <p:nvPr/>
        </p:nvSpPr>
        <p:spPr bwMode="auto">
          <a:xfrm>
            <a:off x="228600" y="1828800"/>
            <a:ext cx="4343400" cy="708025"/>
          </a:xfrm>
          <a:prstGeom prst="rect">
            <a:avLst/>
          </a:prstGeom>
          <a:noFill/>
          <a:ln w="9525">
            <a:solidFill>
              <a:schemeClr val="tx1"/>
            </a:solidFill>
            <a:miter lim="800000"/>
            <a:headEnd/>
            <a:tailEnd/>
          </a:ln>
        </p:spPr>
        <p:txBody>
          <a:bodyPr>
            <a:spAutoFit/>
          </a:bodyPr>
          <a:lstStyle/>
          <a:p>
            <a:pPr>
              <a:defRPr/>
            </a:pPr>
            <a:r>
              <a:rPr lang="en-US" sz="2000" dirty="0">
                <a:latin typeface="+mn-lt"/>
                <a:cs typeface="+mn-cs"/>
              </a:rPr>
              <a:t>Click on the animal for information about it!</a:t>
            </a:r>
          </a:p>
        </p:txBody>
      </p:sp>
      <p:sp>
        <p:nvSpPr>
          <p:cNvPr id="15" name="Action Button: Back or Previous 14">
            <a:hlinkClick r:id="" action="ppaction://hlinkshowjump?jump=previousslide" highlightClick="1"/>
            <a:extLst>
              <a:ext uri="{FF2B5EF4-FFF2-40B4-BE49-F238E27FC236}">
                <a16:creationId xmlns:a16="http://schemas.microsoft.com/office/drawing/2014/main" id="{4AD5F064-AE96-47B2-B631-A84E8A8D6E2D}"/>
              </a:ext>
            </a:extLst>
          </p:cNvPr>
          <p:cNvSpPr>
            <a:spLocks noChangeArrowheads="1"/>
          </p:cNvSpPr>
          <p:nvPr/>
        </p:nvSpPr>
        <p:spPr bwMode="auto">
          <a:xfrm>
            <a:off x="1295400" y="5943600"/>
            <a:ext cx="609600" cy="6096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6" name="Action Button: Forward or Next 15">
            <a:hlinkClick r:id="" action="ppaction://hlinkshowjump?jump=nextslide" highlightClick="1"/>
            <a:extLst>
              <a:ext uri="{FF2B5EF4-FFF2-40B4-BE49-F238E27FC236}">
                <a16:creationId xmlns:a16="http://schemas.microsoft.com/office/drawing/2014/main" id="{0E4224D0-1EA4-4DA1-AFF9-57DD88870B9F}"/>
              </a:ext>
            </a:extLst>
          </p:cNvPr>
          <p:cNvSpPr>
            <a:spLocks noChangeArrowheads="1"/>
          </p:cNvSpPr>
          <p:nvPr/>
        </p:nvSpPr>
        <p:spPr bwMode="auto">
          <a:xfrm>
            <a:off x="2057400" y="5943600"/>
            <a:ext cx="609600" cy="6096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54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AE67FCB-5BA0-43AC-8F80-EB57BEEB944D}"/>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1228E9A3-35B8-45BF-A0A2-447698F84743}" type="slidenum">
              <a:rPr lang="en-US" altLang="en-US" sz="1400" b="0">
                <a:latin typeface="Arial" panose="020B0604020202020204" pitchFamily="34" charset="0"/>
              </a:rPr>
              <a:pPr eaLnBrk="1" hangingPunct="1"/>
              <a:t>150</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921B7609-2DDB-4483-91F1-B37C7922C27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19B38A9B-F611-451A-9E93-B2D66070A178}" type="slidenum">
              <a:rPr lang="en-US" altLang="en-US" sz="1400" b="0">
                <a:latin typeface="Arial" panose="020B0604020202020204" pitchFamily="34" charset="0"/>
              </a:rPr>
              <a:pPr algn="r" eaLnBrk="1" hangingPunct="1"/>
              <a:t>150</a:t>
            </a:fld>
            <a:endParaRPr lang="en-US" altLang="en-US" sz="1400" b="0">
              <a:latin typeface="Arial" panose="020B0604020202020204" pitchFamily="34" charset="0"/>
            </a:endParaRPr>
          </a:p>
        </p:txBody>
      </p:sp>
      <p:sp>
        <p:nvSpPr>
          <p:cNvPr id="169988" name="Rectangle 2">
            <a:extLst>
              <a:ext uri="{FF2B5EF4-FFF2-40B4-BE49-F238E27FC236}">
                <a16:creationId xmlns:a16="http://schemas.microsoft.com/office/drawing/2014/main" id="{34AB8FD3-E168-4E11-8CE6-CE88D7084B49}"/>
              </a:ext>
            </a:extLst>
          </p:cNvPr>
          <p:cNvSpPr>
            <a:spLocks noGrp="1" noChangeArrowheads="1"/>
          </p:cNvSpPr>
          <p:nvPr>
            <p:ph type="title"/>
          </p:nvPr>
        </p:nvSpPr>
        <p:spPr>
          <a:xfrm>
            <a:off x="381000" y="0"/>
            <a:ext cx="8229600" cy="457200"/>
          </a:xfrm>
          <a:solidFill>
            <a:srgbClr val="CC9900"/>
          </a:solidFill>
          <a:ln w="38100">
            <a:solidFill>
              <a:schemeClr val="tx1"/>
            </a:solidFill>
            <a:miter lim="800000"/>
            <a:headEnd/>
            <a:tailEnd/>
          </a:ln>
        </p:spPr>
        <p:txBody>
          <a:bodyPr/>
          <a:lstStyle/>
          <a:p>
            <a:pPr eaLnBrk="1" hangingPunct="1"/>
            <a:r>
              <a:rPr lang="en-US" altLang="en-US" sz="2800" b="1">
                <a:solidFill>
                  <a:schemeClr val="bg1"/>
                </a:solidFill>
              </a:rPr>
              <a:t>Exercise 4f. The Science of Sound</a:t>
            </a:r>
          </a:p>
        </p:txBody>
      </p:sp>
      <p:sp>
        <p:nvSpPr>
          <p:cNvPr id="10" name="Rectangle 4">
            <a:extLst>
              <a:ext uri="{FF2B5EF4-FFF2-40B4-BE49-F238E27FC236}">
                <a16:creationId xmlns:a16="http://schemas.microsoft.com/office/drawing/2014/main" id="{852A4173-CA2A-4D26-90F0-3A23E5ECE434}"/>
              </a:ext>
            </a:extLst>
          </p:cNvPr>
          <p:cNvSpPr>
            <a:spLocks noChangeArrowheads="1"/>
          </p:cNvSpPr>
          <p:nvPr/>
        </p:nvSpPr>
        <p:spPr bwMode="auto">
          <a:xfrm>
            <a:off x="152400" y="609600"/>
            <a:ext cx="8839200" cy="6002338"/>
          </a:xfrm>
          <a:prstGeom prst="rect">
            <a:avLst/>
          </a:prstGeom>
          <a:solidFill>
            <a:srgbClr val="FFFFFF"/>
          </a:solidFill>
          <a:ln w="9525">
            <a:noFill/>
            <a:miter lim="800000"/>
            <a:headEnd/>
            <a:tailEnd/>
          </a:ln>
        </p:spPr>
        <p:txBody>
          <a:bodyPr/>
          <a:lstStyle/>
          <a:p>
            <a:pPr>
              <a:buFont typeface="Wingdings" pitchFamily="2" charset="2"/>
              <a:buChar char="q"/>
              <a:defRPr/>
            </a:pPr>
            <a:r>
              <a:rPr lang="en-US" b="0" dirty="0">
                <a:latin typeface="+mn-lt"/>
                <a:cs typeface="+mn-cs"/>
              </a:rPr>
              <a:t>The waves of bird songs are more complicated than any of the waves that we have looked at so far.  </a:t>
            </a:r>
          </a:p>
          <a:p>
            <a:pPr>
              <a:buFont typeface="Wingdings" pitchFamily="2" charset="2"/>
              <a:buChar char="q"/>
              <a:defRPr/>
            </a:pPr>
            <a:r>
              <a:rPr lang="en-US" b="0" dirty="0">
                <a:latin typeface="+mn-lt"/>
                <a:cs typeface="+mn-cs"/>
              </a:rPr>
              <a:t>Look at the Whippoorwill’s waveform below.  </a:t>
            </a:r>
          </a:p>
          <a:p>
            <a:pPr>
              <a:buFont typeface="Wingdings" pitchFamily="2" charset="2"/>
              <a:buChar char="q"/>
              <a:defRPr/>
            </a:pPr>
            <a:endParaRPr lang="en-US" b="0" dirty="0">
              <a:latin typeface="+mn-lt"/>
              <a:cs typeface="+mn-cs"/>
            </a:endParaRPr>
          </a:p>
          <a:p>
            <a:pPr>
              <a:buFont typeface="Wingdings" pitchFamily="2" charset="2"/>
              <a:buChar char="q"/>
              <a:defRPr/>
            </a:pPr>
            <a:endParaRPr lang="en-US" b="0" dirty="0">
              <a:latin typeface="+mn-lt"/>
              <a:cs typeface="+mn-cs"/>
            </a:endParaRPr>
          </a:p>
          <a:p>
            <a:pPr>
              <a:buFont typeface="Wingdings" pitchFamily="2" charset="2"/>
              <a:buChar char="q"/>
              <a:defRPr/>
            </a:pPr>
            <a:endParaRPr lang="en-US" b="0" dirty="0">
              <a:latin typeface="+mn-lt"/>
              <a:cs typeface="+mn-cs"/>
            </a:endParaRPr>
          </a:p>
          <a:p>
            <a:pPr>
              <a:buFont typeface="Wingdings" pitchFamily="2" charset="2"/>
              <a:buChar char="q"/>
              <a:defRPr/>
            </a:pPr>
            <a:endParaRPr lang="en-US" b="0" dirty="0">
              <a:latin typeface="+mn-lt"/>
              <a:cs typeface="+mn-cs"/>
            </a:endParaRPr>
          </a:p>
          <a:p>
            <a:pPr>
              <a:buFont typeface="Wingdings" pitchFamily="2" charset="2"/>
              <a:buChar char="q"/>
              <a:defRPr/>
            </a:pPr>
            <a:endParaRPr lang="en-US" b="0" dirty="0">
              <a:latin typeface="+mn-lt"/>
              <a:cs typeface="+mn-cs"/>
            </a:endParaRPr>
          </a:p>
          <a:p>
            <a:pPr>
              <a:buFont typeface="Wingdings" pitchFamily="2" charset="2"/>
              <a:buChar char="q"/>
              <a:defRPr/>
            </a:pPr>
            <a:endParaRPr lang="en-US" b="0" dirty="0">
              <a:latin typeface="+mn-lt"/>
              <a:cs typeface="+mn-cs"/>
            </a:endParaRPr>
          </a:p>
          <a:p>
            <a:pPr>
              <a:buFont typeface="Wingdings" pitchFamily="2" charset="2"/>
              <a:buChar char="q"/>
              <a:defRPr/>
            </a:pPr>
            <a:endParaRPr lang="en-US" b="0" dirty="0">
              <a:latin typeface="+mn-lt"/>
              <a:cs typeface="+mn-cs"/>
            </a:endParaRPr>
          </a:p>
          <a:p>
            <a:pPr>
              <a:buFont typeface="Wingdings" pitchFamily="2" charset="2"/>
              <a:buChar char="q"/>
              <a:defRPr/>
            </a:pPr>
            <a:endParaRPr lang="en-US" b="0" dirty="0">
              <a:latin typeface="+mn-lt"/>
              <a:cs typeface="+mn-cs"/>
            </a:endParaRPr>
          </a:p>
          <a:p>
            <a:pPr>
              <a:buFont typeface="Wingdings" pitchFamily="2" charset="2"/>
              <a:buChar char="q"/>
              <a:defRPr/>
            </a:pPr>
            <a:endParaRPr lang="en-US" b="0" dirty="0">
              <a:latin typeface="+mn-lt"/>
              <a:cs typeface="+mn-cs"/>
            </a:endParaRPr>
          </a:p>
          <a:p>
            <a:pPr>
              <a:buFont typeface="Wingdings" pitchFamily="2" charset="2"/>
              <a:buChar char="q"/>
              <a:defRPr/>
            </a:pPr>
            <a:endParaRPr lang="en-US" b="0" dirty="0">
              <a:latin typeface="+mn-lt"/>
              <a:cs typeface="+mn-cs"/>
            </a:endParaRPr>
          </a:p>
          <a:p>
            <a:pPr>
              <a:buFont typeface="Wingdings" pitchFamily="2" charset="2"/>
              <a:buChar char="q"/>
              <a:defRPr/>
            </a:pPr>
            <a:r>
              <a:rPr lang="en-US" b="0" dirty="0">
                <a:latin typeface="+mn-lt"/>
                <a:cs typeface="+mn-cs"/>
              </a:rPr>
              <a:t>Now look at a </a:t>
            </a:r>
            <a:r>
              <a:rPr lang="en-US" b="0" dirty="0" err="1">
                <a:latin typeface="+mn-lt"/>
                <a:cs typeface="+mn-cs"/>
              </a:rPr>
              <a:t>closeup</a:t>
            </a:r>
            <a:r>
              <a:rPr lang="en-US" b="0" dirty="0">
                <a:latin typeface="+mn-lt"/>
                <a:cs typeface="+mn-cs"/>
              </a:rPr>
              <a:t> of the wave at the point marked by the red line in the image.</a:t>
            </a:r>
            <a:endParaRPr lang="en-US" dirty="0">
              <a:latin typeface="+mn-lt"/>
              <a:cs typeface="+mn-cs"/>
            </a:endParaRPr>
          </a:p>
          <a:p>
            <a:pPr>
              <a:defRPr/>
            </a:pPr>
            <a:endParaRPr lang="en-US" dirty="0">
              <a:latin typeface="+mn-lt"/>
              <a:cs typeface="+mn-cs"/>
            </a:endParaRPr>
          </a:p>
        </p:txBody>
      </p:sp>
      <p:pic>
        <p:nvPicPr>
          <p:cNvPr id="8" name="Picture 7" descr="C:\Users\Rachel\Desktop\biology in a box\whip-poor-will waveform.JPG">
            <a:extLst>
              <a:ext uri="{FF2B5EF4-FFF2-40B4-BE49-F238E27FC236}">
                <a16:creationId xmlns:a16="http://schemas.microsoft.com/office/drawing/2014/main" id="{F6C264E9-BBD9-4E6B-9469-6AA6E3863C49}"/>
              </a:ext>
            </a:extLst>
          </p:cNvPr>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52400" y="1905000"/>
            <a:ext cx="3290888"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CFAB5F16-BA07-4E1C-9B2A-EBD0B81A3596}"/>
              </a:ext>
            </a:extLst>
          </p:cNvPr>
          <p:cNvCxnSpPr>
            <a:cxnSpLocks noChangeAspect="1"/>
          </p:cNvCxnSpPr>
          <p:nvPr/>
        </p:nvCxnSpPr>
        <p:spPr bwMode="auto">
          <a:xfrm rot="5400000">
            <a:off x="603250" y="3206750"/>
            <a:ext cx="2603500" cy="0"/>
          </a:xfrm>
          <a:prstGeom prst="line">
            <a:avLst/>
          </a:prstGeom>
          <a:noFill/>
          <a:ln w="44450" algn="ctr">
            <a:solidFill>
              <a:srgbClr val="FF0000"/>
            </a:solidFill>
            <a:round/>
            <a:headEnd/>
            <a:tailEnd/>
          </a:ln>
        </p:spPr>
      </p:cxnSp>
      <p:cxnSp>
        <p:nvCxnSpPr>
          <p:cNvPr id="12" name="Straight Arrow Connector 11">
            <a:extLst>
              <a:ext uri="{FF2B5EF4-FFF2-40B4-BE49-F238E27FC236}">
                <a16:creationId xmlns:a16="http://schemas.microsoft.com/office/drawing/2014/main" id="{E413067B-7A07-4E84-8AC4-6CF3CE39867A}"/>
              </a:ext>
            </a:extLst>
          </p:cNvPr>
          <p:cNvCxnSpPr>
            <a:cxnSpLocks noChangeShapeType="1"/>
          </p:cNvCxnSpPr>
          <p:nvPr/>
        </p:nvCxnSpPr>
        <p:spPr bwMode="auto">
          <a:xfrm>
            <a:off x="3657600" y="3200400"/>
            <a:ext cx="1905000" cy="1588"/>
          </a:xfrm>
          <a:prstGeom prst="straightConnector1">
            <a:avLst/>
          </a:prstGeom>
          <a:noFill/>
          <a:ln w="177800" algn="ctr">
            <a:solidFill>
              <a:schemeClr val="tx1"/>
            </a:solidFill>
            <a:round/>
            <a:headEnd/>
            <a:tailEnd type="triangle" w="med" len="sm"/>
          </a:ln>
        </p:spPr>
      </p:cxnSp>
      <p:pic>
        <p:nvPicPr>
          <p:cNvPr id="14" name="Picture 13" descr="C:\Users\Rachel\Desktop\biology in a box\whip-poor-will zoom.JPG">
            <a:extLst>
              <a:ext uri="{FF2B5EF4-FFF2-40B4-BE49-F238E27FC236}">
                <a16:creationId xmlns:a16="http://schemas.microsoft.com/office/drawing/2014/main" id="{EB5ABEF2-ED85-4A11-A2B6-4036326AEC0B}"/>
              </a:ext>
            </a:extLst>
          </p:cNvPr>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715000" y="1828800"/>
            <a:ext cx="3281363"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3E7387DA-03A1-469F-9F38-2C7CAF02B1DF}"/>
              </a:ext>
            </a:extLst>
          </p:cNvPr>
          <p:cNvSpPr txBox="1"/>
          <p:nvPr/>
        </p:nvSpPr>
        <p:spPr>
          <a:xfrm>
            <a:off x="3048000" y="2209800"/>
            <a:ext cx="3048000" cy="708025"/>
          </a:xfrm>
          <a:prstGeom prst="rect">
            <a:avLst/>
          </a:prstGeom>
          <a:noFill/>
        </p:spPr>
        <p:txBody>
          <a:bodyPr>
            <a:spAutoFit/>
          </a:bodyPr>
          <a:lstStyle/>
          <a:p>
            <a:pPr algn="ctr">
              <a:defRPr/>
            </a:pPr>
            <a:r>
              <a:rPr lang="en-US" sz="2000" dirty="0" err="1">
                <a:solidFill>
                  <a:srgbClr val="FF0000"/>
                </a:solidFill>
                <a:latin typeface="+mn-lt"/>
                <a:cs typeface="+mn-cs"/>
              </a:rPr>
              <a:t>Closeup</a:t>
            </a:r>
            <a:r>
              <a:rPr lang="en-US" sz="2000" dirty="0">
                <a:solidFill>
                  <a:srgbClr val="FF0000"/>
                </a:solidFill>
                <a:latin typeface="+mn-lt"/>
                <a:cs typeface="+mn-cs"/>
              </a:rPr>
              <a:t> of point</a:t>
            </a:r>
          </a:p>
          <a:p>
            <a:pPr algn="ctr">
              <a:defRPr/>
            </a:pPr>
            <a:r>
              <a:rPr lang="en-US" sz="2000" dirty="0">
                <a:solidFill>
                  <a:srgbClr val="FF0000"/>
                </a:solidFill>
                <a:latin typeface="+mn-lt"/>
                <a:cs typeface="+mn-cs"/>
              </a:rPr>
              <a:t>marked by red 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style.rotation</p:attrName>
                                        </p:attrNameLst>
                                      </p:cBhvr>
                                      <p:tavLst>
                                        <p:tav tm="0">
                                          <p:val>
                                            <p:fltVal val="720"/>
                                          </p:val>
                                        </p:tav>
                                        <p:tav tm="100000">
                                          <p:val>
                                            <p:fltVal val="0"/>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 calcmode="lin" valueType="num">
                                      <p:cBhvr>
                                        <p:cTn id="18" dur="500" fill="hold"/>
                                        <p:tgtEl>
                                          <p:spTgt spid="8"/>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0-#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D146FCF-225F-4A06-A7A9-5F5B03274DE9}"/>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4796A64-4A2E-43AF-9259-5657E58793E4}" type="slidenum">
              <a:rPr lang="en-US" altLang="en-US" sz="1400" b="0">
                <a:latin typeface="Arial" panose="020B0604020202020204" pitchFamily="34" charset="0"/>
              </a:rPr>
              <a:pPr eaLnBrk="1" hangingPunct="1"/>
              <a:t>151</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B0497B6E-75B3-4F81-87E7-A5A4A7B9F279}"/>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4E7A7922-4792-4303-BB26-829678590D58}" type="slidenum">
              <a:rPr lang="en-US" altLang="en-US" sz="1400" b="0">
                <a:latin typeface="Arial" panose="020B0604020202020204" pitchFamily="34" charset="0"/>
              </a:rPr>
              <a:pPr algn="r" eaLnBrk="1" hangingPunct="1"/>
              <a:t>151</a:t>
            </a:fld>
            <a:endParaRPr lang="en-US" altLang="en-US" sz="1400" b="0">
              <a:latin typeface="Arial" panose="020B0604020202020204" pitchFamily="34" charset="0"/>
            </a:endParaRPr>
          </a:p>
        </p:txBody>
      </p:sp>
      <p:sp>
        <p:nvSpPr>
          <p:cNvPr id="171012" name="Rectangle 2">
            <a:extLst>
              <a:ext uri="{FF2B5EF4-FFF2-40B4-BE49-F238E27FC236}">
                <a16:creationId xmlns:a16="http://schemas.microsoft.com/office/drawing/2014/main" id="{5718714F-D0A8-484A-8355-9A6697CD284F}"/>
              </a:ext>
            </a:extLst>
          </p:cNvPr>
          <p:cNvSpPr>
            <a:spLocks noGrp="1" noChangeArrowheads="1"/>
          </p:cNvSpPr>
          <p:nvPr>
            <p:ph type="title"/>
          </p:nvPr>
        </p:nvSpPr>
        <p:spPr>
          <a:xfrm>
            <a:off x="381000" y="0"/>
            <a:ext cx="8229600" cy="457200"/>
          </a:xfrm>
          <a:solidFill>
            <a:srgbClr val="CC9900"/>
          </a:solidFill>
          <a:ln w="38100">
            <a:solidFill>
              <a:schemeClr val="tx1"/>
            </a:solidFill>
            <a:miter lim="800000"/>
            <a:headEnd/>
            <a:tailEnd/>
          </a:ln>
        </p:spPr>
        <p:txBody>
          <a:bodyPr/>
          <a:lstStyle/>
          <a:p>
            <a:pPr eaLnBrk="1" hangingPunct="1"/>
            <a:r>
              <a:rPr lang="en-US" altLang="en-US" sz="2800" b="1">
                <a:solidFill>
                  <a:schemeClr val="bg1"/>
                </a:solidFill>
              </a:rPr>
              <a:t>Exercise 4f. The Science of Sound</a:t>
            </a:r>
          </a:p>
        </p:txBody>
      </p:sp>
      <p:sp>
        <p:nvSpPr>
          <p:cNvPr id="10" name="Rectangle 4">
            <a:extLst>
              <a:ext uri="{FF2B5EF4-FFF2-40B4-BE49-F238E27FC236}">
                <a16:creationId xmlns:a16="http://schemas.microsoft.com/office/drawing/2014/main" id="{D87337A0-25D3-4AFD-B5AD-563B596C2CDD}"/>
              </a:ext>
            </a:extLst>
          </p:cNvPr>
          <p:cNvSpPr>
            <a:spLocks noChangeArrowheads="1"/>
          </p:cNvSpPr>
          <p:nvPr/>
        </p:nvSpPr>
        <p:spPr bwMode="auto">
          <a:xfrm>
            <a:off x="152400" y="3505200"/>
            <a:ext cx="8839200" cy="3200400"/>
          </a:xfrm>
          <a:prstGeom prst="rect">
            <a:avLst/>
          </a:prstGeom>
          <a:solidFill>
            <a:srgbClr val="FFFFFF"/>
          </a:solidFill>
          <a:ln w="9525">
            <a:noFill/>
            <a:miter lim="800000"/>
            <a:headEnd/>
            <a:tailEnd/>
          </a:ln>
        </p:spPr>
        <p:txBody>
          <a:bodyPr/>
          <a:lstStyle/>
          <a:p>
            <a:pPr>
              <a:buFont typeface="Wingdings" pitchFamily="2" charset="2"/>
              <a:buChar char="q"/>
              <a:defRPr/>
            </a:pPr>
            <a:r>
              <a:rPr lang="en-US" sz="2800" b="0" dirty="0">
                <a:latin typeface="+mn-lt"/>
                <a:cs typeface="+mn-cs"/>
              </a:rPr>
              <a:t>What can you say about the amplitude of the Whippoorwill’s waveform?  </a:t>
            </a:r>
          </a:p>
          <a:p>
            <a:pPr>
              <a:buFont typeface="Wingdings" pitchFamily="2" charset="2"/>
              <a:buChar char="q"/>
              <a:defRPr/>
            </a:pPr>
            <a:r>
              <a:rPr lang="en-US" sz="2800" b="0" dirty="0">
                <a:latin typeface="+mn-lt"/>
                <a:cs typeface="+mn-cs"/>
              </a:rPr>
              <a:t>Does it change over time, or is it fixed?  </a:t>
            </a:r>
          </a:p>
          <a:p>
            <a:pPr>
              <a:buFont typeface="Wingdings" pitchFamily="2" charset="2"/>
              <a:buChar char="q"/>
              <a:defRPr/>
            </a:pPr>
            <a:r>
              <a:rPr lang="en-US" sz="2800" b="0" dirty="0">
                <a:latin typeface="+mn-lt"/>
                <a:cs typeface="+mn-cs"/>
              </a:rPr>
              <a:t>What does your answer tell you about the sound of the Whippoorwill’s call?  </a:t>
            </a:r>
          </a:p>
          <a:p>
            <a:pPr>
              <a:buFont typeface="Wingdings" pitchFamily="2" charset="2"/>
              <a:buChar char="q"/>
              <a:defRPr/>
            </a:pPr>
            <a:r>
              <a:rPr lang="en-US" sz="2800" b="0" dirty="0">
                <a:latin typeface="+mn-lt"/>
                <a:cs typeface="+mn-cs"/>
              </a:rPr>
              <a:t>How would your answer be represented on a spectrogram?</a:t>
            </a:r>
            <a:endParaRPr lang="en-US" dirty="0">
              <a:latin typeface="+mn-lt"/>
              <a:cs typeface="+mn-cs"/>
            </a:endParaRPr>
          </a:p>
        </p:txBody>
      </p:sp>
      <p:pic>
        <p:nvPicPr>
          <p:cNvPr id="171014" name="Picture 7" descr="C:\Users\Rachel\Desktop\biology in a box\whip-poor-will waveform.JPG">
            <a:extLst>
              <a:ext uri="{FF2B5EF4-FFF2-40B4-BE49-F238E27FC236}">
                <a16:creationId xmlns:a16="http://schemas.microsoft.com/office/drawing/2014/main" id="{181FED7D-32C5-4889-97B9-8A67D58A9B38}"/>
              </a:ext>
            </a:extLst>
          </p:cNvPr>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52400" y="685800"/>
            <a:ext cx="3290888"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1015" name="Straight Connector 10">
            <a:extLst>
              <a:ext uri="{FF2B5EF4-FFF2-40B4-BE49-F238E27FC236}">
                <a16:creationId xmlns:a16="http://schemas.microsoft.com/office/drawing/2014/main" id="{FE5E0BFF-E66E-4537-A9BD-38CCEF1A269C}"/>
              </a:ext>
            </a:extLst>
          </p:cNvPr>
          <p:cNvCxnSpPr>
            <a:cxnSpLocks noChangeAspect="1"/>
          </p:cNvCxnSpPr>
          <p:nvPr/>
        </p:nvCxnSpPr>
        <p:spPr bwMode="auto">
          <a:xfrm rot="5400000">
            <a:off x="603250" y="1987550"/>
            <a:ext cx="2603500" cy="0"/>
          </a:xfrm>
          <a:prstGeom prst="line">
            <a:avLst/>
          </a:prstGeom>
          <a:noFill/>
          <a:ln w="44450" algn="ctr">
            <a:solidFill>
              <a:srgbClr val="FF0000"/>
            </a:solidFill>
            <a:round/>
            <a:headEnd/>
            <a:tailEnd/>
          </a:ln>
        </p:spPr>
      </p:cxnSp>
      <p:cxnSp>
        <p:nvCxnSpPr>
          <p:cNvPr id="171016" name="Straight Arrow Connector 11">
            <a:extLst>
              <a:ext uri="{FF2B5EF4-FFF2-40B4-BE49-F238E27FC236}">
                <a16:creationId xmlns:a16="http://schemas.microsoft.com/office/drawing/2014/main" id="{16DAA531-5979-48CA-8D9F-35F407E2E47F}"/>
              </a:ext>
            </a:extLst>
          </p:cNvPr>
          <p:cNvCxnSpPr>
            <a:cxnSpLocks noChangeShapeType="1"/>
          </p:cNvCxnSpPr>
          <p:nvPr/>
        </p:nvCxnSpPr>
        <p:spPr bwMode="auto">
          <a:xfrm>
            <a:off x="3657600" y="1981200"/>
            <a:ext cx="1905000" cy="1588"/>
          </a:xfrm>
          <a:prstGeom prst="straightConnector1">
            <a:avLst/>
          </a:prstGeom>
          <a:noFill/>
          <a:ln w="177800" algn="ctr">
            <a:solidFill>
              <a:schemeClr val="tx1"/>
            </a:solidFill>
            <a:round/>
            <a:headEnd/>
            <a:tailEnd type="triangle" w="med" len="sm"/>
          </a:ln>
        </p:spPr>
      </p:cxnSp>
      <p:pic>
        <p:nvPicPr>
          <p:cNvPr id="171017" name="Picture 13" descr="C:\Users\Rachel\Desktop\biology in a box\whip-poor-will zoom.JPG">
            <a:extLst>
              <a:ext uri="{FF2B5EF4-FFF2-40B4-BE49-F238E27FC236}">
                <a16:creationId xmlns:a16="http://schemas.microsoft.com/office/drawing/2014/main" id="{509A1C6B-D92F-4CCD-B2F0-F6651384DCC9}"/>
              </a:ext>
            </a:extLst>
          </p:cNvPr>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715000" y="609600"/>
            <a:ext cx="3281363"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0EF1A54-1C14-47D1-AE11-922BF4077A07}"/>
              </a:ext>
            </a:extLst>
          </p:cNvPr>
          <p:cNvSpPr txBox="1"/>
          <p:nvPr/>
        </p:nvSpPr>
        <p:spPr>
          <a:xfrm>
            <a:off x="3048000" y="990600"/>
            <a:ext cx="3048000" cy="708025"/>
          </a:xfrm>
          <a:prstGeom prst="rect">
            <a:avLst/>
          </a:prstGeom>
          <a:noFill/>
        </p:spPr>
        <p:txBody>
          <a:bodyPr>
            <a:spAutoFit/>
          </a:bodyPr>
          <a:lstStyle/>
          <a:p>
            <a:pPr algn="ctr">
              <a:defRPr/>
            </a:pPr>
            <a:r>
              <a:rPr lang="en-US" sz="2000" dirty="0" err="1">
                <a:solidFill>
                  <a:srgbClr val="FF0000"/>
                </a:solidFill>
                <a:latin typeface="+mn-lt"/>
                <a:cs typeface="+mn-cs"/>
              </a:rPr>
              <a:t>Closeup</a:t>
            </a:r>
            <a:r>
              <a:rPr lang="en-US" sz="2000" dirty="0">
                <a:solidFill>
                  <a:srgbClr val="FF0000"/>
                </a:solidFill>
                <a:latin typeface="+mn-lt"/>
                <a:cs typeface="+mn-cs"/>
              </a:rPr>
              <a:t> of point</a:t>
            </a:r>
          </a:p>
          <a:p>
            <a:pPr algn="ctr">
              <a:defRPr/>
            </a:pPr>
            <a:r>
              <a:rPr lang="en-US" sz="2000" dirty="0">
                <a:solidFill>
                  <a:srgbClr val="FF0000"/>
                </a:solidFill>
                <a:latin typeface="+mn-lt"/>
                <a:cs typeface="+mn-cs"/>
              </a:rPr>
              <a:t>marked by red 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8618F90-15BB-4816-9457-509BE751B90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7D76915A-E1B2-497B-AA34-8B28248F43A6}" type="slidenum">
              <a:rPr lang="en-US" altLang="en-US" sz="1400" b="0">
                <a:latin typeface="Arial" panose="020B0604020202020204" pitchFamily="34" charset="0"/>
              </a:rPr>
              <a:pPr eaLnBrk="1" hangingPunct="1"/>
              <a:t>152</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FDC698BE-0AEE-4CEF-A0B6-92F026B0FAA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592D76CA-6DAA-4C45-B963-C0AA0F19E25A}" type="slidenum">
              <a:rPr lang="en-US" altLang="en-US" sz="1400" b="0">
                <a:latin typeface="Arial" panose="020B0604020202020204" pitchFamily="34" charset="0"/>
              </a:rPr>
              <a:pPr algn="r" eaLnBrk="1" hangingPunct="1"/>
              <a:t>152</a:t>
            </a:fld>
            <a:endParaRPr lang="en-US" altLang="en-US" sz="1400" b="0">
              <a:latin typeface="Arial" panose="020B0604020202020204" pitchFamily="34" charset="0"/>
            </a:endParaRPr>
          </a:p>
        </p:txBody>
      </p:sp>
      <p:sp>
        <p:nvSpPr>
          <p:cNvPr id="172036" name="Rectangle 2">
            <a:extLst>
              <a:ext uri="{FF2B5EF4-FFF2-40B4-BE49-F238E27FC236}">
                <a16:creationId xmlns:a16="http://schemas.microsoft.com/office/drawing/2014/main" id="{A99D2032-4564-480E-A9C8-5032B4E13277}"/>
              </a:ext>
            </a:extLst>
          </p:cNvPr>
          <p:cNvSpPr>
            <a:spLocks noGrp="1" noChangeArrowheads="1"/>
          </p:cNvSpPr>
          <p:nvPr>
            <p:ph type="title"/>
          </p:nvPr>
        </p:nvSpPr>
        <p:spPr>
          <a:xfrm>
            <a:off x="381000" y="0"/>
            <a:ext cx="8229600" cy="457200"/>
          </a:xfrm>
          <a:solidFill>
            <a:srgbClr val="CC9900"/>
          </a:solidFill>
          <a:ln w="38100">
            <a:solidFill>
              <a:schemeClr val="tx1"/>
            </a:solidFill>
            <a:miter lim="800000"/>
            <a:headEnd/>
            <a:tailEnd/>
          </a:ln>
        </p:spPr>
        <p:txBody>
          <a:bodyPr/>
          <a:lstStyle/>
          <a:p>
            <a:pPr eaLnBrk="1" hangingPunct="1"/>
            <a:r>
              <a:rPr lang="en-US" altLang="en-US" sz="2800" b="1">
                <a:solidFill>
                  <a:schemeClr val="bg1"/>
                </a:solidFill>
              </a:rPr>
              <a:t>Exercise 4f. The Science of Sound</a:t>
            </a:r>
          </a:p>
        </p:txBody>
      </p:sp>
      <p:sp>
        <p:nvSpPr>
          <p:cNvPr id="10" name="Rectangle 4">
            <a:extLst>
              <a:ext uri="{FF2B5EF4-FFF2-40B4-BE49-F238E27FC236}">
                <a16:creationId xmlns:a16="http://schemas.microsoft.com/office/drawing/2014/main" id="{2AF8436B-A4AB-41E0-989A-B4DBE9EE2FC3}"/>
              </a:ext>
            </a:extLst>
          </p:cNvPr>
          <p:cNvSpPr>
            <a:spLocks noChangeArrowheads="1"/>
          </p:cNvSpPr>
          <p:nvPr/>
        </p:nvSpPr>
        <p:spPr bwMode="auto">
          <a:xfrm>
            <a:off x="152400" y="533400"/>
            <a:ext cx="8686800" cy="3200400"/>
          </a:xfrm>
          <a:prstGeom prst="rect">
            <a:avLst/>
          </a:prstGeom>
          <a:solidFill>
            <a:srgbClr val="FFFFFF"/>
          </a:solidFill>
          <a:ln w="9525">
            <a:noFill/>
            <a:miter lim="800000"/>
            <a:headEnd/>
            <a:tailEnd/>
          </a:ln>
        </p:spPr>
        <p:txBody>
          <a:bodyPr/>
          <a:lstStyle/>
          <a:p>
            <a:pPr>
              <a:buFont typeface="Wingdings" pitchFamily="2" charset="2"/>
              <a:buChar char="q"/>
              <a:defRPr/>
            </a:pPr>
            <a:r>
              <a:rPr lang="en-US" b="0" dirty="0">
                <a:latin typeface="+mn-lt"/>
                <a:cs typeface="+mn-cs"/>
              </a:rPr>
              <a:t>The equation of a complicated wave like this is actually the sum of many different sine functions with different amplitudes and frequencies.  </a:t>
            </a:r>
          </a:p>
          <a:p>
            <a:pPr>
              <a:buFont typeface="Wingdings" pitchFamily="2" charset="2"/>
              <a:buChar char="q"/>
              <a:defRPr/>
            </a:pPr>
            <a:r>
              <a:rPr lang="en-US" b="0" dirty="0">
                <a:latin typeface="+mn-lt"/>
                <a:cs typeface="+mn-cs"/>
              </a:rPr>
              <a:t>Special computer software can decompose complicated waves like this into their simple sinusoidal components. </a:t>
            </a:r>
          </a:p>
          <a:p>
            <a:pPr>
              <a:buFont typeface="Wingdings" pitchFamily="2" charset="2"/>
              <a:buChar char="q"/>
              <a:defRPr/>
            </a:pPr>
            <a:r>
              <a:rPr lang="en-US" b="0" dirty="0">
                <a:latin typeface="+mn-lt"/>
                <a:cs typeface="+mn-cs"/>
              </a:rPr>
              <a:t>The figure below shows how two sine waves can combine the form a more complicated third wave.  </a:t>
            </a:r>
          </a:p>
          <a:p>
            <a:pPr>
              <a:buFont typeface="Wingdings" pitchFamily="2" charset="2"/>
              <a:buChar char="q"/>
              <a:defRPr/>
            </a:pPr>
            <a:r>
              <a:rPr lang="en-US" b="0" dirty="0">
                <a:latin typeface="+mn-lt"/>
                <a:cs typeface="+mn-cs"/>
              </a:rPr>
              <a:t>The individual sine waves are plotted in shades of blue, their sum is plotted in green.</a:t>
            </a:r>
            <a:endParaRPr lang="en-US" sz="2000" b="0" dirty="0">
              <a:latin typeface="+mn-lt"/>
              <a:cs typeface="+mn-cs"/>
            </a:endParaRPr>
          </a:p>
        </p:txBody>
      </p:sp>
      <p:graphicFrame>
        <p:nvGraphicFramePr>
          <p:cNvPr id="13" name="Chart 12">
            <a:extLst>
              <a:ext uri="{FF2B5EF4-FFF2-40B4-BE49-F238E27FC236}">
                <a16:creationId xmlns:a16="http://schemas.microsoft.com/office/drawing/2014/main" id="{E3926D56-6C71-40C4-BC4A-63E82C656EED}"/>
              </a:ext>
            </a:extLst>
          </p:cNvPr>
          <p:cNvGraphicFramePr>
            <a:graphicFrameLocks/>
          </p:cNvGraphicFramePr>
          <p:nvPr/>
        </p:nvGraphicFramePr>
        <p:xfrm>
          <a:off x="1016000" y="3911600"/>
          <a:ext cx="6883400" cy="2844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style.rotation</p:attrName>
                                        </p:attrNameLst>
                                      </p:cBhvr>
                                      <p:tavLst>
                                        <p:tav tm="0">
                                          <p:val>
                                            <p:fltVal val="720"/>
                                          </p:val>
                                        </p:tav>
                                        <p:tav tm="100000">
                                          <p:val>
                                            <p:fltVal val="0"/>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 calcmode="lin" valueType="num">
                                      <p:cBhvr>
                                        <p:cTn id="22" dur="500" fill="hold"/>
                                        <p:tgtEl>
                                          <p:spTgt spid="13"/>
                                        </p:tgtEl>
                                        <p:attrNameLst>
                                          <p:attrName>ppt_w</p:attrName>
                                        </p:attrNameLst>
                                      </p:cBhvr>
                                      <p:tavLst>
                                        <p:tav tm="0">
                                          <p:val>
                                            <p:fltVal val="0"/>
                                          </p:val>
                                        </p:tav>
                                        <p:tav tm="100000">
                                          <p:val>
                                            <p:strVal val="#ppt_w"/>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F6B975D-FFA3-4BDB-BDBF-FF8187F5F173}"/>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D21631B-A183-4210-9502-2AA2EBBBE634}" type="slidenum">
              <a:rPr lang="en-US" altLang="en-US" sz="1400" b="0">
                <a:latin typeface="Arial" panose="020B0604020202020204" pitchFamily="34" charset="0"/>
              </a:rPr>
              <a:pPr algn="r" eaLnBrk="1" hangingPunct="1"/>
              <a:t>153</a:t>
            </a:fld>
            <a:endParaRPr lang="en-US" altLang="en-US" sz="1400" b="0">
              <a:latin typeface="Arial" panose="020B0604020202020204" pitchFamily="34" charset="0"/>
            </a:endParaRPr>
          </a:p>
        </p:txBody>
      </p:sp>
      <p:graphicFrame>
        <p:nvGraphicFramePr>
          <p:cNvPr id="13" name="Chart 12">
            <a:extLst>
              <a:ext uri="{FF2B5EF4-FFF2-40B4-BE49-F238E27FC236}">
                <a16:creationId xmlns:a16="http://schemas.microsoft.com/office/drawing/2014/main" id="{33B1D186-81EA-4768-B110-F184CB079438}"/>
              </a:ext>
            </a:extLst>
          </p:cNvPr>
          <p:cNvGraphicFramePr>
            <a:graphicFrameLocks/>
          </p:cNvGraphicFramePr>
          <p:nvPr/>
        </p:nvGraphicFramePr>
        <p:xfrm>
          <a:off x="1930400" y="4064000"/>
          <a:ext cx="6883400" cy="2844800"/>
        </p:xfrm>
        <a:graphic>
          <a:graphicData uri="http://schemas.openxmlformats.org/drawingml/2006/chart">
            <c:chart xmlns:c="http://schemas.openxmlformats.org/drawingml/2006/chart" xmlns:r="http://schemas.openxmlformats.org/officeDocument/2006/relationships" r:id="rId2"/>
          </a:graphicData>
        </a:graphic>
      </p:graphicFrame>
      <p:sp>
        <p:nvSpPr>
          <p:cNvPr id="7" name="Slide Number Placeholder 6">
            <a:extLst>
              <a:ext uri="{FF2B5EF4-FFF2-40B4-BE49-F238E27FC236}">
                <a16:creationId xmlns:a16="http://schemas.microsoft.com/office/drawing/2014/main" id="{C0E8224F-D272-4F99-80ED-3EB3A5B9F0B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9CD083F-FEA6-4A27-BD8F-7FF2B882FD5D}" type="slidenum">
              <a:rPr lang="en-US" altLang="en-US" sz="1400" b="0">
                <a:latin typeface="Arial" panose="020B0604020202020204" pitchFamily="34" charset="0"/>
              </a:rPr>
              <a:pPr eaLnBrk="1" hangingPunct="1"/>
              <a:t>153</a:t>
            </a:fld>
            <a:endParaRPr lang="en-US" altLang="en-US" sz="1400" b="0">
              <a:latin typeface="Arial" panose="020B0604020202020204" pitchFamily="34" charset="0"/>
            </a:endParaRPr>
          </a:p>
        </p:txBody>
      </p:sp>
      <p:sp>
        <p:nvSpPr>
          <p:cNvPr id="173061" name="Rectangle 2">
            <a:extLst>
              <a:ext uri="{FF2B5EF4-FFF2-40B4-BE49-F238E27FC236}">
                <a16:creationId xmlns:a16="http://schemas.microsoft.com/office/drawing/2014/main" id="{96345642-4E53-4072-9E4E-3596B0D29560}"/>
              </a:ext>
            </a:extLst>
          </p:cNvPr>
          <p:cNvSpPr>
            <a:spLocks noGrp="1" noChangeArrowheads="1"/>
          </p:cNvSpPr>
          <p:nvPr>
            <p:ph type="title"/>
          </p:nvPr>
        </p:nvSpPr>
        <p:spPr>
          <a:xfrm>
            <a:off x="381000" y="0"/>
            <a:ext cx="8229600" cy="457200"/>
          </a:xfrm>
          <a:solidFill>
            <a:srgbClr val="CC9900"/>
          </a:solidFill>
          <a:ln w="38100">
            <a:solidFill>
              <a:schemeClr val="tx1"/>
            </a:solidFill>
            <a:miter lim="800000"/>
            <a:headEnd/>
            <a:tailEnd/>
          </a:ln>
        </p:spPr>
        <p:txBody>
          <a:bodyPr/>
          <a:lstStyle/>
          <a:p>
            <a:pPr eaLnBrk="1" hangingPunct="1"/>
            <a:r>
              <a:rPr lang="en-US" altLang="en-US" sz="2800" b="1">
                <a:solidFill>
                  <a:schemeClr val="bg1"/>
                </a:solidFill>
              </a:rPr>
              <a:t>Exercise 4f. The Science of Sound</a:t>
            </a:r>
          </a:p>
        </p:txBody>
      </p:sp>
      <p:sp>
        <p:nvSpPr>
          <p:cNvPr id="10" name="Rectangle 4">
            <a:extLst>
              <a:ext uri="{FF2B5EF4-FFF2-40B4-BE49-F238E27FC236}">
                <a16:creationId xmlns:a16="http://schemas.microsoft.com/office/drawing/2014/main" id="{68D24CA4-4AD2-48F9-9468-B944B74ED195}"/>
              </a:ext>
            </a:extLst>
          </p:cNvPr>
          <p:cNvSpPr>
            <a:spLocks noChangeArrowheads="1"/>
          </p:cNvSpPr>
          <p:nvPr/>
        </p:nvSpPr>
        <p:spPr bwMode="auto">
          <a:xfrm>
            <a:off x="152400" y="533400"/>
            <a:ext cx="8686800" cy="3200400"/>
          </a:xfrm>
          <a:prstGeom prst="rect">
            <a:avLst/>
          </a:prstGeom>
          <a:solidFill>
            <a:srgbClr val="FFFFFF"/>
          </a:solidFill>
          <a:ln w="9525">
            <a:noFill/>
            <a:miter lim="800000"/>
            <a:headEnd/>
            <a:tailEnd/>
          </a:ln>
        </p:spPr>
        <p:txBody>
          <a:bodyPr/>
          <a:lstStyle/>
          <a:p>
            <a:pPr>
              <a:buFont typeface="Wingdings" pitchFamily="2" charset="2"/>
              <a:buChar char="q"/>
              <a:defRPr/>
            </a:pPr>
            <a:r>
              <a:rPr lang="en-US" b="0" dirty="0">
                <a:latin typeface="+mn-lt"/>
                <a:cs typeface="+mn-cs"/>
              </a:rPr>
              <a:t>The equation of a complicated wave like this is actually the sum of many different sine functions with different amplitudes and frequencies.  </a:t>
            </a:r>
          </a:p>
          <a:p>
            <a:pPr>
              <a:buFont typeface="Wingdings" pitchFamily="2" charset="2"/>
              <a:buChar char="q"/>
              <a:defRPr/>
            </a:pPr>
            <a:r>
              <a:rPr lang="en-US" b="0" dirty="0">
                <a:latin typeface="+mn-lt"/>
                <a:cs typeface="+mn-cs"/>
              </a:rPr>
              <a:t>Special computer software can decompose complicated waves like this into their simple sinusoidal components. </a:t>
            </a:r>
          </a:p>
          <a:p>
            <a:pPr>
              <a:buFont typeface="Wingdings" pitchFamily="2" charset="2"/>
              <a:buChar char="q"/>
              <a:defRPr/>
            </a:pPr>
            <a:r>
              <a:rPr lang="en-US" b="0" dirty="0">
                <a:latin typeface="+mn-lt"/>
                <a:cs typeface="+mn-cs"/>
              </a:rPr>
              <a:t>The figure below shows how two sine waves can combine the form a more complicated third wave.  </a:t>
            </a:r>
          </a:p>
          <a:p>
            <a:pPr>
              <a:buFont typeface="Wingdings" pitchFamily="2" charset="2"/>
              <a:buChar char="q"/>
              <a:defRPr/>
            </a:pPr>
            <a:r>
              <a:rPr lang="en-US" b="0" dirty="0">
                <a:latin typeface="+mn-lt"/>
                <a:cs typeface="+mn-cs"/>
              </a:rPr>
              <a:t>The individual sine waves are plotted in shades of blue, their sum is plotted in green.  </a:t>
            </a:r>
            <a:endParaRPr lang="en-US" sz="2000" b="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style.rotation</p:attrName>
                                        </p:attrNameLst>
                                      </p:cBhvr>
                                      <p:tavLst>
                                        <p:tav tm="0">
                                          <p:val>
                                            <p:fltVal val="720"/>
                                          </p:val>
                                        </p:tav>
                                        <p:tav tm="100000">
                                          <p:val>
                                            <p:fltVal val="0"/>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 calcmode="lin" valueType="num">
                                      <p:cBhvr>
                                        <p:cTn id="22" dur="500" fill="hold"/>
                                        <p:tgtEl>
                                          <p:spTgt spid="13"/>
                                        </p:tgtEl>
                                        <p:attrNameLst>
                                          <p:attrName>ppt_w</p:attrName>
                                        </p:attrNameLst>
                                      </p:cBhvr>
                                      <p:tavLst>
                                        <p:tav tm="0">
                                          <p:val>
                                            <p:fltVal val="0"/>
                                          </p:val>
                                        </p:tav>
                                        <p:tav tm="100000">
                                          <p:val>
                                            <p:strVal val="#ppt_w"/>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6A84866-BC75-471A-920A-089CE3CDAA4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CF73F4D9-FD49-4473-97BF-2FD1429D2240}" type="slidenum">
              <a:rPr lang="en-US" altLang="en-US" sz="1400" b="0">
                <a:latin typeface="Arial" panose="020B0604020202020204" pitchFamily="34" charset="0"/>
              </a:rPr>
              <a:pPr algn="r" eaLnBrk="1" hangingPunct="1"/>
              <a:t>154</a:t>
            </a:fld>
            <a:endParaRPr lang="en-US" altLang="en-US" sz="1400" b="0">
              <a:latin typeface="Arial" panose="020B0604020202020204" pitchFamily="34" charset="0"/>
            </a:endParaRPr>
          </a:p>
        </p:txBody>
      </p:sp>
      <p:sp>
        <p:nvSpPr>
          <p:cNvPr id="7" name="Slide Number Placeholder 6">
            <a:extLst>
              <a:ext uri="{FF2B5EF4-FFF2-40B4-BE49-F238E27FC236}">
                <a16:creationId xmlns:a16="http://schemas.microsoft.com/office/drawing/2014/main" id="{918A8FC0-AD9F-4795-857E-7C03C3920A0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E5C29AA-D0A3-4BDC-88EB-B7242954CA82}" type="slidenum">
              <a:rPr lang="en-US" altLang="en-US" sz="1400" b="0">
                <a:latin typeface="Arial" panose="020B0604020202020204" pitchFamily="34" charset="0"/>
              </a:rPr>
              <a:pPr eaLnBrk="1" hangingPunct="1"/>
              <a:t>154</a:t>
            </a:fld>
            <a:endParaRPr lang="en-US" altLang="en-US" sz="1400" b="0">
              <a:latin typeface="Arial" panose="020B0604020202020204" pitchFamily="34" charset="0"/>
            </a:endParaRPr>
          </a:p>
        </p:txBody>
      </p:sp>
      <p:sp>
        <p:nvSpPr>
          <p:cNvPr id="174084" name="Rectangle 2">
            <a:extLst>
              <a:ext uri="{FF2B5EF4-FFF2-40B4-BE49-F238E27FC236}">
                <a16:creationId xmlns:a16="http://schemas.microsoft.com/office/drawing/2014/main" id="{71F47423-3C84-4692-8E3F-FF3F70A258BD}"/>
              </a:ext>
            </a:extLst>
          </p:cNvPr>
          <p:cNvSpPr>
            <a:spLocks noGrp="1" noChangeArrowheads="1"/>
          </p:cNvSpPr>
          <p:nvPr>
            <p:ph type="title"/>
          </p:nvPr>
        </p:nvSpPr>
        <p:spPr>
          <a:xfrm>
            <a:off x="381000" y="0"/>
            <a:ext cx="8229600" cy="457200"/>
          </a:xfrm>
          <a:solidFill>
            <a:srgbClr val="CC9900"/>
          </a:solidFill>
          <a:ln w="38100">
            <a:solidFill>
              <a:schemeClr val="tx1"/>
            </a:solidFill>
            <a:miter lim="800000"/>
            <a:headEnd/>
            <a:tailEnd/>
          </a:ln>
        </p:spPr>
        <p:txBody>
          <a:bodyPr/>
          <a:lstStyle/>
          <a:p>
            <a:pPr eaLnBrk="1" hangingPunct="1"/>
            <a:r>
              <a:rPr lang="en-US" altLang="en-US" sz="2800" b="1">
                <a:solidFill>
                  <a:schemeClr val="bg1"/>
                </a:solidFill>
              </a:rPr>
              <a:t>Exercise 4f. The Science of Sound</a:t>
            </a:r>
          </a:p>
        </p:txBody>
      </p:sp>
      <p:sp>
        <p:nvSpPr>
          <p:cNvPr id="10" name="Rectangle 4">
            <a:extLst>
              <a:ext uri="{FF2B5EF4-FFF2-40B4-BE49-F238E27FC236}">
                <a16:creationId xmlns:a16="http://schemas.microsoft.com/office/drawing/2014/main" id="{43060C85-0A9B-4947-B9A5-4720A5C00266}"/>
              </a:ext>
            </a:extLst>
          </p:cNvPr>
          <p:cNvSpPr>
            <a:spLocks noChangeArrowheads="1"/>
          </p:cNvSpPr>
          <p:nvPr/>
        </p:nvSpPr>
        <p:spPr bwMode="auto">
          <a:xfrm>
            <a:off x="152400" y="533400"/>
            <a:ext cx="8686800" cy="6324600"/>
          </a:xfrm>
          <a:prstGeom prst="rect">
            <a:avLst/>
          </a:prstGeom>
          <a:solidFill>
            <a:srgbClr val="FFFFFF"/>
          </a:solidFill>
          <a:ln w="9525">
            <a:noFill/>
            <a:miter lim="800000"/>
            <a:headEnd/>
            <a:tailEnd/>
          </a:ln>
        </p:spPr>
        <p:txBody>
          <a:bodyPr/>
          <a:lstStyle/>
          <a:p>
            <a:pPr>
              <a:buFont typeface="Wingdings" pitchFamily="2" charset="2"/>
              <a:buChar char="q"/>
              <a:defRPr/>
            </a:pPr>
            <a:r>
              <a:rPr lang="en-US" b="0" dirty="0">
                <a:latin typeface="+mn-lt"/>
                <a:cs typeface="+mn-cs"/>
              </a:rPr>
              <a:t>Since spectrograms are a way of visualizing sound, some creative individuals have converted pictures to sound.</a:t>
            </a:r>
          </a:p>
          <a:p>
            <a:pPr>
              <a:buFont typeface="Wingdings" pitchFamily="2" charset="2"/>
              <a:buChar char="q"/>
              <a:defRPr/>
            </a:pPr>
            <a:r>
              <a:rPr lang="en-US" b="0" dirty="0">
                <a:latin typeface="+mn-lt"/>
                <a:cs typeface="+mn-cs"/>
              </a:rPr>
              <a:t>An example is the musician </a:t>
            </a:r>
            <a:r>
              <a:rPr lang="en-US" b="0" dirty="0" err="1">
                <a:latin typeface="+mn-lt"/>
                <a:cs typeface="+mn-cs"/>
              </a:rPr>
              <a:t>Aphex</a:t>
            </a:r>
            <a:r>
              <a:rPr lang="en-US" b="0" dirty="0">
                <a:latin typeface="+mn-lt"/>
                <a:cs typeface="+mn-cs"/>
              </a:rPr>
              <a:t> Twin.  In his song “Mathematical Equation,” part of the spectrogram forms a picture, which is seen below.</a:t>
            </a:r>
          </a:p>
          <a:p>
            <a:pPr>
              <a:buFont typeface="Wingdings" pitchFamily="2" charset="2"/>
              <a:buChar char="q"/>
              <a:defRPr/>
            </a:pPr>
            <a:endParaRPr lang="en-US" b="0" dirty="0">
              <a:latin typeface="+mn-lt"/>
              <a:cs typeface="+mn-cs"/>
            </a:endParaRPr>
          </a:p>
          <a:p>
            <a:pPr>
              <a:buFont typeface="Wingdings" pitchFamily="2" charset="2"/>
              <a:buChar char="q"/>
              <a:defRPr/>
            </a:pPr>
            <a:endParaRPr lang="en-US" b="0" dirty="0">
              <a:latin typeface="+mn-lt"/>
              <a:cs typeface="+mn-cs"/>
            </a:endParaRPr>
          </a:p>
          <a:p>
            <a:pPr>
              <a:buFont typeface="Wingdings" pitchFamily="2" charset="2"/>
              <a:buChar char="q"/>
              <a:defRPr/>
            </a:pPr>
            <a:endParaRPr lang="en-US" b="0" dirty="0">
              <a:latin typeface="+mn-lt"/>
              <a:cs typeface="+mn-cs"/>
            </a:endParaRPr>
          </a:p>
          <a:p>
            <a:pPr>
              <a:buFont typeface="Wingdings" pitchFamily="2" charset="2"/>
              <a:buChar char="q"/>
              <a:defRPr/>
            </a:pPr>
            <a:endParaRPr lang="en-US" b="0" dirty="0">
              <a:latin typeface="+mn-lt"/>
              <a:cs typeface="+mn-cs"/>
            </a:endParaRPr>
          </a:p>
          <a:p>
            <a:pPr>
              <a:buFont typeface="Wingdings" pitchFamily="2" charset="2"/>
              <a:buChar char="q"/>
              <a:defRPr/>
            </a:pPr>
            <a:endParaRPr lang="en-US" b="0" dirty="0">
              <a:latin typeface="+mn-lt"/>
              <a:cs typeface="+mn-cs"/>
            </a:endParaRPr>
          </a:p>
          <a:p>
            <a:pPr>
              <a:buFont typeface="Wingdings" pitchFamily="2" charset="2"/>
              <a:buChar char="q"/>
              <a:defRPr/>
            </a:pPr>
            <a:r>
              <a:rPr lang="en-US" b="0" dirty="0">
                <a:latin typeface="+mn-lt"/>
                <a:cs typeface="+mn-cs"/>
              </a:rPr>
              <a:t>There are also software packages available that convert pictures or graphical text into sound (and vice versa).  </a:t>
            </a:r>
          </a:p>
          <a:p>
            <a:pPr>
              <a:buFont typeface="Wingdings" pitchFamily="2" charset="2"/>
              <a:buChar char="q"/>
              <a:defRPr/>
            </a:pPr>
            <a:r>
              <a:rPr lang="en-US" b="0" dirty="0">
                <a:latin typeface="+mn-lt"/>
                <a:cs typeface="+mn-cs"/>
              </a:rPr>
              <a:t>Some people use such programs to send other people secret messages this way, in the form of sound files that can be decoded by the software!</a:t>
            </a:r>
          </a:p>
          <a:p>
            <a:pPr>
              <a:buFont typeface="Wingdings" pitchFamily="2" charset="2"/>
              <a:buChar char="q"/>
              <a:defRPr/>
            </a:pPr>
            <a:r>
              <a:rPr lang="en-US" b="0" dirty="0">
                <a:latin typeface="+mn-lt"/>
                <a:cs typeface="+mn-cs"/>
              </a:rPr>
              <a:t>Others use such software to create works of music from collections of images.</a:t>
            </a:r>
          </a:p>
        </p:txBody>
      </p:sp>
      <p:pic>
        <p:nvPicPr>
          <p:cNvPr id="8" name="Picture 7">
            <a:extLst>
              <a:ext uri="{FF2B5EF4-FFF2-40B4-BE49-F238E27FC236}">
                <a16:creationId xmlns:a16="http://schemas.microsoft.com/office/drawing/2014/main" id="{75AE5865-9742-43C6-8DD7-E3CDC9B3F1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057400"/>
            <a:ext cx="22860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ction Button: Home 8">
            <a:hlinkClick r:id="rId3" action="ppaction://hlinksldjump" highlightClick="1"/>
            <a:extLst>
              <a:ext uri="{FF2B5EF4-FFF2-40B4-BE49-F238E27FC236}">
                <a16:creationId xmlns:a16="http://schemas.microsoft.com/office/drawing/2014/main" id="{312A7011-1297-49E9-AF23-DDFE6423C7A4}"/>
              </a:ext>
            </a:extLst>
          </p:cNvPr>
          <p:cNvSpPr>
            <a:spLocks noChangeArrowheads="1"/>
          </p:cNvSpPr>
          <p:nvPr/>
        </p:nvSpPr>
        <p:spPr bwMode="auto">
          <a:xfrm>
            <a:off x="8153400" y="6096000"/>
            <a:ext cx="639763" cy="639763"/>
          </a:xfrm>
          <a:prstGeom prst="actionButtonHome">
            <a:avLst/>
          </a:prstGeom>
          <a:solidFill>
            <a:srgbClr val="CC990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style.rotation</p:attrName>
                                        </p:attrNameLst>
                                      </p:cBhvr>
                                      <p:tavLst>
                                        <p:tav tm="0">
                                          <p:val>
                                            <p:fltVal val="720"/>
                                          </p:val>
                                        </p:tav>
                                        <p:tav tm="100000">
                                          <p:val>
                                            <p:fltVal val="0"/>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 calcmode="lin" valueType="num">
                                      <p:cBhvr>
                                        <p:cTn id="18" dur="500" fill="hold"/>
                                        <p:tgtEl>
                                          <p:spTgt spid="8"/>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DCEC70ED-4CE0-43DC-BBBA-CE41F710B46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17B453B-279C-47E5-A781-236025AD8BFB}" type="slidenum">
              <a:rPr lang="en-US" altLang="en-US" sz="1400" b="0">
                <a:latin typeface="Arial" panose="020B0604020202020204" pitchFamily="34" charset="0"/>
              </a:rPr>
              <a:pPr eaLnBrk="1" hangingPunct="1"/>
              <a:t>155</a:t>
            </a:fld>
            <a:endParaRPr lang="en-US" altLang="en-US" sz="1400" b="0">
              <a:latin typeface="Arial" panose="020B0604020202020204" pitchFamily="34" charset="0"/>
            </a:endParaRPr>
          </a:p>
        </p:txBody>
      </p:sp>
      <p:sp>
        <p:nvSpPr>
          <p:cNvPr id="7" name="Slide Number Placeholder 6">
            <a:extLst>
              <a:ext uri="{FF2B5EF4-FFF2-40B4-BE49-F238E27FC236}">
                <a16:creationId xmlns:a16="http://schemas.microsoft.com/office/drawing/2014/main" id="{463BB32B-AE1C-4495-941E-B73335CFFAE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127719B2-9071-4B28-8363-0F99C183967E}" type="slidenum">
              <a:rPr lang="en-US" altLang="en-US" sz="1400" b="0">
                <a:latin typeface="Arial" panose="020B0604020202020204" pitchFamily="34" charset="0"/>
              </a:rPr>
              <a:pPr algn="r" eaLnBrk="1" hangingPunct="1"/>
              <a:t>155</a:t>
            </a:fld>
            <a:endParaRPr lang="en-US" altLang="en-US" sz="1400" b="0">
              <a:latin typeface="Arial" panose="020B0604020202020204" pitchFamily="34" charset="0"/>
            </a:endParaRPr>
          </a:p>
        </p:txBody>
      </p:sp>
      <p:sp>
        <p:nvSpPr>
          <p:cNvPr id="175108" name="Rectangle 2">
            <a:extLst>
              <a:ext uri="{FF2B5EF4-FFF2-40B4-BE49-F238E27FC236}">
                <a16:creationId xmlns:a16="http://schemas.microsoft.com/office/drawing/2014/main" id="{2CC8EC48-86DB-4E3A-BD0F-87DC1B0DBD4A}"/>
              </a:ext>
            </a:extLst>
          </p:cNvPr>
          <p:cNvSpPr>
            <a:spLocks noGrp="1" noChangeArrowheads="1"/>
          </p:cNvSpPr>
          <p:nvPr>
            <p:ph type="title"/>
          </p:nvPr>
        </p:nvSpPr>
        <p:spPr>
          <a:xfrm>
            <a:off x="533400" y="0"/>
            <a:ext cx="8229600" cy="381000"/>
          </a:xfrm>
          <a:solidFill>
            <a:srgbClr val="7030A0"/>
          </a:solidFill>
          <a:ln w="38100">
            <a:solidFill>
              <a:schemeClr val="tx1"/>
            </a:solidFill>
            <a:miter lim="800000"/>
            <a:headEnd/>
            <a:tailEnd/>
          </a:ln>
        </p:spPr>
        <p:txBody>
          <a:bodyPr/>
          <a:lstStyle/>
          <a:p>
            <a:pPr eaLnBrk="1" hangingPunct="1"/>
            <a:r>
              <a:rPr lang="en-US" altLang="en-US" sz="2400" b="1">
                <a:solidFill>
                  <a:schemeClr val="bg1"/>
                </a:solidFill>
              </a:rPr>
              <a:t>Materials List: Backyard Naturalist Unit 7</a:t>
            </a:r>
          </a:p>
        </p:txBody>
      </p:sp>
      <p:sp>
        <p:nvSpPr>
          <p:cNvPr id="175109" name="Rectangle 3">
            <a:extLst>
              <a:ext uri="{FF2B5EF4-FFF2-40B4-BE49-F238E27FC236}">
                <a16:creationId xmlns:a16="http://schemas.microsoft.com/office/drawing/2014/main" id="{E043B368-2A1D-4C7B-8585-122EF2C8974E}"/>
              </a:ext>
            </a:extLst>
          </p:cNvPr>
          <p:cNvSpPr>
            <a:spLocks noGrp="1" noChangeArrowheads="1"/>
          </p:cNvSpPr>
          <p:nvPr>
            <p:ph type="body" sz="half" idx="1"/>
          </p:nvPr>
        </p:nvSpPr>
        <p:spPr>
          <a:xfrm>
            <a:off x="152400" y="381000"/>
            <a:ext cx="4572000" cy="5715000"/>
          </a:xfrm>
        </p:spPr>
        <p:txBody>
          <a:bodyPr/>
          <a:lstStyle/>
          <a:p>
            <a:pPr eaLnBrk="1" hangingPunct="1">
              <a:lnSpc>
                <a:spcPct val="80000"/>
              </a:lnSpc>
              <a:buFontTx/>
              <a:buNone/>
            </a:pPr>
            <a:r>
              <a:rPr lang="en-US" altLang="en-US" sz="2400" b="1" u="sng"/>
              <a:t>Animal tracks cast in resin</a:t>
            </a:r>
          </a:p>
          <a:p>
            <a:pPr eaLnBrk="1" hangingPunct="1">
              <a:lnSpc>
                <a:spcPct val="80000"/>
              </a:lnSpc>
              <a:buFontTx/>
              <a:buNone/>
            </a:pPr>
            <a:r>
              <a:rPr lang="en-US" altLang="en-US" sz="2200" b="1"/>
              <a:t>     A – White-tailed Deer </a:t>
            </a:r>
          </a:p>
          <a:p>
            <a:pPr eaLnBrk="1" hangingPunct="1">
              <a:lnSpc>
                <a:spcPct val="80000"/>
              </a:lnSpc>
              <a:buFontTx/>
              <a:buNone/>
            </a:pPr>
            <a:r>
              <a:rPr lang="en-US" altLang="en-US" sz="2200" b="1"/>
              <a:t>     B – Red Fox </a:t>
            </a:r>
          </a:p>
          <a:p>
            <a:pPr eaLnBrk="1" hangingPunct="1">
              <a:lnSpc>
                <a:spcPct val="80000"/>
              </a:lnSpc>
              <a:buFontTx/>
              <a:buNone/>
            </a:pPr>
            <a:r>
              <a:rPr lang="en-US" altLang="en-US" sz="2200" b="1"/>
              <a:t>     C – Mallard Duck </a:t>
            </a:r>
          </a:p>
          <a:p>
            <a:pPr eaLnBrk="1" hangingPunct="1">
              <a:lnSpc>
                <a:spcPct val="80000"/>
              </a:lnSpc>
              <a:buFontTx/>
              <a:buNone/>
            </a:pPr>
            <a:r>
              <a:rPr lang="en-US" altLang="en-US" sz="2200" b="1"/>
              <a:t>     D – Snapping Turtle </a:t>
            </a:r>
          </a:p>
          <a:p>
            <a:pPr eaLnBrk="1" hangingPunct="1">
              <a:lnSpc>
                <a:spcPct val="80000"/>
              </a:lnSpc>
              <a:buFontTx/>
              <a:buNone/>
            </a:pPr>
            <a:r>
              <a:rPr lang="en-US" altLang="en-US" sz="2200" b="1"/>
              <a:t>     E – Bullfrog </a:t>
            </a:r>
          </a:p>
          <a:p>
            <a:pPr eaLnBrk="1" hangingPunct="1">
              <a:lnSpc>
                <a:spcPct val="80000"/>
              </a:lnSpc>
              <a:buFontTx/>
              <a:buNone/>
            </a:pPr>
            <a:r>
              <a:rPr lang="en-US" altLang="en-US" sz="2200" b="1"/>
              <a:t>     F – River Otter </a:t>
            </a:r>
          </a:p>
          <a:p>
            <a:pPr eaLnBrk="1" hangingPunct="1">
              <a:lnSpc>
                <a:spcPct val="80000"/>
              </a:lnSpc>
              <a:buFontTx/>
              <a:buNone/>
            </a:pPr>
            <a:r>
              <a:rPr lang="en-US" altLang="en-US" sz="2200" b="1"/>
              <a:t>     G – Cougar </a:t>
            </a:r>
          </a:p>
          <a:p>
            <a:pPr eaLnBrk="1" hangingPunct="1">
              <a:lnSpc>
                <a:spcPct val="80000"/>
              </a:lnSpc>
              <a:buFontTx/>
              <a:buNone/>
            </a:pPr>
            <a:r>
              <a:rPr lang="en-US" altLang="en-US" sz="2200" b="1"/>
              <a:t>     H – Great Blue Heron </a:t>
            </a:r>
          </a:p>
          <a:p>
            <a:pPr eaLnBrk="1" hangingPunct="1">
              <a:lnSpc>
                <a:spcPct val="80000"/>
              </a:lnSpc>
              <a:buFontTx/>
              <a:buNone/>
            </a:pPr>
            <a:r>
              <a:rPr lang="en-US" altLang="en-US" sz="2200" b="1"/>
              <a:t>     I – Eastern Cottontail </a:t>
            </a:r>
          </a:p>
          <a:p>
            <a:pPr eaLnBrk="1" hangingPunct="1">
              <a:lnSpc>
                <a:spcPct val="80000"/>
              </a:lnSpc>
              <a:buFontTx/>
              <a:buNone/>
            </a:pPr>
            <a:r>
              <a:rPr lang="en-US" altLang="en-US" sz="2200" b="1"/>
              <a:t>     J – American Crow </a:t>
            </a:r>
          </a:p>
          <a:p>
            <a:pPr eaLnBrk="1" hangingPunct="1">
              <a:lnSpc>
                <a:spcPct val="80000"/>
              </a:lnSpc>
              <a:buFontTx/>
              <a:buNone/>
            </a:pPr>
            <a:r>
              <a:rPr lang="en-US" altLang="en-US" sz="2200" b="1"/>
              <a:t>     K – Raccoon </a:t>
            </a:r>
          </a:p>
          <a:p>
            <a:pPr eaLnBrk="1" hangingPunct="1">
              <a:lnSpc>
                <a:spcPct val="80000"/>
              </a:lnSpc>
              <a:buFontTx/>
              <a:buNone/>
            </a:pPr>
            <a:r>
              <a:rPr lang="en-US" altLang="en-US" sz="2200" b="1"/>
              <a:t>     L – Opossum </a:t>
            </a:r>
          </a:p>
          <a:p>
            <a:pPr eaLnBrk="1" hangingPunct="1">
              <a:lnSpc>
                <a:spcPct val="80000"/>
              </a:lnSpc>
              <a:buFontTx/>
              <a:buNone/>
            </a:pPr>
            <a:r>
              <a:rPr lang="en-US" altLang="en-US" sz="2200" b="1"/>
              <a:t>     M – Grey Squirrel </a:t>
            </a:r>
          </a:p>
          <a:p>
            <a:pPr eaLnBrk="1" hangingPunct="1">
              <a:lnSpc>
                <a:spcPct val="80000"/>
              </a:lnSpc>
              <a:buFontTx/>
              <a:buNone/>
            </a:pPr>
            <a:r>
              <a:rPr lang="en-US" altLang="en-US" sz="2200" b="1"/>
              <a:t>     N – Canada Goose </a:t>
            </a:r>
          </a:p>
          <a:p>
            <a:pPr eaLnBrk="1" hangingPunct="1">
              <a:lnSpc>
                <a:spcPct val="80000"/>
              </a:lnSpc>
              <a:buFontTx/>
              <a:buNone/>
            </a:pPr>
            <a:r>
              <a:rPr lang="en-US" altLang="en-US" sz="2200" b="1"/>
              <a:t>     O – Eastern Chipmunk </a:t>
            </a:r>
          </a:p>
          <a:p>
            <a:pPr eaLnBrk="1" hangingPunct="1">
              <a:lnSpc>
                <a:spcPct val="80000"/>
              </a:lnSpc>
              <a:buFontTx/>
              <a:buNone/>
            </a:pPr>
            <a:r>
              <a:rPr lang="en-US" altLang="en-US" sz="2200" b="1"/>
              <a:t>     P – Muskrat </a:t>
            </a:r>
          </a:p>
          <a:p>
            <a:pPr eaLnBrk="1" hangingPunct="1">
              <a:lnSpc>
                <a:spcPct val="80000"/>
              </a:lnSpc>
              <a:buFontTx/>
              <a:buNone/>
            </a:pPr>
            <a:r>
              <a:rPr lang="en-US" altLang="en-US" sz="2200" b="1"/>
              <a:t>     Q – Striped Skunk </a:t>
            </a:r>
          </a:p>
          <a:p>
            <a:pPr eaLnBrk="1" hangingPunct="1">
              <a:lnSpc>
                <a:spcPct val="80000"/>
              </a:lnSpc>
              <a:buFontTx/>
              <a:buNone/>
            </a:pPr>
            <a:r>
              <a:rPr lang="en-US" altLang="en-US" sz="2200" b="1"/>
              <a:t>     R – Mink </a:t>
            </a:r>
            <a:endParaRPr lang="en-US" altLang="en-US" sz="2000" b="1"/>
          </a:p>
        </p:txBody>
      </p:sp>
      <p:sp>
        <p:nvSpPr>
          <p:cNvPr id="175110" name="Rectangle 4">
            <a:extLst>
              <a:ext uri="{FF2B5EF4-FFF2-40B4-BE49-F238E27FC236}">
                <a16:creationId xmlns:a16="http://schemas.microsoft.com/office/drawing/2014/main" id="{6557A808-9C1E-4B9A-A674-0E89CBF0F321}"/>
              </a:ext>
            </a:extLst>
          </p:cNvPr>
          <p:cNvSpPr>
            <a:spLocks noGrp="1" noChangeArrowheads="1"/>
          </p:cNvSpPr>
          <p:nvPr>
            <p:ph type="body" sz="half" idx="2"/>
          </p:nvPr>
        </p:nvSpPr>
        <p:spPr>
          <a:xfrm>
            <a:off x="4419600" y="381000"/>
            <a:ext cx="4191000" cy="4525963"/>
          </a:xfrm>
        </p:spPr>
        <p:txBody>
          <a:bodyPr/>
          <a:lstStyle/>
          <a:p>
            <a:pPr eaLnBrk="1" hangingPunct="1">
              <a:lnSpc>
                <a:spcPct val="80000"/>
              </a:lnSpc>
              <a:buFontTx/>
              <a:buNone/>
            </a:pPr>
            <a:r>
              <a:rPr lang="en-US" altLang="en-US" sz="2400" b="1" u="sng"/>
              <a:t>Animal scats in resin</a:t>
            </a:r>
          </a:p>
          <a:p>
            <a:pPr eaLnBrk="1" hangingPunct="1">
              <a:lnSpc>
                <a:spcPct val="80000"/>
              </a:lnSpc>
              <a:buFontTx/>
              <a:buNone/>
            </a:pPr>
            <a:r>
              <a:rPr lang="en-US" altLang="en-US" sz="2200" b="1"/>
              <a:t>     A – White-tailed Deer </a:t>
            </a:r>
          </a:p>
          <a:p>
            <a:pPr eaLnBrk="1" hangingPunct="1">
              <a:lnSpc>
                <a:spcPct val="80000"/>
              </a:lnSpc>
              <a:buFontTx/>
              <a:buNone/>
            </a:pPr>
            <a:r>
              <a:rPr lang="en-US" altLang="en-US" sz="2200" b="1"/>
              <a:t>     B – Elk </a:t>
            </a:r>
          </a:p>
          <a:p>
            <a:pPr eaLnBrk="1" hangingPunct="1">
              <a:lnSpc>
                <a:spcPct val="80000"/>
              </a:lnSpc>
              <a:buFontTx/>
              <a:buNone/>
            </a:pPr>
            <a:r>
              <a:rPr lang="en-US" altLang="en-US" sz="2200" b="1"/>
              <a:t>     C – Wild Turkey </a:t>
            </a:r>
          </a:p>
          <a:p>
            <a:pPr eaLnBrk="1" hangingPunct="1">
              <a:lnSpc>
                <a:spcPct val="80000"/>
              </a:lnSpc>
              <a:buFontTx/>
              <a:buNone/>
            </a:pPr>
            <a:r>
              <a:rPr lang="en-US" altLang="en-US" sz="2200" b="1"/>
              <a:t>     D– Little Brown Bat </a:t>
            </a:r>
          </a:p>
          <a:p>
            <a:pPr eaLnBrk="1" hangingPunct="1">
              <a:lnSpc>
                <a:spcPct val="80000"/>
              </a:lnSpc>
              <a:buFontTx/>
              <a:buNone/>
            </a:pPr>
            <a:r>
              <a:rPr lang="en-US" altLang="en-US" sz="2200" b="1"/>
              <a:t>     E– Canada Goose </a:t>
            </a:r>
          </a:p>
          <a:p>
            <a:pPr eaLnBrk="1" hangingPunct="1">
              <a:lnSpc>
                <a:spcPct val="80000"/>
              </a:lnSpc>
              <a:buFontTx/>
              <a:buNone/>
            </a:pPr>
            <a:r>
              <a:rPr lang="en-US" altLang="en-US" sz="2200" b="1"/>
              <a:t>     F– Coyote </a:t>
            </a:r>
          </a:p>
          <a:p>
            <a:pPr eaLnBrk="1" hangingPunct="1">
              <a:lnSpc>
                <a:spcPct val="80000"/>
              </a:lnSpc>
              <a:buFontTx/>
              <a:buNone/>
            </a:pPr>
            <a:r>
              <a:rPr lang="en-US" altLang="en-US" sz="2200" b="1"/>
              <a:t>     G– Striped Skunk </a:t>
            </a:r>
          </a:p>
          <a:p>
            <a:pPr eaLnBrk="1" hangingPunct="1">
              <a:lnSpc>
                <a:spcPct val="80000"/>
              </a:lnSpc>
              <a:buFontTx/>
              <a:buNone/>
            </a:pPr>
            <a:r>
              <a:rPr lang="en-US" altLang="en-US" sz="2200" b="1"/>
              <a:t>     H – Eastern Cottontail</a:t>
            </a:r>
          </a:p>
          <a:p>
            <a:pPr eaLnBrk="1" hangingPunct="1">
              <a:lnSpc>
                <a:spcPct val="80000"/>
              </a:lnSpc>
              <a:buFontTx/>
              <a:buNone/>
            </a:pPr>
            <a:r>
              <a:rPr lang="en-US" altLang="en-US" sz="2400" b="1" u="sng"/>
              <a:t>Other materials</a:t>
            </a:r>
          </a:p>
          <a:p>
            <a:pPr eaLnBrk="1" hangingPunct="1">
              <a:lnSpc>
                <a:spcPct val="80000"/>
              </a:lnSpc>
              <a:buFontTx/>
              <a:buNone/>
            </a:pPr>
            <a:r>
              <a:rPr lang="en-US" altLang="en-US" sz="2400" b="1"/>
              <a:t>     </a:t>
            </a:r>
            <a:r>
              <a:rPr lang="en-US" altLang="en-US" sz="2200" b="1"/>
              <a:t>6 decks of game cards </a:t>
            </a:r>
          </a:p>
          <a:p>
            <a:pPr eaLnBrk="1" hangingPunct="1">
              <a:lnSpc>
                <a:spcPct val="80000"/>
              </a:lnSpc>
              <a:buFontTx/>
              <a:buNone/>
            </a:pPr>
            <a:r>
              <a:rPr lang="en-US" altLang="en-US" sz="2200" b="1"/>
              <a:t>     Cloth bag </a:t>
            </a:r>
          </a:p>
          <a:p>
            <a:pPr eaLnBrk="1" hangingPunct="1">
              <a:lnSpc>
                <a:spcPct val="80000"/>
              </a:lnSpc>
              <a:buFontTx/>
              <a:buNone/>
            </a:pPr>
            <a:r>
              <a:rPr lang="en-US" altLang="en-US" sz="2200" b="1"/>
              <a:t>     Stopwatch</a:t>
            </a:r>
          </a:p>
          <a:p>
            <a:pPr eaLnBrk="1" hangingPunct="1">
              <a:lnSpc>
                <a:spcPct val="80000"/>
              </a:lnSpc>
              <a:buFontTx/>
              <a:buNone/>
            </a:pPr>
            <a:r>
              <a:rPr lang="en-US" altLang="en-US" sz="2200" b="1"/>
              <a:t>     Tape measure </a:t>
            </a:r>
          </a:p>
          <a:p>
            <a:pPr eaLnBrk="1" hangingPunct="1">
              <a:lnSpc>
                <a:spcPct val="80000"/>
              </a:lnSpc>
              <a:buFontTx/>
              <a:buNone/>
            </a:pPr>
            <a:r>
              <a:rPr lang="en-US" altLang="en-US" sz="2200" b="1"/>
              <a:t>     Rulers (6)</a:t>
            </a:r>
          </a:p>
          <a:p>
            <a:pPr eaLnBrk="1" hangingPunct="1">
              <a:lnSpc>
                <a:spcPct val="80000"/>
              </a:lnSpc>
              <a:buFontTx/>
              <a:buNone/>
            </a:pPr>
            <a:r>
              <a:rPr lang="en-US" altLang="en-US" sz="2200" b="1"/>
              <a:t>     Audio CD (</a:t>
            </a:r>
            <a:r>
              <a:rPr lang="en-US" altLang="en-US" sz="2200" b="1" i="1"/>
              <a:t>Birdsongs &amp; Things That Go Bump in the Night</a:t>
            </a:r>
            <a:r>
              <a:rPr lang="en-US" altLang="en-US" sz="2200" b="1"/>
              <a:t>)</a:t>
            </a:r>
          </a:p>
        </p:txBody>
      </p:sp>
      <p:sp>
        <p:nvSpPr>
          <p:cNvPr id="175111" name="AutoShape 1030">
            <a:hlinkClick r:id="rId2" action="ppaction://hlinksldjump" highlightClick="1"/>
            <a:extLst>
              <a:ext uri="{FF2B5EF4-FFF2-40B4-BE49-F238E27FC236}">
                <a16:creationId xmlns:a16="http://schemas.microsoft.com/office/drawing/2014/main" id="{45CD06C9-5DFD-4EFF-87B8-053DD0AA10ED}"/>
              </a:ext>
            </a:extLst>
          </p:cNvPr>
          <p:cNvSpPr>
            <a:spLocks noChangeArrowheads="1"/>
          </p:cNvSpPr>
          <p:nvPr/>
        </p:nvSpPr>
        <p:spPr bwMode="auto">
          <a:xfrm>
            <a:off x="8305800" y="6019800"/>
            <a:ext cx="731838" cy="731838"/>
          </a:xfrm>
          <a:prstGeom prst="actionButtonHome">
            <a:avLst/>
          </a:prstGeom>
          <a:solidFill>
            <a:srgbClr val="7030A0"/>
          </a:solidFill>
          <a:ln w="19050">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85050C78-CF00-432C-848C-34149E9A9D0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D35125D-6312-484A-ADF6-9073CF37A1C7}" type="slidenum">
              <a:rPr lang="en-US" altLang="en-US" sz="1400" b="0">
                <a:latin typeface="Arial" panose="020B0604020202020204" pitchFamily="34" charset="0"/>
              </a:rPr>
              <a:pPr eaLnBrk="1" hangingPunct="1"/>
              <a:t>156</a:t>
            </a:fld>
            <a:endParaRPr lang="en-US" altLang="en-US" sz="1400" b="0">
              <a:latin typeface="Arial" panose="020B0604020202020204" pitchFamily="34" charset="0"/>
            </a:endParaRPr>
          </a:p>
        </p:txBody>
      </p:sp>
      <p:sp>
        <p:nvSpPr>
          <p:cNvPr id="7" name="Slide Number Placeholder 6">
            <a:extLst>
              <a:ext uri="{FF2B5EF4-FFF2-40B4-BE49-F238E27FC236}">
                <a16:creationId xmlns:a16="http://schemas.microsoft.com/office/drawing/2014/main" id="{D055E61F-2C3F-4874-8C28-E2D1A406CDB6}"/>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CF7482B2-B915-4242-8C3E-6410B0DD3681}" type="slidenum">
              <a:rPr lang="en-US" altLang="en-US" sz="1400" b="0">
                <a:latin typeface="Arial" panose="020B0604020202020204" pitchFamily="34" charset="0"/>
              </a:rPr>
              <a:pPr algn="r" eaLnBrk="1" hangingPunct="1"/>
              <a:t>156</a:t>
            </a:fld>
            <a:endParaRPr lang="en-US" altLang="en-US" sz="1400" b="0">
              <a:latin typeface="Arial" panose="020B0604020202020204" pitchFamily="34" charset="0"/>
            </a:endParaRPr>
          </a:p>
        </p:txBody>
      </p:sp>
      <p:sp>
        <p:nvSpPr>
          <p:cNvPr id="176132" name="Rectangle 2">
            <a:extLst>
              <a:ext uri="{FF2B5EF4-FFF2-40B4-BE49-F238E27FC236}">
                <a16:creationId xmlns:a16="http://schemas.microsoft.com/office/drawing/2014/main" id="{477E4D8A-87EB-498C-94E2-22EAF5010874}"/>
              </a:ext>
            </a:extLst>
          </p:cNvPr>
          <p:cNvSpPr>
            <a:spLocks noGrp="1" noChangeArrowheads="1"/>
          </p:cNvSpPr>
          <p:nvPr>
            <p:ph type="title"/>
          </p:nvPr>
        </p:nvSpPr>
        <p:spPr>
          <a:xfrm>
            <a:off x="152400" y="152400"/>
            <a:ext cx="5943600" cy="457200"/>
          </a:xfrm>
          <a:solidFill>
            <a:srgbClr val="FFFF00"/>
          </a:solidFill>
          <a:ln w="38100">
            <a:solidFill>
              <a:schemeClr val="tx1"/>
            </a:solidFill>
            <a:miter lim="800000"/>
            <a:headEnd/>
            <a:tailEnd/>
          </a:ln>
        </p:spPr>
        <p:txBody>
          <a:bodyPr/>
          <a:lstStyle/>
          <a:p>
            <a:pPr eaLnBrk="1" hangingPunct="1"/>
            <a:r>
              <a:rPr lang="en-US" altLang="en-US" sz="2800" b="1">
                <a:solidFill>
                  <a:schemeClr val="tx1"/>
                </a:solidFill>
              </a:rPr>
              <a:t>Suggested Reading</a:t>
            </a:r>
          </a:p>
        </p:txBody>
      </p:sp>
      <p:sp>
        <p:nvSpPr>
          <p:cNvPr id="176133" name="Rectangle 3">
            <a:extLst>
              <a:ext uri="{FF2B5EF4-FFF2-40B4-BE49-F238E27FC236}">
                <a16:creationId xmlns:a16="http://schemas.microsoft.com/office/drawing/2014/main" id="{23D0215C-1E7B-4BC0-88DB-14ED1715BBEB}"/>
              </a:ext>
            </a:extLst>
          </p:cNvPr>
          <p:cNvSpPr>
            <a:spLocks noGrp="1" noChangeArrowheads="1"/>
          </p:cNvSpPr>
          <p:nvPr>
            <p:ph type="body" sz="half" idx="1"/>
          </p:nvPr>
        </p:nvSpPr>
        <p:spPr>
          <a:xfrm>
            <a:off x="152400" y="685800"/>
            <a:ext cx="7162800" cy="5715000"/>
          </a:xfrm>
        </p:spPr>
        <p:txBody>
          <a:bodyPr/>
          <a:lstStyle/>
          <a:p>
            <a:pPr>
              <a:buFontTx/>
              <a:buNone/>
            </a:pPr>
            <a:r>
              <a:rPr lang="en-US" altLang="en-US" sz="1400" b="1" u="sng"/>
              <a:t>Grades K-3</a:t>
            </a:r>
            <a:endParaRPr lang="en-US" altLang="en-US" sz="1400"/>
          </a:p>
          <a:p>
            <a:pPr>
              <a:buFontTx/>
              <a:buNone/>
            </a:pPr>
            <a:r>
              <a:rPr lang="en-US" altLang="en-US" sz="1400" i="1"/>
              <a:t>Crinkleroot's Guide to Animal Tracking</a:t>
            </a:r>
            <a:r>
              <a:rPr lang="en-US" altLang="en-US" sz="1400"/>
              <a:t> - Jim Arnosky</a:t>
            </a:r>
          </a:p>
          <a:p>
            <a:pPr>
              <a:buFontTx/>
              <a:buNone/>
            </a:pPr>
            <a:r>
              <a:rPr lang="en-US" altLang="en-US" sz="1400" i="1"/>
              <a:t>Wild Tracks!: A Guide to Nature's Footprints</a:t>
            </a:r>
            <a:r>
              <a:rPr lang="en-US" altLang="en-US" sz="1400"/>
              <a:t> - Jim Arnosky</a:t>
            </a:r>
          </a:p>
          <a:p>
            <a:pPr>
              <a:buFontTx/>
              <a:buNone/>
            </a:pPr>
            <a:r>
              <a:rPr lang="en-US" altLang="en-US" sz="1400" i="1"/>
              <a:t>Footprints in the Snow</a:t>
            </a:r>
            <a:r>
              <a:rPr lang="en-US" altLang="en-US" sz="1400"/>
              <a:t> - Cynthia Benjamin &amp; Jacqueline Rogers (Illustrator)</a:t>
            </a:r>
          </a:p>
          <a:p>
            <a:pPr>
              <a:buFontTx/>
              <a:buNone/>
            </a:pPr>
            <a:r>
              <a:rPr lang="en-US" altLang="en-US" sz="1400" i="1"/>
              <a:t>Whose Footprint Is That?</a:t>
            </a:r>
            <a:r>
              <a:rPr lang="en-US" altLang="en-US" sz="1400"/>
              <a:t> - Jacqui Brown</a:t>
            </a:r>
          </a:p>
          <a:p>
            <a:pPr>
              <a:buFontTx/>
              <a:buNone/>
            </a:pPr>
            <a:r>
              <a:rPr lang="en-US" altLang="en-US" sz="1400" i="1"/>
              <a:t>Poop: A Natural History of the Unmentionable</a:t>
            </a:r>
            <a:r>
              <a:rPr lang="en-US" altLang="en-US" sz="1400"/>
              <a:t> - Nicola Davies &amp; Neal Layton (Illustrator)</a:t>
            </a:r>
          </a:p>
          <a:p>
            <a:pPr>
              <a:buFontTx/>
              <a:buNone/>
            </a:pPr>
            <a:r>
              <a:rPr lang="en-US" altLang="en-US" sz="1400" i="1"/>
              <a:t>Around the Pond: Who's Been Here</a:t>
            </a:r>
            <a:r>
              <a:rPr lang="en-US" altLang="en-US" sz="1400"/>
              <a:t> - Lindsay Barrett George</a:t>
            </a:r>
          </a:p>
          <a:p>
            <a:pPr>
              <a:buFontTx/>
              <a:buNone/>
            </a:pPr>
            <a:r>
              <a:rPr lang="en-US" altLang="en-US" sz="1400" i="1"/>
              <a:t>In the Snow: Who's Been Here?</a:t>
            </a:r>
            <a:r>
              <a:rPr lang="en-US" altLang="en-US" sz="1400"/>
              <a:t> - Lindsay Barrett George</a:t>
            </a:r>
          </a:p>
          <a:p>
            <a:pPr>
              <a:buFontTx/>
              <a:buNone/>
            </a:pPr>
            <a:r>
              <a:rPr lang="en-US" altLang="en-US" sz="1400" i="1"/>
              <a:t>Follow Those Feet! (Dora the Explorer Ready-to-Read)</a:t>
            </a:r>
            <a:r>
              <a:rPr lang="en-US" altLang="en-US" sz="1400"/>
              <a:t> - Susan Hall</a:t>
            </a:r>
          </a:p>
          <a:p>
            <a:pPr>
              <a:buFontTx/>
              <a:buNone/>
            </a:pPr>
            <a:r>
              <a:rPr lang="en-US" altLang="en-US" sz="1400" i="1"/>
              <a:t>Who Pooped in the Park? (Great Smoky Mountains National Park)</a:t>
            </a:r>
            <a:r>
              <a:rPr lang="en-US" altLang="en-US" sz="1400"/>
              <a:t> - Steve Kemp &amp; Robert Rath (Illustrator)</a:t>
            </a:r>
          </a:p>
          <a:p>
            <a:pPr>
              <a:buFontTx/>
              <a:buNone/>
            </a:pPr>
            <a:r>
              <a:rPr lang="en-US" altLang="en-US" sz="1400" i="1"/>
              <a:t>Whose Tracks are These? A Clue Book of Familiar Forest Animals</a:t>
            </a:r>
            <a:r>
              <a:rPr lang="en-US" altLang="en-US" sz="1400"/>
              <a:t> - James Nail</a:t>
            </a:r>
          </a:p>
          <a:p>
            <a:pPr>
              <a:buFontTx/>
              <a:buNone/>
            </a:pPr>
            <a:r>
              <a:rPr lang="en-US" altLang="en-US" sz="1400" i="1"/>
              <a:t>Those Toes</a:t>
            </a:r>
            <a:r>
              <a:rPr lang="en-US" altLang="en-US" sz="1400"/>
              <a:t> - Marie McLaughlin &amp; Roni Rohr (Illustrator)</a:t>
            </a:r>
          </a:p>
          <a:p>
            <a:pPr>
              <a:buFontTx/>
              <a:buNone/>
            </a:pPr>
            <a:r>
              <a:rPr lang="en-US" altLang="en-US" sz="1400" i="1"/>
              <a:t>Big Tracks, Little Tracks: Following Animal Prints</a:t>
            </a:r>
            <a:r>
              <a:rPr lang="en-US" altLang="en-US" sz="1400"/>
              <a:t> - Millicent E. Selsam &amp; Marlene Hill Donnelly (Illustrator)</a:t>
            </a:r>
          </a:p>
          <a:p>
            <a:pPr>
              <a:buFontTx/>
              <a:buNone/>
            </a:pPr>
            <a:r>
              <a:rPr lang="en-US" altLang="en-US" sz="1400"/>
              <a:t> </a:t>
            </a:r>
          </a:p>
          <a:p>
            <a:pPr>
              <a:buFontTx/>
              <a:buNone/>
            </a:pPr>
            <a:r>
              <a:rPr lang="en-US" altLang="en-US" sz="1400" b="1" u="sng"/>
              <a:t>Grades 4-7</a:t>
            </a:r>
            <a:endParaRPr lang="en-US" altLang="en-US" sz="1400"/>
          </a:p>
          <a:p>
            <a:pPr>
              <a:buFontTx/>
              <a:buNone/>
            </a:pPr>
            <a:r>
              <a:rPr lang="en-US" altLang="en-US" sz="1400" i="1"/>
              <a:t>Tracks, Scats and Signs</a:t>
            </a:r>
            <a:r>
              <a:rPr lang="en-US" altLang="en-US" sz="1400"/>
              <a:t> - Leslie Dendy</a:t>
            </a:r>
          </a:p>
          <a:p>
            <a:pPr>
              <a:buFontTx/>
              <a:buNone/>
            </a:pPr>
            <a:r>
              <a:rPr lang="en-US" altLang="en-US" sz="1400" i="1"/>
              <a:t>On Safari (Animal Trackers Around the World)</a:t>
            </a:r>
            <a:r>
              <a:rPr lang="en-US" altLang="en-US" sz="1400"/>
              <a:t> - Tessa Paul</a:t>
            </a:r>
          </a:p>
          <a:p>
            <a:pPr>
              <a:buFontTx/>
              <a:buNone/>
            </a:pPr>
            <a:r>
              <a:rPr lang="en-US" altLang="en-US" sz="1400" i="1"/>
              <a:t>Down Under (Animal Trackers Around the World)</a:t>
            </a:r>
            <a:r>
              <a:rPr lang="en-US" altLang="en-US" sz="1400"/>
              <a:t> - Tessa Paul</a:t>
            </a:r>
          </a:p>
          <a:p>
            <a:pPr>
              <a:buFontTx/>
              <a:buNone/>
            </a:pPr>
            <a:r>
              <a:rPr lang="en-US" altLang="en-US" sz="1400" i="1"/>
              <a:t>The Signs Animals Leave</a:t>
            </a:r>
            <a:r>
              <a:rPr lang="en-US" altLang="en-US" sz="1400"/>
              <a:t> - Frank J. Staub</a:t>
            </a:r>
          </a:p>
          <a:p>
            <a:pPr>
              <a:buFontTx/>
              <a:buNone/>
            </a:pPr>
            <a:r>
              <a:rPr lang="en-US" altLang="en-US" sz="1400" i="1"/>
              <a:t>Land Predators of North America</a:t>
            </a:r>
            <a:r>
              <a:rPr lang="en-US" altLang="en-US" sz="1400"/>
              <a:t> - Erin Pembrey Swan</a:t>
            </a:r>
          </a:p>
          <a:p>
            <a:pPr>
              <a:buFontTx/>
              <a:buNone/>
            </a:pPr>
            <a:r>
              <a:rPr lang="en-US" altLang="en-US" sz="1400" i="1"/>
              <a:t>Dinosaur Tracks</a:t>
            </a:r>
            <a:r>
              <a:rPr lang="en-US" altLang="en-US" sz="1400"/>
              <a:t> - Kathelen Weidner Zoehfeld &amp; Lucia Washburn (Illustrator)</a:t>
            </a:r>
          </a:p>
          <a:p>
            <a:pPr>
              <a:buFontTx/>
              <a:buNone/>
            </a:pPr>
            <a:r>
              <a:rPr lang="en-US" altLang="en-US" sz="1400" i="1"/>
              <a:t>Turtle Tracks</a:t>
            </a:r>
            <a:r>
              <a:rPr lang="en-US" altLang="en-US" sz="1400"/>
              <a:t> - Sally Harman Plowden &amp; Tee Plowden (Illustrator)</a:t>
            </a:r>
          </a:p>
        </p:txBody>
      </p:sp>
      <p:sp>
        <p:nvSpPr>
          <p:cNvPr id="176134" name="Action Button: Forward or Next 9">
            <a:hlinkClick r:id="" action="ppaction://hlinkshowjump?jump=nextslide" highlightClick="1"/>
            <a:extLst>
              <a:ext uri="{FF2B5EF4-FFF2-40B4-BE49-F238E27FC236}">
                <a16:creationId xmlns:a16="http://schemas.microsoft.com/office/drawing/2014/main" id="{1629D170-A0E0-43FC-881F-EA2A802F5EB5}"/>
              </a:ext>
            </a:extLst>
          </p:cNvPr>
          <p:cNvSpPr>
            <a:spLocks noChangeArrowheads="1"/>
          </p:cNvSpPr>
          <p:nvPr/>
        </p:nvSpPr>
        <p:spPr bwMode="auto">
          <a:xfrm>
            <a:off x="6248400" y="152400"/>
            <a:ext cx="457200" cy="457200"/>
          </a:xfrm>
          <a:prstGeom prst="actionButtonForwardNext">
            <a:avLst/>
          </a:prstGeom>
          <a:solidFill>
            <a:srgbClr val="FFFF00"/>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1" name="Action Button: Home 10">
            <a:hlinkClick r:id="rId2" action="ppaction://hlinksldjump" highlightClick="1"/>
            <a:extLst>
              <a:ext uri="{FF2B5EF4-FFF2-40B4-BE49-F238E27FC236}">
                <a16:creationId xmlns:a16="http://schemas.microsoft.com/office/drawing/2014/main" id="{5EA88C57-E132-429D-857B-89A0FA515AA5}"/>
              </a:ext>
            </a:extLst>
          </p:cNvPr>
          <p:cNvSpPr/>
          <p:nvPr/>
        </p:nvSpPr>
        <p:spPr bwMode="auto">
          <a:xfrm>
            <a:off x="6858000" y="152400"/>
            <a:ext cx="457200" cy="457200"/>
          </a:xfrm>
          <a:prstGeom prst="actionButtonHome">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en-US">
              <a:cs typeface="+mn-cs"/>
            </a:endParaRPr>
          </a:p>
        </p:txBody>
      </p:sp>
      <p:pic>
        <p:nvPicPr>
          <p:cNvPr id="176136" name="Picture 3" descr="WhoPooped">
            <a:extLst>
              <a:ext uri="{FF2B5EF4-FFF2-40B4-BE49-F238E27FC236}">
                <a16:creationId xmlns:a16="http://schemas.microsoft.com/office/drawing/2014/main" id="{916B2B06-7651-417A-9AE1-6306243381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914400"/>
            <a:ext cx="15240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7" name="Picture 2" descr="BigTracks">
            <a:extLst>
              <a:ext uri="{FF2B5EF4-FFF2-40B4-BE49-F238E27FC236}">
                <a16:creationId xmlns:a16="http://schemas.microsoft.com/office/drawing/2014/main" id="{3DE7EEEE-2088-4B9C-9BC9-3C884F9A1A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2590800"/>
            <a:ext cx="152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8" name="Picture 2">
            <a:extLst>
              <a:ext uri="{FF2B5EF4-FFF2-40B4-BE49-F238E27FC236}">
                <a16:creationId xmlns:a16="http://schemas.microsoft.com/office/drawing/2014/main" id="{8681E3DD-35E3-4490-B8D5-C728EC3EF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4114800"/>
            <a:ext cx="14668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6F308ECE-668B-443F-AE5A-0A1CD144DED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10F7C514-2E1C-44E5-8237-A36DF0B6FF24}" type="slidenum">
              <a:rPr lang="en-US" altLang="en-US" sz="1400" b="0">
                <a:latin typeface="Arial" panose="020B0604020202020204" pitchFamily="34" charset="0"/>
              </a:rPr>
              <a:pPr eaLnBrk="1" hangingPunct="1"/>
              <a:t>157</a:t>
            </a:fld>
            <a:endParaRPr lang="en-US" altLang="en-US" sz="1400" b="0">
              <a:latin typeface="Arial" panose="020B0604020202020204" pitchFamily="34" charset="0"/>
            </a:endParaRPr>
          </a:p>
        </p:txBody>
      </p:sp>
      <p:sp>
        <p:nvSpPr>
          <p:cNvPr id="7" name="Slide Number Placeholder 6">
            <a:extLst>
              <a:ext uri="{FF2B5EF4-FFF2-40B4-BE49-F238E27FC236}">
                <a16:creationId xmlns:a16="http://schemas.microsoft.com/office/drawing/2014/main" id="{326E57BF-B1A8-48EC-ACFE-1450650AC71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8DD481C-BDAC-4306-99F9-0104055137C9}" type="slidenum">
              <a:rPr lang="en-US" altLang="en-US" sz="1400" b="0">
                <a:latin typeface="Arial" panose="020B0604020202020204" pitchFamily="34" charset="0"/>
              </a:rPr>
              <a:pPr algn="r" eaLnBrk="1" hangingPunct="1"/>
              <a:t>157</a:t>
            </a:fld>
            <a:endParaRPr lang="en-US" altLang="en-US" sz="1400" b="0">
              <a:latin typeface="Arial" panose="020B0604020202020204" pitchFamily="34" charset="0"/>
            </a:endParaRPr>
          </a:p>
        </p:txBody>
      </p:sp>
      <p:sp>
        <p:nvSpPr>
          <p:cNvPr id="177156" name="Rectangle 2">
            <a:extLst>
              <a:ext uri="{FF2B5EF4-FFF2-40B4-BE49-F238E27FC236}">
                <a16:creationId xmlns:a16="http://schemas.microsoft.com/office/drawing/2014/main" id="{9B0122B9-7A73-4AD3-B4F5-92C618F213DE}"/>
              </a:ext>
            </a:extLst>
          </p:cNvPr>
          <p:cNvSpPr>
            <a:spLocks noGrp="1" noChangeArrowheads="1"/>
          </p:cNvSpPr>
          <p:nvPr>
            <p:ph type="title"/>
          </p:nvPr>
        </p:nvSpPr>
        <p:spPr>
          <a:xfrm>
            <a:off x="152400" y="152400"/>
            <a:ext cx="5943600" cy="457200"/>
          </a:xfrm>
          <a:solidFill>
            <a:srgbClr val="FFFF00"/>
          </a:solidFill>
          <a:ln w="38100">
            <a:solidFill>
              <a:schemeClr val="tx1"/>
            </a:solidFill>
            <a:miter lim="800000"/>
            <a:headEnd/>
            <a:tailEnd/>
          </a:ln>
        </p:spPr>
        <p:txBody>
          <a:bodyPr/>
          <a:lstStyle/>
          <a:p>
            <a:pPr eaLnBrk="1" hangingPunct="1"/>
            <a:r>
              <a:rPr lang="en-US" altLang="en-US" sz="2800" b="1">
                <a:solidFill>
                  <a:schemeClr val="tx1"/>
                </a:solidFill>
              </a:rPr>
              <a:t>Suggested Reading</a:t>
            </a:r>
          </a:p>
        </p:txBody>
      </p:sp>
      <p:sp>
        <p:nvSpPr>
          <p:cNvPr id="177157" name="Rectangle 3">
            <a:extLst>
              <a:ext uri="{FF2B5EF4-FFF2-40B4-BE49-F238E27FC236}">
                <a16:creationId xmlns:a16="http://schemas.microsoft.com/office/drawing/2014/main" id="{0B17B3E4-8A84-41CA-ACCD-7A3780EB6D88}"/>
              </a:ext>
            </a:extLst>
          </p:cNvPr>
          <p:cNvSpPr>
            <a:spLocks noGrp="1" noChangeArrowheads="1"/>
          </p:cNvSpPr>
          <p:nvPr>
            <p:ph type="body" sz="half" idx="1"/>
          </p:nvPr>
        </p:nvSpPr>
        <p:spPr>
          <a:xfrm>
            <a:off x="152400" y="762000"/>
            <a:ext cx="7239000" cy="5715000"/>
          </a:xfrm>
        </p:spPr>
        <p:txBody>
          <a:bodyPr/>
          <a:lstStyle/>
          <a:p>
            <a:pPr>
              <a:buFontTx/>
              <a:buNone/>
            </a:pPr>
            <a:r>
              <a:rPr lang="en-US" altLang="en-US" sz="1400" b="1" u="sng"/>
              <a:t>Grades 7+</a:t>
            </a:r>
            <a:endParaRPr lang="en-US" altLang="en-US" sz="1400"/>
          </a:p>
          <a:p>
            <a:pPr>
              <a:buFontTx/>
              <a:buNone/>
            </a:pPr>
            <a:r>
              <a:rPr lang="en-US" altLang="en-US" sz="1400" i="1"/>
              <a:t>Mammal Tracks &amp; Sign: A Guide to North American Species</a:t>
            </a:r>
            <a:r>
              <a:rPr lang="en-US" altLang="en-US" sz="1400"/>
              <a:t> - Mark Elbroch</a:t>
            </a:r>
          </a:p>
          <a:p>
            <a:pPr>
              <a:buFontTx/>
              <a:buNone/>
            </a:pPr>
            <a:r>
              <a:rPr lang="en-US" altLang="en-US" sz="1400" i="1"/>
              <a:t>Scats and Tracks of North America: A Field Guide to the Signs of Nearly 150 Wildlife Species</a:t>
            </a:r>
            <a:r>
              <a:rPr lang="en-US" altLang="en-US" sz="1400"/>
              <a:t> - James Halfpenny &amp; Todd Telander (Illustrator)</a:t>
            </a:r>
          </a:p>
          <a:p>
            <a:pPr>
              <a:buFontTx/>
              <a:buNone/>
            </a:pPr>
            <a:r>
              <a:rPr lang="en-US" altLang="en-US" sz="1400" i="1"/>
              <a:t>Animal Tracking Basics</a:t>
            </a:r>
            <a:r>
              <a:rPr lang="en-US" altLang="en-US" sz="1400"/>
              <a:t> - Tiffany Morgan</a:t>
            </a:r>
          </a:p>
          <a:p>
            <a:pPr>
              <a:buFontTx/>
              <a:buNone/>
            </a:pPr>
            <a:r>
              <a:rPr lang="en-US" altLang="en-US" sz="1400" i="1"/>
              <a:t>Peterson Field Guide to Animal</a:t>
            </a:r>
            <a:r>
              <a:rPr lang="en-US" altLang="en-US" sz="1400"/>
              <a:t> Tracks - Olaus J. Murie, Mark Elbroch, &amp; Roger Tory Peterson</a:t>
            </a:r>
          </a:p>
          <a:p>
            <a:pPr>
              <a:buFontTx/>
              <a:buNone/>
            </a:pPr>
            <a:r>
              <a:rPr lang="en-US" altLang="en-US" sz="1400" i="1"/>
              <a:t>Tracking and the Art of Seeing: How to Read Animal Tracks and Sign</a:t>
            </a:r>
            <a:r>
              <a:rPr lang="en-US" altLang="en-US" sz="1400"/>
              <a:t> - Paul Rezendes</a:t>
            </a:r>
          </a:p>
          <a:p>
            <a:pPr>
              <a:buFontTx/>
              <a:buNone/>
            </a:pPr>
            <a:r>
              <a:rPr lang="en-US" altLang="en-US" sz="1400"/>
              <a:t> </a:t>
            </a:r>
          </a:p>
          <a:p>
            <a:pPr>
              <a:buFontTx/>
              <a:buNone/>
            </a:pPr>
            <a:r>
              <a:rPr lang="en-US" altLang="en-US" sz="1400" b="1" u="sng"/>
              <a:t>All Ages</a:t>
            </a:r>
            <a:endParaRPr lang="en-US" altLang="en-US" sz="1400"/>
          </a:p>
          <a:p>
            <a:pPr>
              <a:buFontTx/>
              <a:buNone/>
            </a:pPr>
            <a:r>
              <a:rPr lang="en-US" altLang="en-US" sz="1400" i="1"/>
              <a:t>Track Pack: Animal Tracks in Full Life</a:t>
            </a:r>
            <a:r>
              <a:rPr lang="en-US" altLang="en-US" sz="1400"/>
              <a:t> Size - Ed Gray &amp; Decourcy L. Taylor (Illustrator)</a:t>
            </a:r>
          </a:p>
          <a:p>
            <a:pPr>
              <a:buFontTx/>
              <a:buNone/>
            </a:pPr>
            <a:r>
              <a:rPr lang="en-US" altLang="en-US" sz="1400" i="1"/>
              <a:t>Animal Tracks (Peterson FlashGuides)</a:t>
            </a:r>
            <a:r>
              <a:rPr lang="en-US" altLang="en-US" sz="1400"/>
              <a:t> - Richard Philip Grossenheider, Olaus J. Murie, &amp; Roger Tory Peterson (Editor)</a:t>
            </a:r>
          </a:p>
          <a:p>
            <a:pPr>
              <a:buFontTx/>
              <a:buNone/>
            </a:pPr>
            <a:r>
              <a:rPr lang="en-US" altLang="en-US" sz="1400" i="1"/>
              <a:t>Mammal Tracks and Scat: Life-Size Tracking Guide</a:t>
            </a:r>
            <a:r>
              <a:rPr lang="en-US" altLang="en-US" sz="1400"/>
              <a:t> - Lynn Levine &amp; Martha Mitchell (Illustrator)</a:t>
            </a:r>
          </a:p>
          <a:p>
            <a:pPr>
              <a:buFontTx/>
              <a:buNone/>
            </a:pPr>
            <a:r>
              <a:rPr lang="en-US" altLang="en-US" sz="1400"/>
              <a:t> </a:t>
            </a:r>
          </a:p>
          <a:p>
            <a:pPr>
              <a:buFontTx/>
              <a:buNone/>
            </a:pPr>
            <a:r>
              <a:rPr lang="en-US" altLang="en-US" sz="1400" b="1" u="sng"/>
              <a:t>Scientific Journal Articles (included on Teacher CD)</a:t>
            </a:r>
            <a:endParaRPr lang="en-US" altLang="en-US" sz="1400"/>
          </a:p>
          <a:p>
            <a:pPr>
              <a:buFontTx/>
              <a:buNone/>
            </a:pPr>
            <a:r>
              <a:rPr lang="en-US" altLang="en-US" sz="1400"/>
              <a:t>Alexander, R.M. 1996. Walking and running. </a:t>
            </a:r>
            <a:r>
              <a:rPr lang="en-US" altLang="en-US" sz="1400" i="1"/>
              <a:t>The Mathematical Gazette</a:t>
            </a:r>
            <a:r>
              <a:rPr lang="en-US" altLang="en-US" sz="1400"/>
              <a:t> 80(488):262-266.</a:t>
            </a:r>
          </a:p>
          <a:p>
            <a:pPr>
              <a:buFontTx/>
              <a:buNone/>
            </a:pPr>
            <a:r>
              <a:rPr lang="en-US" altLang="en-US" sz="1400"/>
              <a:t>Alexander, R.M. 1976. Estimating speeds of dinosaurs. </a:t>
            </a:r>
            <a:r>
              <a:rPr lang="en-US" altLang="en-US" sz="1400" i="1"/>
              <a:t>Nature</a:t>
            </a:r>
            <a:r>
              <a:rPr lang="en-US" altLang="en-US" sz="1400"/>
              <a:t> 261:129-130.</a:t>
            </a:r>
          </a:p>
          <a:p>
            <a:pPr>
              <a:buFontTx/>
              <a:buNone/>
            </a:pPr>
            <a:r>
              <a:rPr lang="en-US" altLang="en-US" sz="1400"/>
              <a:t>Greenleaf, S.S., S.M. Matthews, R.G. Wright, J.J. Beecham, &amp; H.M. Leithead. 2009. Food habits of American black bears as a metric for direct management of human-bear conflict in Yosemite Valley, Yosemite National Park, California. </a:t>
            </a:r>
            <a:r>
              <a:rPr lang="en-US" altLang="en-US" sz="1400" i="1"/>
              <a:t>Ursus</a:t>
            </a:r>
            <a:r>
              <a:rPr lang="en-US" altLang="en-US" sz="1400"/>
              <a:t> 20(2):94-101.</a:t>
            </a:r>
          </a:p>
          <a:p>
            <a:pPr>
              <a:buFontTx/>
              <a:buNone/>
            </a:pPr>
            <a:r>
              <a:rPr lang="en-US" altLang="en-US" sz="1400"/>
              <a:t>Hass, C.C. 2009. Competition and coexistence in sympatric bobcats and pumas. </a:t>
            </a:r>
            <a:r>
              <a:rPr lang="en-US" altLang="en-US" sz="1400" i="1"/>
              <a:t>Journal</a:t>
            </a:r>
            <a:r>
              <a:rPr lang="en-US" altLang="en-US" sz="1400"/>
              <a:t> </a:t>
            </a:r>
            <a:r>
              <a:rPr lang="en-US" altLang="en-US" sz="1400" i="1"/>
              <a:t>of</a:t>
            </a:r>
            <a:r>
              <a:rPr lang="en-US" altLang="en-US" sz="1400"/>
              <a:t> </a:t>
            </a:r>
            <a:r>
              <a:rPr lang="en-US" altLang="en-US" sz="1400" i="1"/>
              <a:t>Zoology</a:t>
            </a:r>
            <a:r>
              <a:rPr lang="en-US" altLang="en-US" sz="1400"/>
              <a:t> 278(3):174-180.</a:t>
            </a:r>
          </a:p>
        </p:txBody>
      </p:sp>
      <p:sp>
        <p:nvSpPr>
          <p:cNvPr id="11" name="Action Button: Home 10">
            <a:hlinkClick r:id="rId2" action="ppaction://hlinksldjump" highlightClick="1"/>
            <a:extLst>
              <a:ext uri="{FF2B5EF4-FFF2-40B4-BE49-F238E27FC236}">
                <a16:creationId xmlns:a16="http://schemas.microsoft.com/office/drawing/2014/main" id="{ED8775E4-3E43-4423-A646-AE48224F6862}"/>
              </a:ext>
            </a:extLst>
          </p:cNvPr>
          <p:cNvSpPr/>
          <p:nvPr/>
        </p:nvSpPr>
        <p:spPr bwMode="auto">
          <a:xfrm>
            <a:off x="6858000" y="152400"/>
            <a:ext cx="457200" cy="457200"/>
          </a:xfrm>
          <a:prstGeom prst="actionButtonHome">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en-US">
              <a:cs typeface="+mn-cs"/>
            </a:endParaRPr>
          </a:p>
        </p:txBody>
      </p:sp>
      <p:sp>
        <p:nvSpPr>
          <p:cNvPr id="177159" name="Action Button: Back or Previous 13">
            <a:hlinkClick r:id="" action="ppaction://hlinkshowjump?jump=previousslide" highlightClick="1"/>
            <a:extLst>
              <a:ext uri="{FF2B5EF4-FFF2-40B4-BE49-F238E27FC236}">
                <a16:creationId xmlns:a16="http://schemas.microsoft.com/office/drawing/2014/main" id="{97EF7AE8-201A-45E3-8CA0-65604F1638C7}"/>
              </a:ext>
            </a:extLst>
          </p:cNvPr>
          <p:cNvSpPr>
            <a:spLocks noChangeArrowheads="1"/>
          </p:cNvSpPr>
          <p:nvPr/>
        </p:nvSpPr>
        <p:spPr bwMode="auto">
          <a:xfrm>
            <a:off x="6248400" y="152400"/>
            <a:ext cx="457200" cy="457200"/>
          </a:xfrm>
          <a:prstGeom prst="actionButtonBackPrevious">
            <a:avLst/>
          </a:prstGeom>
          <a:solidFill>
            <a:srgbClr val="FFFF00"/>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pic>
        <p:nvPicPr>
          <p:cNvPr id="177160" name="Picture 2">
            <a:extLst>
              <a:ext uri="{FF2B5EF4-FFF2-40B4-BE49-F238E27FC236}">
                <a16:creationId xmlns:a16="http://schemas.microsoft.com/office/drawing/2014/main" id="{C9562369-FC66-4455-9E46-B4B419669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304800"/>
            <a:ext cx="123825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1" name="Picture 4">
            <a:extLst>
              <a:ext uri="{FF2B5EF4-FFF2-40B4-BE49-F238E27FC236}">
                <a16:creationId xmlns:a16="http://schemas.microsoft.com/office/drawing/2014/main" id="{4A3B5F22-45F6-46B8-9AB0-1FD9E16B7F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2438400"/>
            <a:ext cx="14097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2" name="Picture 5">
            <a:extLst>
              <a:ext uri="{FF2B5EF4-FFF2-40B4-BE49-F238E27FC236}">
                <a16:creationId xmlns:a16="http://schemas.microsoft.com/office/drawing/2014/main" id="{93A79066-C7AD-4407-8A39-9D944F19B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648200"/>
            <a:ext cx="1693863"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C5E4879B-AC95-4DDE-BCF0-4A1E655497C1}"/>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E187C6A-7758-4FFC-8F18-3B6BB01FCC07}" type="slidenum">
              <a:rPr lang="en-US" altLang="en-US" sz="1400" b="0">
                <a:latin typeface="Arial" panose="020B0604020202020204" pitchFamily="34" charset="0"/>
              </a:rPr>
              <a:pPr eaLnBrk="1" hangingPunct="1"/>
              <a:t>158</a:t>
            </a:fld>
            <a:endParaRPr lang="en-US" altLang="en-US" sz="1400" b="0">
              <a:latin typeface="Arial" panose="020B0604020202020204" pitchFamily="34" charset="0"/>
            </a:endParaRPr>
          </a:p>
        </p:txBody>
      </p:sp>
      <p:sp>
        <p:nvSpPr>
          <p:cNvPr id="178179" name="Rectangle 2">
            <a:extLst>
              <a:ext uri="{FF2B5EF4-FFF2-40B4-BE49-F238E27FC236}">
                <a16:creationId xmlns:a16="http://schemas.microsoft.com/office/drawing/2014/main" id="{DC6B9535-A789-4569-A548-25094F8A3419}"/>
              </a:ext>
            </a:extLst>
          </p:cNvPr>
          <p:cNvSpPr>
            <a:spLocks noGrp="1" noChangeArrowheads="1"/>
          </p:cNvSpPr>
          <p:nvPr>
            <p:ph type="title" idx="4294967295"/>
          </p:nvPr>
        </p:nvSpPr>
        <p:spPr>
          <a:xfrm>
            <a:off x="381000" y="152400"/>
            <a:ext cx="7010400" cy="533400"/>
          </a:xfrm>
          <a:solidFill>
            <a:srgbClr val="FFFF00"/>
          </a:solidFill>
          <a:ln w="38100">
            <a:solidFill>
              <a:schemeClr val="tx1"/>
            </a:solidFill>
            <a:miter lim="800000"/>
            <a:headEnd/>
            <a:tailEnd/>
          </a:ln>
        </p:spPr>
        <p:txBody>
          <a:bodyPr/>
          <a:lstStyle/>
          <a:p>
            <a:pPr eaLnBrk="1" hangingPunct="1"/>
            <a:r>
              <a:rPr lang="en-US" altLang="en-US" sz="2400" b="1"/>
              <a:t>Links (all underlined text is clickable!)</a:t>
            </a:r>
          </a:p>
        </p:txBody>
      </p:sp>
      <p:sp>
        <p:nvSpPr>
          <p:cNvPr id="178180" name="TextBox 4">
            <a:extLst>
              <a:ext uri="{FF2B5EF4-FFF2-40B4-BE49-F238E27FC236}">
                <a16:creationId xmlns:a16="http://schemas.microsoft.com/office/drawing/2014/main" id="{9E7DA99F-062D-41A6-8380-67B6688B7A61}"/>
              </a:ext>
            </a:extLst>
          </p:cNvPr>
          <p:cNvSpPr txBox="1">
            <a:spLocks noChangeArrowheads="1"/>
          </p:cNvSpPr>
          <p:nvPr/>
        </p:nvSpPr>
        <p:spPr bwMode="auto">
          <a:xfrm>
            <a:off x="152400" y="762000"/>
            <a:ext cx="87630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400" u="sng">
                <a:hlinkClick r:id="rId2"/>
              </a:rPr>
              <a:t>All About Birds</a:t>
            </a:r>
            <a:r>
              <a:rPr lang="en-US" altLang="en-US" sz="1400">
                <a:hlinkClick r:id="rId2"/>
              </a:rPr>
              <a:t> </a:t>
            </a:r>
            <a:r>
              <a:rPr lang="en-US" altLang="en-US" sz="1400"/>
              <a:t>– a great virtual field guide about North American birds from Cornell University’s Laboratory of Ornithology; provides images, range maps, call audio, nest cams, and much more!</a:t>
            </a:r>
          </a:p>
          <a:p>
            <a:pPr eaLnBrk="1" hangingPunct="1"/>
            <a:r>
              <a:rPr lang="en-US" altLang="en-US" sz="1400" u="sng">
                <a:hlinkClick r:id="rId3"/>
              </a:rPr>
              <a:t>Animal Sign Experiment</a:t>
            </a:r>
            <a:r>
              <a:rPr lang="en-US" altLang="en-US" sz="1400">
                <a:hlinkClick r:id="rId3"/>
              </a:rPr>
              <a:t> </a:t>
            </a:r>
            <a:r>
              <a:rPr lang="en-US" altLang="en-US" sz="1400"/>
              <a:t>- A great basic of a project for students K-12 to gather data on animal signs in their own schoolyard!  Presented by the St. Clair County Regional Office of Education in Illinois.  </a:t>
            </a:r>
          </a:p>
          <a:p>
            <a:pPr eaLnBrk="1" hangingPunct="1"/>
            <a:r>
              <a:rPr lang="en-US" altLang="en-US" sz="1400" u="sng">
                <a:hlinkClick r:id="rId4"/>
              </a:rPr>
              <a:t>Animal Tracks and Sign</a:t>
            </a:r>
            <a:r>
              <a:rPr lang="en-US" altLang="en-US" sz="1400">
                <a:hlinkClick r:id="rId4"/>
              </a:rPr>
              <a:t> </a:t>
            </a:r>
            <a:r>
              <a:rPr lang="en-US" altLang="en-US" sz="1400"/>
              <a:t>- A blog by a tracker in upstate NY.  Hasn't been updated in a while, but still gives good pictures of actual tracks and scats, including many animals also found in the southeastern US.  </a:t>
            </a:r>
          </a:p>
          <a:p>
            <a:pPr eaLnBrk="1" hangingPunct="1"/>
            <a:r>
              <a:rPr lang="en-US" altLang="en-US" sz="1400" u="sng">
                <a:hlinkClick r:id="rId5"/>
              </a:rPr>
              <a:t>Biology of Extinct Animals</a:t>
            </a:r>
            <a:r>
              <a:rPr lang="en-US" altLang="en-US" sz="1400">
                <a:hlinkClick r:id="rId5"/>
              </a:rPr>
              <a:t> </a:t>
            </a:r>
            <a:r>
              <a:rPr lang="en-US" altLang="en-US" sz="1400"/>
              <a:t>- Website on "the biomechanics of terrestrial locomotion" from John Merck at the University of Maryland's Department of Geology.  </a:t>
            </a:r>
          </a:p>
          <a:p>
            <a:pPr eaLnBrk="1" hangingPunct="1"/>
            <a:r>
              <a:rPr lang="en-US" altLang="en-US" sz="1400" u="sng">
                <a:hlinkClick r:id="rId6"/>
              </a:rPr>
              <a:t>Bird Communication</a:t>
            </a:r>
            <a:r>
              <a:rPr lang="en-US" altLang="en-US" sz="1400">
                <a:hlinkClick r:id="rId6"/>
              </a:rPr>
              <a:t> </a:t>
            </a:r>
            <a:r>
              <a:rPr lang="en-US" altLang="en-US" sz="1400"/>
              <a:t>– Webpage on bird communication from Gary Ritchison at Eastern Kentucky University.</a:t>
            </a:r>
          </a:p>
          <a:p>
            <a:pPr eaLnBrk="1" hangingPunct="1"/>
            <a:r>
              <a:rPr lang="en-US" altLang="en-US" sz="1400" u="sng">
                <a:hlinkClick r:id="rId7"/>
              </a:rPr>
              <a:t>EEK! Follow that footprint, paw print, hoof print</a:t>
            </a:r>
            <a:r>
              <a:rPr lang="en-US" altLang="en-US" sz="1400">
                <a:hlinkClick r:id="rId7"/>
              </a:rPr>
              <a:t> </a:t>
            </a:r>
            <a:r>
              <a:rPr lang="en-US" altLang="en-US" sz="1400"/>
              <a:t>- A short, but informative site from Wisconsin's Department of Natural Resources' Environmental Education for Kids! site.  </a:t>
            </a:r>
          </a:p>
          <a:p>
            <a:pPr eaLnBrk="1" hangingPunct="1"/>
            <a:r>
              <a:rPr lang="en-US" altLang="en-US" sz="1400" u="sng">
                <a:hlinkClick r:id="rId8"/>
              </a:rPr>
              <a:t>eNature: ZipGuides (Mammal Tracks)</a:t>
            </a:r>
            <a:r>
              <a:rPr lang="en-US" altLang="en-US" sz="1400">
                <a:hlinkClick r:id="rId8"/>
              </a:rPr>
              <a:t> </a:t>
            </a:r>
            <a:r>
              <a:rPr lang="en-US" altLang="en-US" sz="1400"/>
              <a:t>- Great online field guide from eNature.com.  Simply input your ZIP code to help you identify mammal tracks you might find in your area!  </a:t>
            </a:r>
          </a:p>
          <a:p>
            <a:pPr eaLnBrk="1" hangingPunct="1"/>
            <a:r>
              <a:rPr lang="en-US" altLang="en-US" sz="1400" u="sng">
                <a:hlinkClick r:id="rId9"/>
              </a:rPr>
              <a:t>Horse Gaits Flipbooks</a:t>
            </a:r>
            <a:r>
              <a:rPr lang="en-US" altLang="en-US" sz="1400">
                <a:hlinkClick r:id="rId9"/>
              </a:rPr>
              <a:t> </a:t>
            </a:r>
            <a:r>
              <a:rPr lang="en-US" altLang="en-US" sz="1400"/>
              <a:t>- A great craft for younger students to explore the biomechanics of different horse movement patterns; part of the American Museum of Natural History's OLogy site.  </a:t>
            </a:r>
          </a:p>
          <a:p>
            <a:pPr eaLnBrk="1" hangingPunct="1"/>
            <a:r>
              <a:rPr lang="en-US" altLang="en-US" sz="1400" u="sng">
                <a:hlinkClick r:id="rId10"/>
              </a:rPr>
              <a:t>Identifying and Preserving Wildlife Tracks</a:t>
            </a:r>
            <a:r>
              <a:rPr lang="en-US" altLang="en-US" sz="1400">
                <a:hlinkClick r:id="rId10"/>
              </a:rPr>
              <a:t> </a:t>
            </a:r>
            <a:r>
              <a:rPr lang="en-US" altLang="en-US" sz="1400"/>
              <a:t>- A site by Jon Boren with the College of Agricultural, Consumer, and Environmental Sciences at New Mexico State University.  Gives info on how to preserve tracks found in the field, and has a list of additional reading.  </a:t>
            </a:r>
          </a:p>
          <a:p>
            <a:pPr eaLnBrk="1" hangingPunct="1"/>
            <a:r>
              <a:rPr lang="en-US" altLang="en-US" sz="1400" u="sng">
                <a:hlinkClick r:id="rId11"/>
              </a:rPr>
              <a:t>Keeping a Field Journal </a:t>
            </a:r>
            <a:r>
              <a:rPr lang="en-US" altLang="en-US" sz="1400"/>
              <a:t>- Another OLogy website from AMNH; introduces younger students to the concept of keeping a field journal, an important tool for naturalists!  </a:t>
            </a:r>
          </a:p>
          <a:p>
            <a:pPr eaLnBrk="1" hangingPunct="1"/>
            <a:r>
              <a:rPr lang="en-US" altLang="en-US" sz="1400" u="sng">
                <a:hlinkClick r:id="rId12"/>
              </a:rPr>
              <a:t>National Wildlife Federation</a:t>
            </a:r>
            <a:r>
              <a:rPr lang="en-US" altLang="en-US" sz="1400">
                <a:hlinkClick r:id="rId12"/>
              </a:rPr>
              <a:t> </a:t>
            </a:r>
            <a:r>
              <a:rPr lang="en-US" altLang="en-US" sz="1400"/>
              <a:t>- Great website full of tons of information, including a section for kids, too!  </a:t>
            </a:r>
          </a:p>
          <a:p>
            <a:pPr eaLnBrk="1" hangingPunct="1"/>
            <a:r>
              <a:rPr lang="en-US" altLang="en-US" sz="1400" u="sng">
                <a:hlinkClick r:id="rId13"/>
              </a:rPr>
              <a:t>Outdoor Action Guide to Animal Tracking</a:t>
            </a:r>
            <a:r>
              <a:rPr lang="en-US" altLang="en-US" sz="1400">
                <a:hlinkClick r:id="rId13"/>
              </a:rPr>
              <a:t> </a:t>
            </a:r>
            <a:r>
              <a:rPr lang="en-US" altLang="en-US" sz="1400"/>
              <a:t>- An excellent website from Rick Curtis with information taken from a workshop at Tom Brown's tracking school.  Gives in-depth info on types of signs/tracks, movement patterns, aging tracks, and more!  </a:t>
            </a:r>
          </a:p>
          <a:p>
            <a:pPr eaLnBrk="1" hangingPunct="1"/>
            <a:r>
              <a:rPr lang="en-US" altLang="en-US" sz="1400" u="sng">
                <a:hlinkClick r:id="rId14"/>
              </a:rPr>
              <a:t>Tracks and Signs</a:t>
            </a:r>
            <a:r>
              <a:rPr lang="en-US" altLang="en-US" sz="1400">
                <a:hlinkClick r:id="rId14"/>
              </a:rPr>
              <a:t> </a:t>
            </a:r>
            <a:r>
              <a:rPr lang="en-US" altLang="en-US" sz="1400"/>
              <a:t>- A nice website with activities on collecting/preserving tracks, along with other activities.  Also has a few links to other sites, as well as suggested reading.  </a:t>
            </a:r>
          </a:p>
          <a:p>
            <a:pPr eaLnBrk="1" hangingPunct="1"/>
            <a:r>
              <a:rPr lang="en-US" altLang="en-US" sz="1400" u="sng">
                <a:hlinkClick r:id="rId15"/>
              </a:rPr>
              <a:t>Wild About Birds</a:t>
            </a:r>
            <a:r>
              <a:rPr lang="en-US" altLang="en-US" sz="1400">
                <a:hlinkClick r:id="rId15"/>
              </a:rPr>
              <a:t> </a:t>
            </a:r>
            <a:r>
              <a:rPr lang="en-US" altLang="en-US" sz="1400"/>
              <a:t>- a "virtual birding" site from the Illinois Natural history Survey.</a:t>
            </a:r>
          </a:p>
        </p:txBody>
      </p:sp>
      <p:sp>
        <p:nvSpPr>
          <p:cNvPr id="6" name="Action Button: Home 5">
            <a:hlinkClick r:id="rId16" action="ppaction://hlinksldjump" highlightClick="1"/>
            <a:extLst>
              <a:ext uri="{FF2B5EF4-FFF2-40B4-BE49-F238E27FC236}">
                <a16:creationId xmlns:a16="http://schemas.microsoft.com/office/drawing/2014/main" id="{C4F0553C-F020-4DC3-A7B5-6257BDC4A929}"/>
              </a:ext>
            </a:extLst>
          </p:cNvPr>
          <p:cNvSpPr/>
          <p:nvPr/>
        </p:nvSpPr>
        <p:spPr>
          <a:xfrm>
            <a:off x="8382000" y="152400"/>
            <a:ext cx="549275" cy="549275"/>
          </a:xfrm>
          <a:prstGeom prst="actionButtonHome">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8182" name="Action Button: Back or Previous 7">
            <a:hlinkClick r:id="" action="ppaction://hlinkshowjump?jump=previousslide" highlightClick="1"/>
            <a:extLst>
              <a:ext uri="{FF2B5EF4-FFF2-40B4-BE49-F238E27FC236}">
                <a16:creationId xmlns:a16="http://schemas.microsoft.com/office/drawing/2014/main" id="{F0C3999B-44B6-4EBB-87B9-24ED1BF242C9}"/>
              </a:ext>
            </a:extLst>
          </p:cNvPr>
          <p:cNvSpPr>
            <a:spLocks noChangeArrowheads="1"/>
          </p:cNvSpPr>
          <p:nvPr/>
        </p:nvSpPr>
        <p:spPr bwMode="auto">
          <a:xfrm>
            <a:off x="7696200" y="152400"/>
            <a:ext cx="549275" cy="549275"/>
          </a:xfrm>
          <a:prstGeom prst="actionButtonBackPrevious">
            <a:avLst/>
          </a:prstGeom>
          <a:solidFill>
            <a:srgbClr val="FFFF00"/>
          </a:solidFill>
          <a:ln w="19050"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2DFC53E-AF36-47C3-B490-2E6C83C6B13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9DC45AB-7DD7-4EF1-B9E5-115394675F45}" type="slidenum">
              <a:rPr lang="en-US" altLang="en-US" sz="1400" b="0">
                <a:latin typeface="Arial" panose="020B0604020202020204" pitchFamily="34" charset="0"/>
              </a:rPr>
              <a:pPr eaLnBrk="1" hangingPunct="1"/>
              <a:t>16</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DFD6757A-9BCF-4AD5-B486-25EFA75D535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EAE683F-AB09-4CF5-957D-4C059E478517}" type="slidenum">
              <a:rPr lang="en-US" altLang="en-US" sz="1400" b="0">
                <a:latin typeface="Arial" panose="020B0604020202020204" pitchFamily="34" charset="0"/>
              </a:rPr>
              <a:pPr algn="r" eaLnBrk="1" hangingPunct="1"/>
              <a:t>16</a:t>
            </a:fld>
            <a:endParaRPr lang="en-US" altLang="en-US" sz="1400" b="0">
              <a:latin typeface="Arial" panose="020B0604020202020204" pitchFamily="34" charset="0"/>
            </a:endParaRPr>
          </a:p>
        </p:txBody>
      </p:sp>
      <p:sp>
        <p:nvSpPr>
          <p:cNvPr id="32772" name="Rectangle 2">
            <a:extLst>
              <a:ext uri="{FF2B5EF4-FFF2-40B4-BE49-F238E27FC236}">
                <a16:creationId xmlns:a16="http://schemas.microsoft.com/office/drawing/2014/main" id="{48B89880-984B-4346-8987-68BAD7D837D8}"/>
              </a:ext>
            </a:extLst>
          </p:cNvPr>
          <p:cNvSpPr>
            <a:spLocks noGrp="1" noChangeArrowheads="1"/>
          </p:cNvSpPr>
          <p:nvPr>
            <p:ph type="title"/>
          </p:nvPr>
        </p:nvSpPr>
        <p:spPr>
          <a:xfrm>
            <a:off x="457200" y="0"/>
            <a:ext cx="8229600" cy="1143000"/>
          </a:xfrm>
        </p:spPr>
        <p:txBody>
          <a:bodyPr/>
          <a:lstStyle/>
          <a:p>
            <a:pPr eaLnBrk="1" hangingPunct="1"/>
            <a:r>
              <a:rPr lang="en-US" altLang="en-US" b="1"/>
              <a:t>River Otter</a:t>
            </a:r>
          </a:p>
        </p:txBody>
      </p:sp>
      <p:graphicFrame>
        <p:nvGraphicFramePr>
          <p:cNvPr id="146432" name="Object 1024">
            <a:hlinkClick r:id="rId3" action="ppaction://hlinksldjump"/>
            <a:extLst>
              <a:ext uri="{FF2B5EF4-FFF2-40B4-BE49-F238E27FC236}">
                <a16:creationId xmlns:a16="http://schemas.microsoft.com/office/drawing/2014/main" id="{5A1B0059-18AC-49BA-AB2D-85E439C15121}"/>
              </a:ext>
            </a:extLst>
          </p:cNvPr>
          <p:cNvGraphicFramePr>
            <a:graphicFrameLocks noChangeAspect="1"/>
          </p:cNvGraphicFramePr>
          <p:nvPr/>
        </p:nvGraphicFramePr>
        <p:xfrm>
          <a:off x="4648200" y="990600"/>
          <a:ext cx="4310063" cy="5591175"/>
        </p:xfrm>
        <a:graphic>
          <a:graphicData uri="http://schemas.openxmlformats.org/presentationml/2006/ole">
            <mc:AlternateContent xmlns:mc="http://schemas.openxmlformats.org/markup-compatibility/2006">
              <mc:Choice xmlns:v="urn:schemas-microsoft-com:vml" Requires="v">
                <p:oleObj spid="_x0000_s32777" name="Bitmap Image" r:id="rId4" imgW="3685714" imgH="4780952" progId="PBrush">
                  <p:embed/>
                </p:oleObj>
              </mc:Choice>
              <mc:Fallback>
                <p:oleObj name="Bitmap Image" r:id="rId4" imgW="3685714" imgH="4780952" progId="PBrush">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990600"/>
                        <a:ext cx="4310063" cy="559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 Box 5">
            <a:extLst>
              <a:ext uri="{FF2B5EF4-FFF2-40B4-BE49-F238E27FC236}">
                <a16:creationId xmlns:a16="http://schemas.microsoft.com/office/drawing/2014/main" id="{7DD6A00C-BBA0-456E-98B3-7C557101A61D}"/>
              </a:ext>
            </a:extLst>
          </p:cNvPr>
          <p:cNvSpPr txBox="1">
            <a:spLocks noChangeArrowheads="1"/>
          </p:cNvSpPr>
          <p:nvPr/>
        </p:nvSpPr>
        <p:spPr bwMode="auto">
          <a:xfrm>
            <a:off x="228600" y="1828800"/>
            <a:ext cx="4343400" cy="708025"/>
          </a:xfrm>
          <a:prstGeom prst="rect">
            <a:avLst/>
          </a:prstGeom>
          <a:noFill/>
          <a:ln w="9525">
            <a:solidFill>
              <a:schemeClr val="tx1"/>
            </a:solidFill>
            <a:miter lim="800000"/>
            <a:headEnd/>
            <a:tailEnd/>
          </a:ln>
        </p:spPr>
        <p:txBody>
          <a:bodyPr>
            <a:spAutoFit/>
          </a:bodyPr>
          <a:lstStyle/>
          <a:p>
            <a:pPr>
              <a:defRPr/>
            </a:pPr>
            <a:r>
              <a:rPr lang="en-US" sz="2000" dirty="0">
                <a:latin typeface="+mn-lt"/>
                <a:cs typeface="+mn-cs"/>
              </a:rPr>
              <a:t>Click on the animal for information about it!</a:t>
            </a:r>
          </a:p>
        </p:txBody>
      </p:sp>
      <p:sp>
        <p:nvSpPr>
          <p:cNvPr id="15" name="Action Button: Back or Previous 14">
            <a:hlinkClick r:id="" action="ppaction://hlinkshowjump?jump=previousslide" highlightClick="1"/>
            <a:extLst>
              <a:ext uri="{FF2B5EF4-FFF2-40B4-BE49-F238E27FC236}">
                <a16:creationId xmlns:a16="http://schemas.microsoft.com/office/drawing/2014/main" id="{D92C61CE-7109-4E98-8E43-C9320B5F477D}"/>
              </a:ext>
            </a:extLst>
          </p:cNvPr>
          <p:cNvSpPr>
            <a:spLocks noChangeArrowheads="1"/>
          </p:cNvSpPr>
          <p:nvPr/>
        </p:nvSpPr>
        <p:spPr bwMode="auto">
          <a:xfrm>
            <a:off x="1295400" y="5943600"/>
            <a:ext cx="609600" cy="6096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6" name="Action Button: Forward or Next 15">
            <a:hlinkClick r:id="" action="ppaction://hlinkshowjump?jump=nextslide" highlightClick="1"/>
            <a:extLst>
              <a:ext uri="{FF2B5EF4-FFF2-40B4-BE49-F238E27FC236}">
                <a16:creationId xmlns:a16="http://schemas.microsoft.com/office/drawing/2014/main" id="{46B1FD05-1547-43E1-BD95-73CD06DE6A7F}"/>
              </a:ext>
            </a:extLst>
          </p:cNvPr>
          <p:cNvSpPr>
            <a:spLocks noChangeArrowheads="1"/>
          </p:cNvSpPr>
          <p:nvPr/>
        </p:nvSpPr>
        <p:spPr bwMode="auto">
          <a:xfrm>
            <a:off x="2057400" y="5943600"/>
            <a:ext cx="609600" cy="6096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4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3C3685A-8744-475D-8EC4-314A170152E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32BABDE-3244-4A31-B9E4-1019E25F8E37}" type="slidenum">
              <a:rPr lang="en-US" altLang="en-US" sz="1400" b="0">
                <a:latin typeface="Arial" panose="020B0604020202020204" pitchFamily="34" charset="0"/>
              </a:rPr>
              <a:pPr eaLnBrk="1" hangingPunct="1"/>
              <a:t>17</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4BE28C5A-89C7-4695-9D24-F6AE41F4EC01}"/>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39DBAB5-AA2A-4D14-B7C6-69FDBB2C5B6F}" type="slidenum">
              <a:rPr lang="en-US" altLang="en-US" sz="1400" b="0">
                <a:latin typeface="Arial" panose="020B0604020202020204" pitchFamily="34" charset="0"/>
              </a:rPr>
              <a:pPr algn="r" eaLnBrk="1" hangingPunct="1"/>
              <a:t>17</a:t>
            </a:fld>
            <a:endParaRPr lang="en-US" altLang="en-US" sz="1400" b="0">
              <a:latin typeface="Arial" panose="020B0604020202020204" pitchFamily="34" charset="0"/>
            </a:endParaRPr>
          </a:p>
        </p:txBody>
      </p:sp>
      <p:sp>
        <p:nvSpPr>
          <p:cNvPr id="33796" name="Rectangle 2">
            <a:extLst>
              <a:ext uri="{FF2B5EF4-FFF2-40B4-BE49-F238E27FC236}">
                <a16:creationId xmlns:a16="http://schemas.microsoft.com/office/drawing/2014/main" id="{82FDDD59-EB8F-4C12-8588-4ECA36216391}"/>
              </a:ext>
            </a:extLst>
          </p:cNvPr>
          <p:cNvSpPr>
            <a:spLocks noGrp="1" noChangeArrowheads="1"/>
          </p:cNvSpPr>
          <p:nvPr>
            <p:ph type="title"/>
          </p:nvPr>
        </p:nvSpPr>
        <p:spPr>
          <a:xfrm>
            <a:off x="457200" y="0"/>
            <a:ext cx="8229600" cy="1143000"/>
          </a:xfrm>
        </p:spPr>
        <p:txBody>
          <a:bodyPr/>
          <a:lstStyle/>
          <a:p>
            <a:pPr eaLnBrk="1" hangingPunct="1"/>
            <a:r>
              <a:rPr lang="en-US" altLang="en-US" b="1"/>
              <a:t>Muskrat</a:t>
            </a:r>
          </a:p>
        </p:txBody>
      </p:sp>
      <p:graphicFrame>
        <p:nvGraphicFramePr>
          <p:cNvPr id="147456" name="Object 1024">
            <a:hlinkClick r:id="rId3" action="ppaction://hlinksldjump"/>
            <a:extLst>
              <a:ext uri="{FF2B5EF4-FFF2-40B4-BE49-F238E27FC236}">
                <a16:creationId xmlns:a16="http://schemas.microsoft.com/office/drawing/2014/main" id="{0F4D74B7-A361-4EBB-9C73-4AA9BD64F607}"/>
              </a:ext>
            </a:extLst>
          </p:cNvPr>
          <p:cNvGraphicFramePr>
            <a:graphicFrameLocks noChangeAspect="1"/>
          </p:cNvGraphicFramePr>
          <p:nvPr/>
        </p:nvGraphicFramePr>
        <p:xfrm>
          <a:off x="4576763" y="1219200"/>
          <a:ext cx="4567237" cy="5229225"/>
        </p:xfrm>
        <a:graphic>
          <a:graphicData uri="http://schemas.openxmlformats.org/presentationml/2006/ole">
            <mc:AlternateContent xmlns:mc="http://schemas.openxmlformats.org/markup-compatibility/2006">
              <mc:Choice xmlns:v="urn:schemas-microsoft-com:vml" Requires="v">
                <p:oleObj spid="_x0000_s33801" name="Bitmap Image" r:id="rId4" imgW="3677163" imgH="4210638" progId="PBrush">
                  <p:embed/>
                </p:oleObj>
              </mc:Choice>
              <mc:Fallback>
                <p:oleObj name="Bitmap Image" r:id="rId4" imgW="3677163" imgH="4210638" progId="PBrush">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6763" y="1219200"/>
                        <a:ext cx="4567237"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 Box 5">
            <a:extLst>
              <a:ext uri="{FF2B5EF4-FFF2-40B4-BE49-F238E27FC236}">
                <a16:creationId xmlns:a16="http://schemas.microsoft.com/office/drawing/2014/main" id="{EA6D3904-612A-4DA8-AEF0-A9A558DCCA22}"/>
              </a:ext>
            </a:extLst>
          </p:cNvPr>
          <p:cNvSpPr txBox="1">
            <a:spLocks noChangeArrowheads="1"/>
          </p:cNvSpPr>
          <p:nvPr/>
        </p:nvSpPr>
        <p:spPr bwMode="auto">
          <a:xfrm>
            <a:off x="228600" y="1828800"/>
            <a:ext cx="4343400" cy="708025"/>
          </a:xfrm>
          <a:prstGeom prst="rect">
            <a:avLst/>
          </a:prstGeom>
          <a:noFill/>
          <a:ln w="9525">
            <a:solidFill>
              <a:schemeClr val="tx1"/>
            </a:solidFill>
            <a:miter lim="800000"/>
            <a:headEnd/>
            <a:tailEnd/>
          </a:ln>
        </p:spPr>
        <p:txBody>
          <a:bodyPr>
            <a:spAutoFit/>
          </a:bodyPr>
          <a:lstStyle/>
          <a:p>
            <a:pPr>
              <a:defRPr/>
            </a:pPr>
            <a:r>
              <a:rPr lang="en-US" sz="2000" dirty="0">
                <a:latin typeface="+mn-lt"/>
                <a:cs typeface="+mn-cs"/>
              </a:rPr>
              <a:t>Click on the animal for information about it!</a:t>
            </a:r>
          </a:p>
        </p:txBody>
      </p:sp>
      <p:sp>
        <p:nvSpPr>
          <p:cNvPr id="15" name="Action Button: Back or Previous 14">
            <a:hlinkClick r:id="" action="ppaction://hlinkshowjump?jump=previousslide" highlightClick="1"/>
            <a:extLst>
              <a:ext uri="{FF2B5EF4-FFF2-40B4-BE49-F238E27FC236}">
                <a16:creationId xmlns:a16="http://schemas.microsoft.com/office/drawing/2014/main" id="{859FC276-C75C-4A1D-B169-1D6BD8B81F4F}"/>
              </a:ext>
            </a:extLst>
          </p:cNvPr>
          <p:cNvSpPr>
            <a:spLocks noChangeArrowheads="1"/>
          </p:cNvSpPr>
          <p:nvPr/>
        </p:nvSpPr>
        <p:spPr bwMode="auto">
          <a:xfrm>
            <a:off x="1295400" y="5943600"/>
            <a:ext cx="609600" cy="6096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6" name="Action Button: Forward or Next 15">
            <a:hlinkClick r:id="" action="ppaction://hlinkshowjump?jump=nextslide" highlightClick="1"/>
            <a:extLst>
              <a:ext uri="{FF2B5EF4-FFF2-40B4-BE49-F238E27FC236}">
                <a16:creationId xmlns:a16="http://schemas.microsoft.com/office/drawing/2014/main" id="{D17AE175-5DE3-498A-8489-FCA966F6D6B4}"/>
              </a:ext>
            </a:extLst>
          </p:cNvPr>
          <p:cNvSpPr>
            <a:spLocks noChangeArrowheads="1"/>
          </p:cNvSpPr>
          <p:nvPr/>
        </p:nvSpPr>
        <p:spPr bwMode="auto">
          <a:xfrm>
            <a:off x="2057400" y="5943600"/>
            <a:ext cx="609600" cy="6096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74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2A29359-473F-4040-8039-728CDA450C1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7592AB6-0F8E-4B56-AC44-D9BF21B73D45}" type="slidenum">
              <a:rPr lang="en-US" altLang="en-US" sz="1400" b="0">
                <a:latin typeface="Arial" panose="020B0604020202020204" pitchFamily="34" charset="0"/>
              </a:rPr>
              <a:pPr eaLnBrk="1" hangingPunct="1"/>
              <a:t>18</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1158D4C1-ED34-4C93-86DF-1D9237923E6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A9F355AD-D1F4-4281-974C-7D2419E469AD}" type="slidenum">
              <a:rPr lang="en-US" altLang="en-US" sz="1400" b="0">
                <a:latin typeface="Arial" panose="020B0604020202020204" pitchFamily="34" charset="0"/>
              </a:rPr>
              <a:pPr algn="r" eaLnBrk="1" hangingPunct="1"/>
              <a:t>18</a:t>
            </a:fld>
            <a:endParaRPr lang="en-US" altLang="en-US" sz="1400" b="0">
              <a:latin typeface="Arial" panose="020B0604020202020204" pitchFamily="34" charset="0"/>
            </a:endParaRPr>
          </a:p>
        </p:txBody>
      </p:sp>
      <p:sp>
        <p:nvSpPr>
          <p:cNvPr id="34820" name="Rectangle 2">
            <a:extLst>
              <a:ext uri="{FF2B5EF4-FFF2-40B4-BE49-F238E27FC236}">
                <a16:creationId xmlns:a16="http://schemas.microsoft.com/office/drawing/2014/main" id="{2BEA828B-F30E-4C1C-B50A-8D6ECF2FDBC0}"/>
              </a:ext>
            </a:extLst>
          </p:cNvPr>
          <p:cNvSpPr>
            <a:spLocks noGrp="1" noChangeArrowheads="1"/>
          </p:cNvSpPr>
          <p:nvPr>
            <p:ph type="title"/>
          </p:nvPr>
        </p:nvSpPr>
        <p:spPr>
          <a:xfrm>
            <a:off x="381000" y="152400"/>
            <a:ext cx="8229600" cy="1143000"/>
          </a:xfrm>
        </p:spPr>
        <p:txBody>
          <a:bodyPr/>
          <a:lstStyle/>
          <a:p>
            <a:pPr eaLnBrk="1" hangingPunct="1"/>
            <a:r>
              <a:rPr lang="en-US" altLang="en-US" b="1"/>
              <a:t>Great Blue Heron</a:t>
            </a:r>
          </a:p>
        </p:txBody>
      </p:sp>
      <p:graphicFrame>
        <p:nvGraphicFramePr>
          <p:cNvPr id="148480" name="Object 1024">
            <a:hlinkClick r:id="rId3" action="ppaction://hlinksldjump"/>
            <a:extLst>
              <a:ext uri="{FF2B5EF4-FFF2-40B4-BE49-F238E27FC236}">
                <a16:creationId xmlns:a16="http://schemas.microsoft.com/office/drawing/2014/main" id="{A4F50EF8-CBDC-49BF-B32F-5C8B583E935A}"/>
              </a:ext>
            </a:extLst>
          </p:cNvPr>
          <p:cNvGraphicFramePr>
            <a:graphicFrameLocks noChangeAspect="1"/>
          </p:cNvGraphicFramePr>
          <p:nvPr/>
        </p:nvGraphicFramePr>
        <p:xfrm>
          <a:off x="4876800" y="1371600"/>
          <a:ext cx="4149725" cy="4876800"/>
        </p:xfrm>
        <a:graphic>
          <a:graphicData uri="http://schemas.openxmlformats.org/presentationml/2006/ole">
            <mc:AlternateContent xmlns:mc="http://schemas.openxmlformats.org/markup-compatibility/2006">
              <mc:Choice xmlns:v="urn:schemas-microsoft-com:vml" Requires="v">
                <p:oleObj spid="_x0000_s34825" name="Bitmap Image" r:id="rId4" imgW="3696216" imgH="4342857" progId="PBrush">
                  <p:embed/>
                </p:oleObj>
              </mc:Choice>
              <mc:Fallback>
                <p:oleObj name="Bitmap Image" r:id="rId4" imgW="3696216" imgH="4342857" progId="PBrush">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371600"/>
                        <a:ext cx="414972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 Box 5">
            <a:extLst>
              <a:ext uri="{FF2B5EF4-FFF2-40B4-BE49-F238E27FC236}">
                <a16:creationId xmlns:a16="http://schemas.microsoft.com/office/drawing/2014/main" id="{5358790D-4B3D-434C-A8DE-C359791DA117}"/>
              </a:ext>
            </a:extLst>
          </p:cNvPr>
          <p:cNvSpPr txBox="1">
            <a:spLocks noChangeArrowheads="1"/>
          </p:cNvSpPr>
          <p:nvPr/>
        </p:nvSpPr>
        <p:spPr bwMode="auto">
          <a:xfrm>
            <a:off x="228600" y="1828800"/>
            <a:ext cx="4343400" cy="708025"/>
          </a:xfrm>
          <a:prstGeom prst="rect">
            <a:avLst/>
          </a:prstGeom>
          <a:noFill/>
          <a:ln w="9525">
            <a:solidFill>
              <a:schemeClr val="tx1"/>
            </a:solidFill>
            <a:miter lim="800000"/>
            <a:headEnd/>
            <a:tailEnd/>
          </a:ln>
        </p:spPr>
        <p:txBody>
          <a:bodyPr>
            <a:spAutoFit/>
          </a:bodyPr>
          <a:lstStyle/>
          <a:p>
            <a:pPr>
              <a:defRPr/>
            </a:pPr>
            <a:r>
              <a:rPr lang="en-US" sz="2000" dirty="0">
                <a:latin typeface="+mn-lt"/>
                <a:cs typeface="+mn-cs"/>
              </a:rPr>
              <a:t>Click on the animal for information about it!</a:t>
            </a:r>
          </a:p>
        </p:txBody>
      </p:sp>
      <p:sp>
        <p:nvSpPr>
          <p:cNvPr id="15" name="Action Button: Back or Previous 14">
            <a:hlinkClick r:id="" action="ppaction://hlinkshowjump?jump=previousslide" highlightClick="1"/>
            <a:extLst>
              <a:ext uri="{FF2B5EF4-FFF2-40B4-BE49-F238E27FC236}">
                <a16:creationId xmlns:a16="http://schemas.microsoft.com/office/drawing/2014/main" id="{6BA58CDF-13ED-4676-873C-8144C6B4C8B9}"/>
              </a:ext>
            </a:extLst>
          </p:cNvPr>
          <p:cNvSpPr>
            <a:spLocks noChangeArrowheads="1"/>
          </p:cNvSpPr>
          <p:nvPr/>
        </p:nvSpPr>
        <p:spPr bwMode="auto">
          <a:xfrm>
            <a:off x="1295400" y="5943600"/>
            <a:ext cx="609600" cy="6096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6" name="Action Button: Forward or Next 15">
            <a:hlinkClick r:id="" action="ppaction://hlinkshowjump?jump=nextslide" highlightClick="1"/>
            <a:extLst>
              <a:ext uri="{FF2B5EF4-FFF2-40B4-BE49-F238E27FC236}">
                <a16:creationId xmlns:a16="http://schemas.microsoft.com/office/drawing/2014/main" id="{5667C9B8-6F2E-4128-8E8B-FF27F3D13C08}"/>
              </a:ext>
            </a:extLst>
          </p:cNvPr>
          <p:cNvSpPr>
            <a:spLocks noChangeArrowheads="1"/>
          </p:cNvSpPr>
          <p:nvPr/>
        </p:nvSpPr>
        <p:spPr bwMode="auto">
          <a:xfrm>
            <a:off x="2057400" y="5943600"/>
            <a:ext cx="609600" cy="6096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84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85BC1E0-0AFA-4B3E-BC63-3AE1C818112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62D7FE0-619A-45DA-9121-BCA679C82C04}" type="slidenum">
              <a:rPr lang="en-US" altLang="en-US" sz="1400" b="0">
                <a:latin typeface="Arial" panose="020B0604020202020204" pitchFamily="34" charset="0"/>
              </a:rPr>
              <a:pPr eaLnBrk="1" hangingPunct="1"/>
              <a:t>19</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58600C82-1830-4041-AF20-7600F317B9C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AC574CA-059C-4BE1-B95F-B7AF4B60A4E7}" type="slidenum">
              <a:rPr lang="en-US" altLang="en-US" sz="1400" b="0">
                <a:latin typeface="Arial" panose="020B0604020202020204" pitchFamily="34" charset="0"/>
              </a:rPr>
              <a:pPr algn="r" eaLnBrk="1" hangingPunct="1"/>
              <a:t>19</a:t>
            </a:fld>
            <a:endParaRPr lang="en-US" altLang="en-US" sz="1400" b="0">
              <a:latin typeface="Arial" panose="020B0604020202020204" pitchFamily="34" charset="0"/>
            </a:endParaRPr>
          </a:p>
        </p:txBody>
      </p:sp>
      <p:sp>
        <p:nvSpPr>
          <p:cNvPr id="35844" name="Rectangle 2">
            <a:extLst>
              <a:ext uri="{FF2B5EF4-FFF2-40B4-BE49-F238E27FC236}">
                <a16:creationId xmlns:a16="http://schemas.microsoft.com/office/drawing/2014/main" id="{BDE5B43D-62A9-4326-98B8-B9BAD47C5A80}"/>
              </a:ext>
            </a:extLst>
          </p:cNvPr>
          <p:cNvSpPr>
            <a:spLocks noGrp="1" noChangeArrowheads="1"/>
          </p:cNvSpPr>
          <p:nvPr>
            <p:ph type="title"/>
          </p:nvPr>
        </p:nvSpPr>
        <p:spPr>
          <a:xfrm>
            <a:off x="457200" y="0"/>
            <a:ext cx="8229600" cy="1143000"/>
          </a:xfrm>
        </p:spPr>
        <p:txBody>
          <a:bodyPr/>
          <a:lstStyle/>
          <a:p>
            <a:pPr eaLnBrk="1" hangingPunct="1"/>
            <a:r>
              <a:rPr lang="en-US" altLang="en-US" b="1"/>
              <a:t>Eastern Chipmunk</a:t>
            </a:r>
          </a:p>
        </p:txBody>
      </p:sp>
      <p:graphicFrame>
        <p:nvGraphicFramePr>
          <p:cNvPr id="149504" name="Object 1024">
            <a:hlinkClick r:id="rId3" action="ppaction://hlinksldjump"/>
            <a:extLst>
              <a:ext uri="{FF2B5EF4-FFF2-40B4-BE49-F238E27FC236}">
                <a16:creationId xmlns:a16="http://schemas.microsoft.com/office/drawing/2014/main" id="{A9A0D064-E1A3-424B-9615-D6E0AE251C67}"/>
              </a:ext>
            </a:extLst>
          </p:cNvPr>
          <p:cNvGraphicFramePr>
            <a:graphicFrameLocks noChangeAspect="1"/>
          </p:cNvGraphicFramePr>
          <p:nvPr/>
        </p:nvGraphicFramePr>
        <p:xfrm>
          <a:off x="4527550" y="1219200"/>
          <a:ext cx="4616450" cy="5281613"/>
        </p:xfrm>
        <a:graphic>
          <a:graphicData uri="http://schemas.openxmlformats.org/presentationml/2006/ole">
            <mc:AlternateContent xmlns:mc="http://schemas.openxmlformats.org/markup-compatibility/2006">
              <mc:Choice xmlns:v="urn:schemas-microsoft-com:vml" Requires="v">
                <p:oleObj spid="_x0000_s35849" name="Bitmap Image" r:id="rId4" imgW="3638095" imgH="4161905" progId="PBrush">
                  <p:embed/>
                </p:oleObj>
              </mc:Choice>
              <mc:Fallback>
                <p:oleObj name="Bitmap Image" r:id="rId4" imgW="3638095" imgH="4161905" progId="PBrush">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550" y="1219200"/>
                        <a:ext cx="4616450" cy="528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 Box 5">
            <a:extLst>
              <a:ext uri="{FF2B5EF4-FFF2-40B4-BE49-F238E27FC236}">
                <a16:creationId xmlns:a16="http://schemas.microsoft.com/office/drawing/2014/main" id="{DB3F7457-EE6E-4111-9088-2C5656EEFD0E}"/>
              </a:ext>
            </a:extLst>
          </p:cNvPr>
          <p:cNvSpPr txBox="1">
            <a:spLocks noChangeArrowheads="1"/>
          </p:cNvSpPr>
          <p:nvPr/>
        </p:nvSpPr>
        <p:spPr bwMode="auto">
          <a:xfrm>
            <a:off x="228600" y="1828800"/>
            <a:ext cx="4343400" cy="708025"/>
          </a:xfrm>
          <a:prstGeom prst="rect">
            <a:avLst/>
          </a:prstGeom>
          <a:noFill/>
          <a:ln w="9525">
            <a:solidFill>
              <a:schemeClr val="tx1"/>
            </a:solidFill>
            <a:miter lim="800000"/>
            <a:headEnd/>
            <a:tailEnd/>
          </a:ln>
        </p:spPr>
        <p:txBody>
          <a:bodyPr>
            <a:spAutoFit/>
          </a:bodyPr>
          <a:lstStyle/>
          <a:p>
            <a:pPr>
              <a:defRPr/>
            </a:pPr>
            <a:r>
              <a:rPr lang="en-US" sz="2000" dirty="0">
                <a:latin typeface="+mn-lt"/>
                <a:cs typeface="+mn-cs"/>
              </a:rPr>
              <a:t>Click on the animal for information about it!</a:t>
            </a:r>
          </a:p>
        </p:txBody>
      </p:sp>
      <p:sp>
        <p:nvSpPr>
          <p:cNvPr id="15" name="Action Button: Back or Previous 14">
            <a:hlinkClick r:id="" action="ppaction://hlinkshowjump?jump=previousslide" highlightClick="1"/>
            <a:extLst>
              <a:ext uri="{FF2B5EF4-FFF2-40B4-BE49-F238E27FC236}">
                <a16:creationId xmlns:a16="http://schemas.microsoft.com/office/drawing/2014/main" id="{47A43541-4AE5-4697-A8B5-B198B4325135}"/>
              </a:ext>
            </a:extLst>
          </p:cNvPr>
          <p:cNvSpPr>
            <a:spLocks noChangeArrowheads="1"/>
          </p:cNvSpPr>
          <p:nvPr/>
        </p:nvSpPr>
        <p:spPr bwMode="auto">
          <a:xfrm>
            <a:off x="1295400" y="5943600"/>
            <a:ext cx="609600" cy="6096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6" name="Action Button: Forward or Next 15">
            <a:hlinkClick r:id="" action="ppaction://hlinkshowjump?jump=nextslide" highlightClick="1"/>
            <a:extLst>
              <a:ext uri="{FF2B5EF4-FFF2-40B4-BE49-F238E27FC236}">
                <a16:creationId xmlns:a16="http://schemas.microsoft.com/office/drawing/2014/main" id="{AA7E3ADD-40EA-4E32-A9C2-D7903005EB4C}"/>
              </a:ext>
            </a:extLst>
          </p:cNvPr>
          <p:cNvSpPr>
            <a:spLocks noChangeArrowheads="1"/>
          </p:cNvSpPr>
          <p:nvPr/>
        </p:nvSpPr>
        <p:spPr bwMode="auto">
          <a:xfrm>
            <a:off x="2057400" y="5943600"/>
            <a:ext cx="609600" cy="6096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95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54AB794-DFDB-4A1D-922C-9DBF3B072E3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25F0DE7-E9DA-4487-BD03-669AF194323E}" type="slidenum">
              <a:rPr lang="en-US" altLang="en-US" sz="1400" b="0">
                <a:latin typeface="Arial" panose="020B0604020202020204" pitchFamily="34" charset="0"/>
              </a:rPr>
              <a:pPr eaLnBrk="1" hangingPunct="1"/>
              <a:t>2</a:t>
            </a:fld>
            <a:endParaRPr lang="en-US" altLang="en-US" sz="1400" b="0">
              <a:latin typeface="Arial" panose="020B0604020202020204" pitchFamily="34" charset="0"/>
            </a:endParaRPr>
          </a:p>
        </p:txBody>
      </p:sp>
      <p:sp>
        <p:nvSpPr>
          <p:cNvPr id="4" name="Slide Number Placeholder 5">
            <a:extLst>
              <a:ext uri="{FF2B5EF4-FFF2-40B4-BE49-F238E27FC236}">
                <a16:creationId xmlns:a16="http://schemas.microsoft.com/office/drawing/2014/main" id="{22440404-43AF-4925-AA36-AE8CF4FCDA8B}"/>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E58070F-2A69-4CE6-A0E0-4B6EEE087CBD}" type="slidenum">
              <a:rPr lang="en-US" altLang="en-US" sz="1400" b="0">
                <a:latin typeface="Arial" panose="020B0604020202020204" pitchFamily="34" charset="0"/>
              </a:rPr>
              <a:pPr algn="r" eaLnBrk="1" hangingPunct="1"/>
              <a:t>2</a:t>
            </a:fld>
            <a:endParaRPr lang="en-US" altLang="en-US" sz="1400" b="0">
              <a:latin typeface="Arial" panose="020B0604020202020204" pitchFamily="34" charset="0"/>
            </a:endParaRPr>
          </a:p>
        </p:txBody>
      </p:sp>
      <p:pic>
        <p:nvPicPr>
          <p:cNvPr id="18436" name="Picture 2052" descr="Presentation1">
            <a:extLst>
              <a:ext uri="{FF2B5EF4-FFF2-40B4-BE49-F238E27FC236}">
                <a16:creationId xmlns:a16="http://schemas.microsoft.com/office/drawing/2014/main" id="{F1C752E9-DDDD-4300-B41E-8D704DD0FE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D64A91F-88AD-41D0-969C-3653FD5C4935}"/>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EB9BB0BF-CBBE-4430-98A0-BED11BB19E26}" type="slidenum">
              <a:rPr lang="en-US" altLang="en-US" sz="1400" b="0">
                <a:latin typeface="Arial" panose="020B0604020202020204" pitchFamily="34" charset="0"/>
              </a:rPr>
              <a:pPr eaLnBrk="1" hangingPunct="1"/>
              <a:t>20</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727FC634-1EA4-4254-BB67-9D2C10236676}"/>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1BA2C813-DED8-44ED-9CA3-15C502433860}" type="slidenum">
              <a:rPr lang="en-US" altLang="en-US" sz="1400" b="0">
                <a:latin typeface="Arial" panose="020B0604020202020204" pitchFamily="34" charset="0"/>
              </a:rPr>
              <a:pPr algn="r" eaLnBrk="1" hangingPunct="1"/>
              <a:t>20</a:t>
            </a:fld>
            <a:endParaRPr lang="en-US" altLang="en-US" sz="1400" b="0">
              <a:latin typeface="Arial" panose="020B0604020202020204" pitchFamily="34" charset="0"/>
            </a:endParaRPr>
          </a:p>
        </p:txBody>
      </p:sp>
      <p:sp>
        <p:nvSpPr>
          <p:cNvPr id="36868" name="Rectangle 2">
            <a:extLst>
              <a:ext uri="{FF2B5EF4-FFF2-40B4-BE49-F238E27FC236}">
                <a16:creationId xmlns:a16="http://schemas.microsoft.com/office/drawing/2014/main" id="{3EB674C8-0E4A-4D2C-AC55-E44C01A84199}"/>
              </a:ext>
            </a:extLst>
          </p:cNvPr>
          <p:cNvSpPr>
            <a:spLocks noGrp="1" noChangeArrowheads="1"/>
          </p:cNvSpPr>
          <p:nvPr>
            <p:ph type="title"/>
          </p:nvPr>
        </p:nvSpPr>
        <p:spPr>
          <a:xfrm>
            <a:off x="457200" y="0"/>
            <a:ext cx="8229600" cy="1143000"/>
          </a:xfrm>
        </p:spPr>
        <p:txBody>
          <a:bodyPr/>
          <a:lstStyle/>
          <a:p>
            <a:pPr eaLnBrk="1" hangingPunct="1"/>
            <a:r>
              <a:rPr lang="en-US" altLang="en-US" b="1"/>
              <a:t>Virginia Opossum</a:t>
            </a:r>
          </a:p>
        </p:txBody>
      </p:sp>
      <p:graphicFrame>
        <p:nvGraphicFramePr>
          <p:cNvPr id="150528" name="Object 1024">
            <a:hlinkClick r:id="rId3" action="ppaction://hlinksldjump"/>
            <a:extLst>
              <a:ext uri="{FF2B5EF4-FFF2-40B4-BE49-F238E27FC236}">
                <a16:creationId xmlns:a16="http://schemas.microsoft.com/office/drawing/2014/main" id="{CA68B8B5-3A6D-4F50-84DD-425E3E5603D3}"/>
              </a:ext>
            </a:extLst>
          </p:cNvPr>
          <p:cNvGraphicFramePr>
            <a:graphicFrameLocks noChangeAspect="1"/>
          </p:cNvGraphicFramePr>
          <p:nvPr/>
        </p:nvGraphicFramePr>
        <p:xfrm>
          <a:off x="4503738" y="1143000"/>
          <a:ext cx="4640262" cy="5410200"/>
        </p:xfrm>
        <a:graphic>
          <a:graphicData uri="http://schemas.openxmlformats.org/presentationml/2006/ole">
            <mc:AlternateContent xmlns:mc="http://schemas.openxmlformats.org/markup-compatibility/2006">
              <mc:Choice xmlns:v="urn:schemas-microsoft-com:vml" Requires="v">
                <p:oleObj spid="_x0000_s36873" name="Bitmap Image" r:id="rId4" imgW="3790476" imgH="4420217" progId="PBrush">
                  <p:embed/>
                </p:oleObj>
              </mc:Choice>
              <mc:Fallback>
                <p:oleObj name="Bitmap Image" r:id="rId4" imgW="3790476" imgH="4420217" progId="PBrush">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3738" y="1143000"/>
                        <a:ext cx="4640262"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 Box 5">
            <a:extLst>
              <a:ext uri="{FF2B5EF4-FFF2-40B4-BE49-F238E27FC236}">
                <a16:creationId xmlns:a16="http://schemas.microsoft.com/office/drawing/2014/main" id="{0D4DB95C-3C34-4F4E-8A7D-E3BEA66AE9EB}"/>
              </a:ext>
            </a:extLst>
          </p:cNvPr>
          <p:cNvSpPr txBox="1">
            <a:spLocks noChangeArrowheads="1"/>
          </p:cNvSpPr>
          <p:nvPr/>
        </p:nvSpPr>
        <p:spPr bwMode="auto">
          <a:xfrm>
            <a:off x="228600" y="1828800"/>
            <a:ext cx="4343400" cy="708025"/>
          </a:xfrm>
          <a:prstGeom prst="rect">
            <a:avLst/>
          </a:prstGeom>
          <a:noFill/>
          <a:ln w="9525">
            <a:solidFill>
              <a:schemeClr val="tx1"/>
            </a:solidFill>
            <a:miter lim="800000"/>
            <a:headEnd/>
            <a:tailEnd/>
          </a:ln>
        </p:spPr>
        <p:txBody>
          <a:bodyPr>
            <a:spAutoFit/>
          </a:bodyPr>
          <a:lstStyle/>
          <a:p>
            <a:pPr>
              <a:defRPr/>
            </a:pPr>
            <a:r>
              <a:rPr lang="en-US" sz="2000" dirty="0">
                <a:latin typeface="+mn-lt"/>
                <a:cs typeface="+mn-cs"/>
              </a:rPr>
              <a:t>Click on the animal for information about it!</a:t>
            </a:r>
          </a:p>
        </p:txBody>
      </p:sp>
      <p:sp>
        <p:nvSpPr>
          <p:cNvPr id="15" name="Action Button: Back or Previous 14">
            <a:hlinkClick r:id="" action="ppaction://hlinkshowjump?jump=previousslide" highlightClick="1"/>
            <a:extLst>
              <a:ext uri="{FF2B5EF4-FFF2-40B4-BE49-F238E27FC236}">
                <a16:creationId xmlns:a16="http://schemas.microsoft.com/office/drawing/2014/main" id="{C71883E0-9890-472E-8449-1DE10A81FCCC}"/>
              </a:ext>
            </a:extLst>
          </p:cNvPr>
          <p:cNvSpPr>
            <a:spLocks noChangeArrowheads="1"/>
          </p:cNvSpPr>
          <p:nvPr/>
        </p:nvSpPr>
        <p:spPr bwMode="auto">
          <a:xfrm>
            <a:off x="1295400" y="5943600"/>
            <a:ext cx="609600" cy="6096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6" name="Action Button: Forward or Next 15">
            <a:hlinkClick r:id="" action="ppaction://hlinkshowjump?jump=nextslide" highlightClick="1"/>
            <a:extLst>
              <a:ext uri="{FF2B5EF4-FFF2-40B4-BE49-F238E27FC236}">
                <a16:creationId xmlns:a16="http://schemas.microsoft.com/office/drawing/2014/main" id="{0098FC37-515A-4067-AC23-D9675A50402C}"/>
              </a:ext>
            </a:extLst>
          </p:cNvPr>
          <p:cNvSpPr>
            <a:spLocks noChangeArrowheads="1"/>
          </p:cNvSpPr>
          <p:nvPr/>
        </p:nvSpPr>
        <p:spPr bwMode="auto">
          <a:xfrm>
            <a:off x="2057400" y="5943600"/>
            <a:ext cx="609600" cy="6096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05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C53F202-701B-4778-8A1E-C071B04C016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DC54149-93C0-4492-9E2A-F312C0895298}" type="slidenum">
              <a:rPr lang="en-US" altLang="en-US" sz="1400" b="0">
                <a:latin typeface="Arial" panose="020B0604020202020204" pitchFamily="34" charset="0"/>
              </a:rPr>
              <a:pPr eaLnBrk="1" hangingPunct="1"/>
              <a:t>21</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734CF2A3-7EDB-4293-9BA1-4069E82C9131}"/>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4056988-CE7A-4B3A-924E-2E2FFFA4B190}" type="slidenum">
              <a:rPr lang="en-US" altLang="en-US" sz="1400" b="0">
                <a:latin typeface="Arial" panose="020B0604020202020204" pitchFamily="34" charset="0"/>
              </a:rPr>
              <a:pPr algn="r" eaLnBrk="1" hangingPunct="1"/>
              <a:t>21</a:t>
            </a:fld>
            <a:endParaRPr lang="en-US" altLang="en-US" sz="1400" b="0">
              <a:latin typeface="Arial" panose="020B0604020202020204" pitchFamily="34" charset="0"/>
            </a:endParaRPr>
          </a:p>
        </p:txBody>
      </p:sp>
      <p:sp>
        <p:nvSpPr>
          <p:cNvPr id="37892" name="Rectangle 2">
            <a:extLst>
              <a:ext uri="{FF2B5EF4-FFF2-40B4-BE49-F238E27FC236}">
                <a16:creationId xmlns:a16="http://schemas.microsoft.com/office/drawing/2014/main" id="{2609B395-2571-4961-B22C-0D95CAE07E63}"/>
              </a:ext>
            </a:extLst>
          </p:cNvPr>
          <p:cNvSpPr>
            <a:spLocks noGrp="1" noChangeArrowheads="1"/>
          </p:cNvSpPr>
          <p:nvPr>
            <p:ph type="title"/>
          </p:nvPr>
        </p:nvSpPr>
        <p:spPr>
          <a:xfrm>
            <a:off x="457200" y="0"/>
            <a:ext cx="8229600" cy="1143000"/>
          </a:xfrm>
        </p:spPr>
        <p:txBody>
          <a:bodyPr/>
          <a:lstStyle/>
          <a:p>
            <a:pPr eaLnBrk="1" hangingPunct="1"/>
            <a:r>
              <a:rPr lang="en-US" altLang="en-US" b="1"/>
              <a:t>American Crow</a:t>
            </a:r>
          </a:p>
        </p:txBody>
      </p:sp>
      <p:graphicFrame>
        <p:nvGraphicFramePr>
          <p:cNvPr id="151552" name="Object 1024">
            <a:hlinkClick r:id="rId3" action="ppaction://hlinksldjump"/>
            <a:extLst>
              <a:ext uri="{FF2B5EF4-FFF2-40B4-BE49-F238E27FC236}">
                <a16:creationId xmlns:a16="http://schemas.microsoft.com/office/drawing/2014/main" id="{C6DC8C52-9D52-4251-A1C8-A9D2220BF8C6}"/>
              </a:ext>
            </a:extLst>
          </p:cNvPr>
          <p:cNvGraphicFramePr>
            <a:graphicFrameLocks noChangeAspect="1"/>
          </p:cNvGraphicFramePr>
          <p:nvPr/>
        </p:nvGraphicFramePr>
        <p:xfrm>
          <a:off x="5943600" y="1219200"/>
          <a:ext cx="2970213" cy="5410200"/>
        </p:xfrm>
        <a:graphic>
          <a:graphicData uri="http://schemas.openxmlformats.org/presentationml/2006/ole">
            <mc:AlternateContent xmlns:mc="http://schemas.openxmlformats.org/markup-compatibility/2006">
              <mc:Choice xmlns:v="urn:schemas-microsoft-com:vml" Requires="v">
                <p:oleObj spid="_x0000_s37897" name="Bitmap Image" r:id="rId4" imgW="2619048" imgH="4772691" progId="PBrush">
                  <p:embed/>
                </p:oleObj>
              </mc:Choice>
              <mc:Fallback>
                <p:oleObj name="Bitmap Image" r:id="rId4" imgW="2619048" imgH="4772691" progId="PBrush">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219200"/>
                        <a:ext cx="2970213"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 Box 5">
            <a:extLst>
              <a:ext uri="{FF2B5EF4-FFF2-40B4-BE49-F238E27FC236}">
                <a16:creationId xmlns:a16="http://schemas.microsoft.com/office/drawing/2014/main" id="{F4A54036-2A47-4D75-9165-9D9A57BB0420}"/>
              </a:ext>
            </a:extLst>
          </p:cNvPr>
          <p:cNvSpPr txBox="1">
            <a:spLocks noChangeArrowheads="1"/>
          </p:cNvSpPr>
          <p:nvPr/>
        </p:nvSpPr>
        <p:spPr bwMode="auto">
          <a:xfrm>
            <a:off x="228600" y="1828800"/>
            <a:ext cx="4343400" cy="708025"/>
          </a:xfrm>
          <a:prstGeom prst="rect">
            <a:avLst/>
          </a:prstGeom>
          <a:noFill/>
          <a:ln w="9525">
            <a:solidFill>
              <a:schemeClr val="tx1"/>
            </a:solidFill>
            <a:miter lim="800000"/>
            <a:headEnd/>
            <a:tailEnd/>
          </a:ln>
        </p:spPr>
        <p:txBody>
          <a:bodyPr>
            <a:spAutoFit/>
          </a:bodyPr>
          <a:lstStyle/>
          <a:p>
            <a:pPr>
              <a:defRPr/>
            </a:pPr>
            <a:r>
              <a:rPr lang="en-US" sz="2000" dirty="0">
                <a:latin typeface="+mn-lt"/>
                <a:cs typeface="+mn-cs"/>
              </a:rPr>
              <a:t>Click on the animal for information about it!</a:t>
            </a:r>
          </a:p>
        </p:txBody>
      </p:sp>
      <p:sp>
        <p:nvSpPr>
          <p:cNvPr id="15" name="Action Button: Back or Previous 14">
            <a:hlinkClick r:id="" action="ppaction://hlinkshowjump?jump=previousslide" highlightClick="1"/>
            <a:extLst>
              <a:ext uri="{FF2B5EF4-FFF2-40B4-BE49-F238E27FC236}">
                <a16:creationId xmlns:a16="http://schemas.microsoft.com/office/drawing/2014/main" id="{A84F5509-6A15-4231-91E2-7D96BB80504E}"/>
              </a:ext>
            </a:extLst>
          </p:cNvPr>
          <p:cNvSpPr>
            <a:spLocks noChangeArrowheads="1"/>
          </p:cNvSpPr>
          <p:nvPr/>
        </p:nvSpPr>
        <p:spPr bwMode="auto">
          <a:xfrm>
            <a:off x="1295400" y="5943600"/>
            <a:ext cx="609600" cy="6096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6" name="Action Button: Forward or Next 15">
            <a:hlinkClick r:id="" action="ppaction://hlinkshowjump?jump=nextslide" highlightClick="1"/>
            <a:extLst>
              <a:ext uri="{FF2B5EF4-FFF2-40B4-BE49-F238E27FC236}">
                <a16:creationId xmlns:a16="http://schemas.microsoft.com/office/drawing/2014/main" id="{4C7B9179-AEDD-45B3-B8EA-125EA2E4FEDE}"/>
              </a:ext>
            </a:extLst>
          </p:cNvPr>
          <p:cNvSpPr>
            <a:spLocks noChangeArrowheads="1"/>
          </p:cNvSpPr>
          <p:nvPr/>
        </p:nvSpPr>
        <p:spPr bwMode="auto">
          <a:xfrm>
            <a:off x="2057400" y="5943600"/>
            <a:ext cx="609600" cy="6096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15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DD490C0-5A6E-435A-B636-A705C3D2F26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F73BF92-8E8A-45C9-9E05-E660FFD7653D}" type="slidenum">
              <a:rPr lang="en-US" altLang="en-US" sz="1400" b="0">
                <a:latin typeface="Arial" panose="020B0604020202020204" pitchFamily="34" charset="0"/>
              </a:rPr>
              <a:pPr eaLnBrk="1" hangingPunct="1"/>
              <a:t>22</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A901EFC9-6FF0-49AF-9F0A-63D9DFD7479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0EA8BBB-EEE4-467D-AA84-EB86CA916309}" type="slidenum">
              <a:rPr lang="en-US" altLang="en-US" sz="1400" b="0">
                <a:latin typeface="Arial" panose="020B0604020202020204" pitchFamily="34" charset="0"/>
              </a:rPr>
              <a:pPr algn="r" eaLnBrk="1" hangingPunct="1"/>
              <a:t>22</a:t>
            </a:fld>
            <a:endParaRPr lang="en-US" altLang="en-US" sz="1400" b="0">
              <a:latin typeface="Arial" panose="020B0604020202020204" pitchFamily="34" charset="0"/>
            </a:endParaRPr>
          </a:p>
        </p:txBody>
      </p:sp>
      <p:sp>
        <p:nvSpPr>
          <p:cNvPr id="38916" name="Rectangle 2">
            <a:extLst>
              <a:ext uri="{FF2B5EF4-FFF2-40B4-BE49-F238E27FC236}">
                <a16:creationId xmlns:a16="http://schemas.microsoft.com/office/drawing/2014/main" id="{E7108130-407A-413C-ABC0-6E24E3E01046}"/>
              </a:ext>
            </a:extLst>
          </p:cNvPr>
          <p:cNvSpPr>
            <a:spLocks noGrp="1" noChangeArrowheads="1"/>
          </p:cNvSpPr>
          <p:nvPr>
            <p:ph type="title"/>
          </p:nvPr>
        </p:nvSpPr>
        <p:spPr>
          <a:xfrm>
            <a:off x="457200" y="0"/>
            <a:ext cx="8229600" cy="1143000"/>
          </a:xfrm>
        </p:spPr>
        <p:txBody>
          <a:bodyPr/>
          <a:lstStyle/>
          <a:p>
            <a:pPr eaLnBrk="1" hangingPunct="1"/>
            <a:r>
              <a:rPr lang="en-US" altLang="en-US" b="1"/>
              <a:t>Common Snapping Turtle</a:t>
            </a:r>
          </a:p>
        </p:txBody>
      </p:sp>
      <p:graphicFrame>
        <p:nvGraphicFramePr>
          <p:cNvPr id="152576" name="Object 1024">
            <a:hlinkClick r:id="rId3" action="ppaction://hlinksldjump"/>
            <a:extLst>
              <a:ext uri="{FF2B5EF4-FFF2-40B4-BE49-F238E27FC236}">
                <a16:creationId xmlns:a16="http://schemas.microsoft.com/office/drawing/2014/main" id="{32FDE95F-C507-4959-B741-0C8122194C81}"/>
              </a:ext>
            </a:extLst>
          </p:cNvPr>
          <p:cNvGraphicFramePr>
            <a:graphicFrameLocks noChangeAspect="1"/>
          </p:cNvGraphicFramePr>
          <p:nvPr/>
        </p:nvGraphicFramePr>
        <p:xfrm>
          <a:off x="4568825" y="1143000"/>
          <a:ext cx="4575175" cy="5343525"/>
        </p:xfrm>
        <a:graphic>
          <a:graphicData uri="http://schemas.openxmlformats.org/presentationml/2006/ole">
            <mc:AlternateContent xmlns:mc="http://schemas.openxmlformats.org/markup-compatibility/2006">
              <mc:Choice xmlns:v="urn:schemas-microsoft-com:vml" Requires="v">
                <p:oleObj spid="_x0000_s38921" name="Bitmap Image" r:id="rId4" imgW="3801006" imgH="4439270" progId="PBrush">
                  <p:embed/>
                </p:oleObj>
              </mc:Choice>
              <mc:Fallback>
                <p:oleObj name="Bitmap Image" r:id="rId4" imgW="3801006" imgH="4439270" progId="PBrush">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8825" y="1143000"/>
                        <a:ext cx="4575175"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Action Button: Back or Previous 13">
            <a:hlinkClick r:id="" action="ppaction://hlinkshowjump?jump=previousslide" highlightClick="1"/>
            <a:extLst>
              <a:ext uri="{FF2B5EF4-FFF2-40B4-BE49-F238E27FC236}">
                <a16:creationId xmlns:a16="http://schemas.microsoft.com/office/drawing/2014/main" id="{C0754F93-63A6-4622-A2F2-72FEE829C29B}"/>
              </a:ext>
            </a:extLst>
          </p:cNvPr>
          <p:cNvSpPr>
            <a:spLocks noChangeArrowheads="1"/>
          </p:cNvSpPr>
          <p:nvPr/>
        </p:nvSpPr>
        <p:spPr bwMode="auto">
          <a:xfrm>
            <a:off x="1295400" y="5943600"/>
            <a:ext cx="609600" cy="6096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5" name="Action Button: Forward or Next 14">
            <a:hlinkClick r:id="" action="ppaction://hlinkshowjump?jump=nextslide" highlightClick="1"/>
            <a:extLst>
              <a:ext uri="{FF2B5EF4-FFF2-40B4-BE49-F238E27FC236}">
                <a16:creationId xmlns:a16="http://schemas.microsoft.com/office/drawing/2014/main" id="{7EA090C7-CA2D-4764-935C-65C9153776FB}"/>
              </a:ext>
            </a:extLst>
          </p:cNvPr>
          <p:cNvSpPr>
            <a:spLocks noChangeArrowheads="1"/>
          </p:cNvSpPr>
          <p:nvPr/>
        </p:nvSpPr>
        <p:spPr bwMode="auto">
          <a:xfrm>
            <a:off x="2057400" y="5943600"/>
            <a:ext cx="609600" cy="6096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6" name="Text Box 5">
            <a:extLst>
              <a:ext uri="{FF2B5EF4-FFF2-40B4-BE49-F238E27FC236}">
                <a16:creationId xmlns:a16="http://schemas.microsoft.com/office/drawing/2014/main" id="{3CB536A8-9E75-4E7E-AADB-27B4E556C805}"/>
              </a:ext>
            </a:extLst>
          </p:cNvPr>
          <p:cNvSpPr txBox="1">
            <a:spLocks noChangeArrowheads="1"/>
          </p:cNvSpPr>
          <p:nvPr/>
        </p:nvSpPr>
        <p:spPr bwMode="auto">
          <a:xfrm>
            <a:off x="228600" y="1828800"/>
            <a:ext cx="4343400" cy="708025"/>
          </a:xfrm>
          <a:prstGeom prst="rect">
            <a:avLst/>
          </a:prstGeom>
          <a:noFill/>
          <a:ln w="9525">
            <a:solidFill>
              <a:schemeClr val="tx1"/>
            </a:solidFill>
            <a:miter lim="800000"/>
            <a:headEnd/>
            <a:tailEnd/>
          </a:ln>
        </p:spPr>
        <p:txBody>
          <a:bodyPr>
            <a:spAutoFit/>
          </a:bodyPr>
          <a:lstStyle/>
          <a:p>
            <a:pPr>
              <a:defRPr/>
            </a:pPr>
            <a:r>
              <a:rPr lang="en-US" sz="2000" dirty="0">
                <a:latin typeface="+mn-lt"/>
                <a:cs typeface="+mn-cs"/>
              </a:rPr>
              <a:t>Click on the animal for information about 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25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CDAC55E-5D7F-43C9-93E8-41D567AA402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3E9986FB-4ED6-43EA-824C-DC6115496928}" type="slidenum">
              <a:rPr lang="en-US" altLang="en-US" sz="1400" b="0">
                <a:latin typeface="Arial" panose="020B0604020202020204" pitchFamily="34" charset="0"/>
              </a:rPr>
              <a:pPr eaLnBrk="1" hangingPunct="1"/>
              <a:t>23</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AF069490-6748-4E4A-9836-584145727FF3}"/>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4C236BBF-C51D-4226-B638-F3948E3C638E}" type="slidenum">
              <a:rPr lang="en-US" altLang="en-US" sz="1400" b="0">
                <a:latin typeface="Arial" panose="020B0604020202020204" pitchFamily="34" charset="0"/>
              </a:rPr>
              <a:pPr algn="r" eaLnBrk="1" hangingPunct="1"/>
              <a:t>23</a:t>
            </a:fld>
            <a:endParaRPr lang="en-US" altLang="en-US" sz="1400" b="0">
              <a:latin typeface="Arial" panose="020B0604020202020204" pitchFamily="34" charset="0"/>
            </a:endParaRPr>
          </a:p>
        </p:txBody>
      </p:sp>
      <p:sp>
        <p:nvSpPr>
          <p:cNvPr id="39940" name="Rectangle 2">
            <a:extLst>
              <a:ext uri="{FF2B5EF4-FFF2-40B4-BE49-F238E27FC236}">
                <a16:creationId xmlns:a16="http://schemas.microsoft.com/office/drawing/2014/main" id="{AE286B02-331D-4A8E-A759-B9018E2894C6}"/>
              </a:ext>
            </a:extLst>
          </p:cNvPr>
          <p:cNvSpPr>
            <a:spLocks noGrp="1" noChangeArrowheads="1"/>
          </p:cNvSpPr>
          <p:nvPr>
            <p:ph type="title"/>
          </p:nvPr>
        </p:nvSpPr>
        <p:spPr>
          <a:xfrm>
            <a:off x="457200" y="0"/>
            <a:ext cx="8229600" cy="1143000"/>
          </a:xfrm>
        </p:spPr>
        <p:txBody>
          <a:bodyPr/>
          <a:lstStyle/>
          <a:p>
            <a:pPr eaLnBrk="1" hangingPunct="1"/>
            <a:r>
              <a:rPr lang="en-US" altLang="en-US" b="1"/>
              <a:t>Mallard Duck</a:t>
            </a:r>
          </a:p>
        </p:txBody>
      </p:sp>
      <p:graphicFrame>
        <p:nvGraphicFramePr>
          <p:cNvPr id="153600" name="Object 1024">
            <a:hlinkClick r:id="rId3" action="ppaction://hlinksldjump"/>
            <a:extLst>
              <a:ext uri="{FF2B5EF4-FFF2-40B4-BE49-F238E27FC236}">
                <a16:creationId xmlns:a16="http://schemas.microsoft.com/office/drawing/2014/main" id="{06CA7674-8672-4303-B8D3-9A130AB64847}"/>
              </a:ext>
            </a:extLst>
          </p:cNvPr>
          <p:cNvGraphicFramePr>
            <a:graphicFrameLocks noChangeAspect="1"/>
          </p:cNvGraphicFramePr>
          <p:nvPr/>
        </p:nvGraphicFramePr>
        <p:xfrm>
          <a:off x="5715000" y="1066800"/>
          <a:ext cx="3244850" cy="5486400"/>
        </p:xfrm>
        <a:graphic>
          <a:graphicData uri="http://schemas.openxmlformats.org/presentationml/2006/ole">
            <mc:AlternateContent xmlns:mc="http://schemas.openxmlformats.org/markup-compatibility/2006">
              <mc:Choice xmlns:v="urn:schemas-microsoft-com:vml" Requires="v">
                <p:oleObj spid="_x0000_s39945" name="Bitmap Image" r:id="rId4" imgW="2895238" imgH="4896533" progId="PBrush">
                  <p:embed/>
                </p:oleObj>
              </mc:Choice>
              <mc:Fallback>
                <p:oleObj name="Bitmap Image" r:id="rId4" imgW="2895238" imgH="4896533" progId="PBrush">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066800"/>
                        <a:ext cx="324485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 Box 5">
            <a:extLst>
              <a:ext uri="{FF2B5EF4-FFF2-40B4-BE49-F238E27FC236}">
                <a16:creationId xmlns:a16="http://schemas.microsoft.com/office/drawing/2014/main" id="{0085604C-B284-4EB5-B153-17E3622FB89B}"/>
              </a:ext>
            </a:extLst>
          </p:cNvPr>
          <p:cNvSpPr txBox="1">
            <a:spLocks noChangeArrowheads="1"/>
          </p:cNvSpPr>
          <p:nvPr/>
        </p:nvSpPr>
        <p:spPr bwMode="auto">
          <a:xfrm>
            <a:off x="228600" y="1828800"/>
            <a:ext cx="4343400" cy="708025"/>
          </a:xfrm>
          <a:prstGeom prst="rect">
            <a:avLst/>
          </a:prstGeom>
          <a:noFill/>
          <a:ln w="9525">
            <a:solidFill>
              <a:schemeClr val="tx1"/>
            </a:solidFill>
            <a:miter lim="800000"/>
            <a:headEnd/>
            <a:tailEnd/>
          </a:ln>
        </p:spPr>
        <p:txBody>
          <a:bodyPr>
            <a:spAutoFit/>
          </a:bodyPr>
          <a:lstStyle/>
          <a:p>
            <a:pPr>
              <a:defRPr/>
            </a:pPr>
            <a:r>
              <a:rPr lang="en-US" sz="2000" dirty="0">
                <a:latin typeface="+mn-lt"/>
                <a:cs typeface="+mn-cs"/>
              </a:rPr>
              <a:t>Click on the animal for information about it!</a:t>
            </a:r>
          </a:p>
        </p:txBody>
      </p:sp>
      <p:sp>
        <p:nvSpPr>
          <p:cNvPr id="15" name="Action Button: Back or Previous 14">
            <a:hlinkClick r:id="" action="ppaction://hlinkshowjump?jump=previousslide" highlightClick="1"/>
            <a:extLst>
              <a:ext uri="{FF2B5EF4-FFF2-40B4-BE49-F238E27FC236}">
                <a16:creationId xmlns:a16="http://schemas.microsoft.com/office/drawing/2014/main" id="{DCC05E82-ABCB-4D80-A94F-81A6E38F61F2}"/>
              </a:ext>
            </a:extLst>
          </p:cNvPr>
          <p:cNvSpPr>
            <a:spLocks noChangeArrowheads="1"/>
          </p:cNvSpPr>
          <p:nvPr/>
        </p:nvSpPr>
        <p:spPr bwMode="auto">
          <a:xfrm>
            <a:off x="1295400" y="5943600"/>
            <a:ext cx="609600" cy="6096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6" name="Action Button: Forward or Next 15">
            <a:hlinkClick r:id="" action="ppaction://hlinkshowjump?jump=nextslide" highlightClick="1"/>
            <a:extLst>
              <a:ext uri="{FF2B5EF4-FFF2-40B4-BE49-F238E27FC236}">
                <a16:creationId xmlns:a16="http://schemas.microsoft.com/office/drawing/2014/main" id="{8DF15B6D-BDC5-4F9F-A29B-BE5D052947B9}"/>
              </a:ext>
            </a:extLst>
          </p:cNvPr>
          <p:cNvSpPr>
            <a:spLocks noChangeArrowheads="1"/>
          </p:cNvSpPr>
          <p:nvPr/>
        </p:nvSpPr>
        <p:spPr bwMode="auto">
          <a:xfrm>
            <a:off x="2057400" y="5943600"/>
            <a:ext cx="609600" cy="6096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98A15E4-8A9C-437F-B10D-0F4962C6644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635EFDA-FF9F-4A86-AD8E-F2A7F7D6C708}" type="slidenum">
              <a:rPr lang="en-US" altLang="en-US" sz="1400" b="0">
                <a:latin typeface="Arial" panose="020B0604020202020204" pitchFamily="34" charset="0"/>
              </a:rPr>
              <a:pPr eaLnBrk="1" hangingPunct="1"/>
              <a:t>24</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2FFDAA87-D76A-4F79-B8A0-730D5934590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4931B38-942A-4E2B-96CD-4625C0A94833}" type="slidenum">
              <a:rPr lang="en-US" altLang="en-US" sz="1400" b="0">
                <a:latin typeface="Arial" panose="020B0604020202020204" pitchFamily="34" charset="0"/>
              </a:rPr>
              <a:pPr algn="r" eaLnBrk="1" hangingPunct="1"/>
              <a:t>24</a:t>
            </a:fld>
            <a:endParaRPr lang="en-US" altLang="en-US" sz="1400" b="0">
              <a:latin typeface="Arial" panose="020B0604020202020204" pitchFamily="34" charset="0"/>
            </a:endParaRPr>
          </a:p>
        </p:txBody>
      </p:sp>
      <p:sp>
        <p:nvSpPr>
          <p:cNvPr id="40964" name="Rectangle 1026">
            <a:extLst>
              <a:ext uri="{FF2B5EF4-FFF2-40B4-BE49-F238E27FC236}">
                <a16:creationId xmlns:a16="http://schemas.microsoft.com/office/drawing/2014/main" id="{BF79D4EA-033C-4663-9911-E63F3C487011}"/>
              </a:ext>
            </a:extLst>
          </p:cNvPr>
          <p:cNvSpPr>
            <a:spLocks noGrp="1" noChangeArrowheads="1"/>
          </p:cNvSpPr>
          <p:nvPr>
            <p:ph type="title"/>
          </p:nvPr>
        </p:nvSpPr>
        <p:spPr>
          <a:xfrm>
            <a:off x="457200" y="0"/>
            <a:ext cx="8229600" cy="1143000"/>
          </a:xfrm>
        </p:spPr>
        <p:txBody>
          <a:bodyPr/>
          <a:lstStyle/>
          <a:p>
            <a:pPr eaLnBrk="1" hangingPunct="1"/>
            <a:r>
              <a:rPr lang="en-US" altLang="en-US" b="1"/>
              <a:t>Red Fox</a:t>
            </a:r>
          </a:p>
        </p:txBody>
      </p:sp>
      <p:graphicFrame>
        <p:nvGraphicFramePr>
          <p:cNvPr id="154624" name="Object 1024">
            <a:hlinkClick r:id="rId3" action="ppaction://hlinksldjump"/>
            <a:extLst>
              <a:ext uri="{FF2B5EF4-FFF2-40B4-BE49-F238E27FC236}">
                <a16:creationId xmlns:a16="http://schemas.microsoft.com/office/drawing/2014/main" id="{076F7F65-FAE7-41EC-99D0-E524B0D18FED}"/>
              </a:ext>
            </a:extLst>
          </p:cNvPr>
          <p:cNvGraphicFramePr>
            <a:graphicFrameLocks noChangeAspect="1"/>
          </p:cNvGraphicFramePr>
          <p:nvPr/>
        </p:nvGraphicFramePr>
        <p:xfrm>
          <a:off x="4529138" y="1219200"/>
          <a:ext cx="4614862" cy="5319713"/>
        </p:xfrm>
        <a:graphic>
          <a:graphicData uri="http://schemas.openxmlformats.org/presentationml/2006/ole">
            <mc:AlternateContent xmlns:mc="http://schemas.openxmlformats.org/markup-compatibility/2006">
              <mc:Choice xmlns:v="urn:schemas-microsoft-com:vml" Requires="v">
                <p:oleObj spid="_x0000_s40969" name="Bitmap Image" r:id="rId4" imgW="3677163" imgH="4238095" progId="PBrush">
                  <p:embed/>
                </p:oleObj>
              </mc:Choice>
              <mc:Fallback>
                <p:oleObj name="Bitmap Image" r:id="rId4" imgW="3677163" imgH="4238095" progId="PBrush">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9138" y="1219200"/>
                        <a:ext cx="4614862" cy="531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 Box 5">
            <a:extLst>
              <a:ext uri="{FF2B5EF4-FFF2-40B4-BE49-F238E27FC236}">
                <a16:creationId xmlns:a16="http://schemas.microsoft.com/office/drawing/2014/main" id="{DBCBFC22-5781-4419-82A6-D6C61F90EB33}"/>
              </a:ext>
            </a:extLst>
          </p:cNvPr>
          <p:cNvSpPr txBox="1">
            <a:spLocks noChangeArrowheads="1"/>
          </p:cNvSpPr>
          <p:nvPr/>
        </p:nvSpPr>
        <p:spPr bwMode="auto">
          <a:xfrm>
            <a:off x="228600" y="1828800"/>
            <a:ext cx="4343400" cy="708025"/>
          </a:xfrm>
          <a:prstGeom prst="rect">
            <a:avLst/>
          </a:prstGeom>
          <a:noFill/>
          <a:ln w="9525">
            <a:solidFill>
              <a:schemeClr val="tx1"/>
            </a:solidFill>
            <a:miter lim="800000"/>
            <a:headEnd/>
            <a:tailEnd/>
          </a:ln>
        </p:spPr>
        <p:txBody>
          <a:bodyPr>
            <a:spAutoFit/>
          </a:bodyPr>
          <a:lstStyle/>
          <a:p>
            <a:pPr>
              <a:defRPr/>
            </a:pPr>
            <a:r>
              <a:rPr lang="en-US" sz="2000" dirty="0">
                <a:latin typeface="+mn-lt"/>
                <a:cs typeface="+mn-cs"/>
              </a:rPr>
              <a:t>Click on the animal for information about it!</a:t>
            </a:r>
          </a:p>
        </p:txBody>
      </p:sp>
      <p:sp>
        <p:nvSpPr>
          <p:cNvPr id="15" name="Action Button: Back or Previous 14">
            <a:hlinkClick r:id="" action="ppaction://hlinkshowjump?jump=previousslide" highlightClick="1"/>
            <a:extLst>
              <a:ext uri="{FF2B5EF4-FFF2-40B4-BE49-F238E27FC236}">
                <a16:creationId xmlns:a16="http://schemas.microsoft.com/office/drawing/2014/main" id="{64C8134B-8E80-468C-91B7-097E2DD6D91A}"/>
              </a:ext>
            </a:extLst>
          </p:cNvPr>
          <p:cNvSpPr>
            <a:spLocks noChangeArrowheads="1"/>
          </p:cNvSpPr>
          <p:nvPr/>
        </p:nvSpPr>
        <p:spPr bwMode="auto">
          <a:xfrm>
            <a:off x="1295400" y="5943600"/>
            <a:ext cx="609600" cy="6096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6" name="Action Button: Forward or Next 15">
            <a:hlinkClick r:id="" action="ppaction://hlinkshowjump?jump=nextslide" highlightClick="1"/>
            <a:extLst>
              <a:ext uri="{FF2B5EF4-FFF2-40B4-BE49-F238E27FC236}">
                <a16:creationId xmlns:a16="http://schemas.microsoft.com/office/drawing/2014/main" id="{8ACA4BC7-D97F-4815-82B3-42227EFD7AD2}"/>
              </a:ext>
            </a:extLst>
          </p:cNvPr>
          <p:cNvSpPr>
            <a:spLocks noChangeArrowheads="1"/>
          </p:cNvSpPr>
          <p:nvPr/>
        </p:nvSpPr>
        <p:spPr bwMode="auto">
          <a:xfrm>
            <a:off x="2057400" y="5943600"/>
            <a:ext cx="609600" cy="6096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46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604196E-95E9-45BE-8739-64D83C5944E1}"/>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3555EF4F-0D0F-4A7E-9247-9E5D57538B93}" type="slidenum">
              <a:rPr lang="en-US" altLang="en-US" sz="1400" b="0">
                <a:latin typeface="Arial" panose="020B0604020202020204" pitchFamily="34" charset="0"/>
              </a:rPr>
              <a:pPr eaLnBrk="1" hangingPunct="1"/>
              <a:t>25</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0B5FE10E-6536-4FB1-88EE-CA74E30B15B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3D6B278-4972-41A5-83C7-558E38052F40}" type="slidenum">
              <a:rPr lang="en-US" altLang="en-US" sz="1400" b="0">
                <a:latin typeface="Arial" panose="020B0604020202020204" pitchFamily="34" charset="0"/>
              </a:rPr>
              <a:pPr algn="r" eaLnBrk="1" hangingPunct="1"/>
              <a:t>25</a:t>
            </a:fld>
            <a:endParaRPr lang="en-US" altLang="en-US" sz="1400" b="0">
              <a:latin typeface="Arial" panose="020B0604020202020204" pitchFamily="34" charset="0"/>
            </a:endParaRPr>
          </a:p>
        </p:txBody>
      </p:sp>
      <p:sp>
        <p:nvSpPr>
          <p:cNvPr id="41988" name="Rectangle 1026">
            <a:extLst>
              <a:ext uri="{FF2B5EF4-FFF2-40B4-BE49-F238E27FC236}">
                <a16:creationId xmlns:a16="http://schemas.microsoft.com/office/drawing/2014/main" id="{E2F2A1C4-E622-4DA9-AE15-C71CABC56246}"/>
              </a:ext>
            </a:extLst>
          </p:cNvPr>
          <p:cNvSpPr>
            <a:spLocks noGrp="1" noChangeArrowheads="1"/>
          </p:cNvSpPr>
          <p:nvPr>
            <p:ph type="title"/>
          </p:nvPr>
        </p:nvSpPr>
        <p:spPr>
          <a:xfrm>
            <a:off x="457200" y="0"/>
            <a:ext cx="8229600" cy="1143000"/>
          </a:xfrm>
        </p:spPr>
        <p:txBody>
          <a:bodyPr/>
          <a:lstStyle/>
          <a:p>
            <a:pPr eaLnBrk="1" hangingPunct="1"/>
            <a:r>
              <a:rPr lang="en-US" altLang="en-US" b="1"/>
              <a:t>White-Tailed Deer</a:t>
            </a:r>
          </a:p>
        </p:txBody>
      </p:sp>
      <p:graphicFrame>
        <p:nvGraphicFramePr>
          <p:cNvPr id="155648" name="Object 1024">
            <a:hlinkClick r:id="rId3" action="ppaction://hlinksldjump"/>
            <a:extLst>
              <a:ext uri="{FF2B5EF4-FFF2-40B4-BE49-F238E27FC236}">
                <a16:creationId xmlns:a16="http://schemas.microsoft.com/office/drawing/2014/main" id="{D03C2E46-FA93-4572-A881-40AE79C148FF}"/>
              </a:ext>
            </a:extLst>
          </p:cNvPr>
          <p:cNvGraphicFramePr>
            <a:graphicFrameLocks noChangeAspect="1"/>
          </p:cNvGraphicFramePr>
          <p:nvPr/>
        </p:nvGraphicFramePr>
        <p:xfrm>
          <a:off x="4478338" y="1219200"/>
          <a:ext cx="4665662" cy="5133975"/>
        </p:xfrm>
        <a:graphic>
          <a:graphicData uri="http://schemas.openxmlformats.org/presentationml/2006/ole">
            <mc:AlternateContent xmlns:mc="http://schemas.openxmlformats.org/markup-compatibility/2006">
              <mc:Choice xmlns:v="urn:schemas-microsoft-com:vml" Requires="v">
                <p:oleObj spid="_x0000_s41993" name="Bitmap Image" r:id="rId4" imgW="3790476" imgH="4172532" progId="PBrush">
                  <p:embed/>
                </p:oleObj>
              </mc:Choice>
              <mc:Fallback>
                <p:oleObj name="Bitmap Image" r:id="rId4" imgW="3790476" imgH="4172532" progId="PBrush">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8338" y="1219200"/>
                        <a:ext cx="4665662"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 Box 5">
            <a:extLst>
              <a:ext uri="{FF2B5EF4-FFF2-40B4-BE49-F238E27FC236}">
                <a16:creationId xmlns:a16="http://schemas.microsoft.com/office/drawing/2014/main" id="{9E4DF9F1-36C9-44BF-9850-5F9A1727ABDC}"/>
              </a:ext>
            </a:extLst>
          </p:cNvPr>
          <p:cNvSpPr txBox="1">
            <a:spLocks noChangeArrowheads="1"/>
          </p:cNvSpPr>
          <p:nvPr/>
        </p:nvSpPr>
        <p:spPr bwMode="auto">
          <a:xfrm>
            <a:off x="228600" y="1828800"/>
            <a:ext cx="4343400" cy="708025"/>
          </a:xfrm>
          <a:prstGeom prst="rect">
            <a:avLst/>
          </a:prstGeom>
          <a:noFill/>
          <a:ln w="9525">
            <a:solidFill>
              <a:schemeClr val="tx1"/>
            </a:solidFill>
            <a:miter lim="800000"/>
            <a:headEnd/>
            <a:tailEnd/>
          </a:ln>
        </p:spPr>
        <p:txBody>
          <a:bodyPr>
            <a:spAutoFit/>
          </a:bodyPr>
          <a:lstStyle/>
          <a:p>
            <a:pPr>
              <a:defRPr/>
            </a:pPr>
            <a:r>
              <a:rPr lang="en-US" sz="2000" dirty="0">
                <a:latin typeface="+mn-lt"/>
                <a:cs typeface="+mn-cs"/>
              </a:rPr>
              <a:t>Click on the animal for information about it!</a:t>
            </a:r>
          </a:p>
        </p:txBody>
      </p:sp>
      <p:sp>
        <p:nvSpPr>
          <p:cNvPr id="15" name="Action Button: Back or Previous 14">
            <a:hlinkClick r:id="" action="ppaction://hlinkshowjump?jump=previousslide" highlightClick="1"/>
            <a:extLst>
              <a:ext uri="{FF2B5EF4-FFF2-40B4-BE49-F238E27FC236}">
                <a16:creationId xmlns:a16="http://schemas.microsoft.com/office/drawing/2014/main" id="{D69AC80A-A1F9-4FD0-920C-CD3C22D4C5F2}"/>
              </a:ext>
            </a:extLst>
          </p:cNvPr>
          <p:cNvSpPr>
            <a:spLocks noChangeArrowheads="1"/>
          </p:cNvSpPr>
          <p:nvPr/>
        </p:nvSpPr>
        <p:spPr bwMode="auto">
          <a:xfrm>
            <a:off x="1295400" y="5943600"/>
            <a:ext cx="609600" cy="6096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6" name="Action Button: Forward or Next 15">
            <a:hlinkClick r:id="" action="ppaction://hlinkshowjump?jump=nextslide" highlightClick="1"/>
            <a:extLst>
              <a:ext uri="{FF2B5EF4-FFF2-40B4-BE49-F238E27FC236}">
                <a16:creationId xmlns:a16="http://schemas.microsoft.com/office/drawing/2014/main" id="{069FED10-20C6-4FC3-A13F-534B63B83185}"/>
              </a:ext>
            </a:extLst>
          </p:cNvPr>
          <p:cNvSpPr>
            <a:spLocks noChangeArrowheads="1"/>
          </p:cNvSpPr>
          <p:nvPr/>
        </p:nvSpPr>
        <p:spPr bwMode="auto">
          <a:xfrm>
            <a:off x="2057400" y="5943600"/>
            <a:ext cx="609600" cy="6096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56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FD7885D3-7BB4-49C3-BB46-9F2CD73C50C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3F7BCAE-69A1-4C5C-A2C9-9782A01EBD3F}" type="slidenum">
              <a:rPr lang="en-US" altLang="en-US" sz="1400" b="0">
                <a:latin typeface="Arial" panose="020B0604020202020204" pitchFamily="34" charset="0"/>
              </a:rPr>
              <a:pPr eaLnBrk="1" hangingPunct="1"/>
              <a:t>26</a:t>
            </a:fld>
            <a:endParaRPr lang="en-US" altLang="en-US" sz="1400" b="0">
              <a:latin typeface="Arial" panose="020B0604020202020204" pitchFamily="34" charset="0"/>
            </a:endParaRPr>
          </a:p>
        </p:txBody>
      </p:sp>
      <p:sp>
        <p:nvSpPr>
          <p:cNvPr id="7" name="Slide Number Placeholder 5">
            <a:extLst>
              <a:ext uri="{FF2B5EF4-FFF2-40B4-BE49-F238E27FC236}">
                <a16:creationId xmlns:a16="http://schemas.microsoft.com/office/drawing/2014/main" id="{7E544201-1F42-478E-A2D6-12C3C4BB4F2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DD5A06A-ED3E-4C0E-A2D7-6C5761606612}" type="slidenum">
              <a:rPr lang="en-US" altLang="en-US" sz="1400" b="0">
                <a:latin typeface="Arial" panose="020B0604020202020204" pitchFamily="34" charset="0"/>
              </a:rPr>
              <a:pPr algn="r" eaLnBrk="1" hangingPunct="1"/>
              <a:t>26</a:t>
            </a:fld>
            <a:endParaRPr lang="en-US" altLang="en-US" sz="1400" b="0">
              <a:latin typeface="Arial" panose="020B0604020202020204" pitchFamily="34" charset="0"/>
            </a:endParaRPr>
          </a:p>
        </p:txBody>
      </p:sp>
      <p:sp>
        <p:nvSpPr>
          <p:cNvPr id="43012" name="Rectangle 2">
            <a:extLst>
              <a:ext uri="{FF2B5EF4-FFF2-40B4-BE49-F238E27FC236}">
                <a16:creationId xmlns:a16="http://schemas.microsoft.com/office/drawing/2014/main" id="{C8CCEEED-E1A7-438B-BB10-EF2E0704FF8D}"/>
              </a:ext>
            </a:extLst>
          </p:cNvPr>
          <p:cNvSpPr>
            <a:spLocks noGrp="1" noChangeArrowheads="1"/>
          </p:cNvSpPr>
          <p:nvPr>
            <p:ph type="title"/>
          </p:nvPr>
        </p:nvSpPr>
        <p:spPr>
          <a:xfrm>
            <a:off x="457200" y="0"/>
            <a:ext cx="8229600" cy="1143000"/>
          </a:xfrm>
        </p:spPr>
        <p:txBody>
          <a:bodyPr/>
          <a:lstStyle/>
          <a:p>
            <a:pPr eaLnBrk="1" hangingPunct="1"/>
            <a:r>
              <a:rPr lang="en-US" altLang="en-US" b="1"/>
              <a:t>Eastern Grey Squirrel</a:t>
            </a:r>
          </a:p>
        </p:txBody>
      </p:sp>
      <p:graphicFrame>
        <p:nvGraphicFramePr>
          <p:cNvPr id="156672" name="Object 0">
            <a:hlinkClick r:id="rId3" action="ppaction://hlinksldjump"/>
            <a:extLst>
              <a:ext uri="{FF2B5EF4-FFF2-40B4-BE49-F238E27FC236}">
                <a16:creationId xmlns:a16="http://schemas.microsoft.com/office/drawing/2014/main" id="{C1F64957-CA5D-4791-B476-74BED342AE6D}"/>
              </a:ext>
            </a:extLst>
          </p:cNvPr>
          <p:cNvGraphicFramePr>
            <a:graphicFrameLocks noChangeAspect="1"/>
          </p:cNvGraphicFramePr>
          <p:nvPr/>
        </p:nvGraphicFramePr>
        <p:xfrm>
          <a:off x="4905375" y="1219200"/>
          <a:ext cx="4238625" cy="5186363"/>
        </p:xfrm>
        <a:graphic>
          <a:graphicData uri="http://schemas.openxmlformats.org/presentationml/2006/ole">
            <mc:AlternateContent xmlns:mc="http://schemas.openxmlformats.org/markup-compatibility/2006">
              <mc:Choice xmlns:v="urn:schemas-microsoft-com:vml" Requires="v">
                <p:oleObj spid="_x0000_s43017" name="Bitmap Image" r:id="rId4" imgW="3495238" imgH="4277322" progId="PBrush">
                  <p:embed/>
                </p:oleObj>
              </mc:Choice>
              <mc:Fallback>
                <p:oleObj name="Bitmap Image" r:id="rId4" imgW="3495238" imgH="4277322" progId="PBrush">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375" y="1219200"/>
                        <a:ext cx="4238625" cy="518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 Box 5">
            <a:extLst>
              <a:ext uri="{FF2B5EF4-FFF2-40B4-BE49-F238E27FC236}">
                <a16:creationId xmlns:a16="http://schemas.microsoft.com/office/drawing/2014/main" id="{DF0DA789-4FCF-4AE0-AE68-233A2ED84ED3}"/>
              </a:ext>
            </a:extLst>
          </p:cNvPr>
          <p:cNvSpPr txBox="1">
            <a:spLocks noChangeArrowheads="1"/>
          </p:cNvSpPr>
          <p:nvPr/>
        </p:nvSpPr>
        <p:spPr bwMode="auto">
          <a:xfrm>
            <a:off x="228600" y="1828800"/>
            <a:ext cx="4343400" cy="708025"/>
          </a:xfrm>
          <a:prstGeom prst="rect">
            <a:avLst/>
          </a:prstGeom>
          <a:noFill/>
          <a:ln w="9525">
            <a:solidFill>
              <a:schemeClr val="tx1"/>
            </a:solidFill>
            <a:miter lim="800000"/>
            <a:headEnd/>
            <a:tailEnd/>
          </a:ln>
        </p:spPr>
        <p:txBody>
          <a:bodyPr>
            <a:spAutoFit/>
          </a:bodyPr>
          <a:lstStyle/>
          <a:p>
            <a:pPr>
              <a:defRPr/>
            </a:pPr>
            <a:r>
              <a:rPr lang="en-US" sz="2000" dirty="0">
                <a:latin typeface="+mn-lt"/>
                <a:cs typeface="+mn-cs"/>
              </a:rPr>
              <a:t>Click on the animal for information about it!</a:t>
            </a:r>
          </a:p>
        </p:txBody>
      </p:sp>
      <p:sp>
        <p:nvSpPr>
          <p:cNvPr id="15" name="Action Button: Back or Previous 14">
            <a:hlinkClick r:id="" action="ppaction://hlinkshowjump?jump=previousslide" highlightClick="1"/>
            <a:extLst>
              <a:ext uri="{FF2B5EF4-FFF2-40B4-BE49-F238E27FC236}">
                <a16:creationId xmlns:a16="http://schemas.microsoft.com/office/drawing/2014/main" id="{1E5E5AB9-540F-41AC-A34C-7DFB9D4164D0}"/>
              </a:ext>
            </a:extLst>
          </p:cNvPr>
          <p:cNvSpPr>
            <a:spLocks noChangeArrowheads="1"/>
          </p:cNvSpPr>
          <p:nvPr/>
        </p:nvSpPr>
        <p:spPr bwMode="auto">
          <a:xfrm>
            <a:off x="1295400" y="5943600"/>
            <a:ext cx="609600" cy="6096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6" name="Action Button: Forward or Next 15">
            <a:hlinkClick r:id="" action="ppaction://hlinkshowjump?jump=nextslide" highlightClick="1"/>
            <a:extLst>
              <a:ext uri="{FF2B5EF4-FFF2-40B4-BE49-F238E27FC236}">
                <a16:creationId xmlns:a16="http://schemas.microsoft.com/office/drawing/2014/main" id="{D509DD66-2903-4981-916C-DA3D06786864}"/>
              </a:ext>
            </a:extLst>
          </p:cNvPr>
          <p:cNvSpPr>
            <a:spLocks noChangeArrowheads="1"/>
          </p:cNvSpPr>
          <p:nvPr/>
        </p:nvSpPr>
        <p:spPr bwMode="auto">
          <a:xfrm>
            <a:off x="2057400" y="5943600"/>
            <a:ext cx="609600" cy="6096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66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9F68075C-7E78-4B84-B6D4-EE35E3F209D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6188FE0-ED42-4F15-BD94-9A45E841C2BC}" type="slidenum">
              <a:rPr lang="en-US" altLang="en-US" sz="1400" b="0">
                <a:latin typeface="Arial" panose="020B0604020202020204" pitchFamily="34" charset="0"/>
              </a:rPr>
              <a:pPr eaLnBrk="1" hangingPunct="1"/>
              <a:t>27</a:t>
            </a:fld>
            <a:endParaRPr lang="en-US" altLang="en-US" sz="1400" b="0">
              <a:latin typeface="Arial" panose="020B0604020202020204" pitchFamily="34" charset="0"/>
            </a:endParaRPr>
          </a:p>
        </p:txBody>
      </p:sp>
      <p:sp>
        <p:nvSpPr>
          <p:cNvPr id="7" name="Slide Number Placeholder 5">
            <a:extLst>
              <a:ext uri="{FF2B5EF4-FFF2-40B4-BE49-F238E27FC236}">
                <a16:creationId xmlns:a16="http://schemas.microsoft.com/office/drawing/2014/main" id="{3FEB67C5-76E7-4917-B4FE-CB183EDCB22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EEDD399-D6C1-44F2-B3CA-6BCAFC411569}" type="slidenum">
              <a:rPr lang="en-US" altLang="en-US" sz="1400" b="0">
                <a:latin typeface="Arial" panose="020B0604020202020204" pitchFamily="34" charset="0"/>
              </a:rPr>
              <a:pPr algn="r" eaLnBrk="1" hangingPunct="1"/>
              <a:t>27</a:t>
            </a:fld>
            <a:endParaRPr lang="en-US" altLang="en-US" sz="1400" b="0">
              <a:latin typeface="Arial" panose="020B0604020202020204" pitchFamily="34" charset="0"/>
            </a:endParaRPr>
          </a:p>
        </p:txBody>
      </p:sp>
      <p:sp>
        <p:nvSpPr>
          <p:cNvPr id="44036" name="Rectangle 2">
            <a:extLst>
              <a:ext uri="{FF2B5EF4-FFF2-40B4-BE49-F238E27FC236}">
                <a16:creationId xmlns:a16="http://schemas.microsoft.com/office/drawing/2014/main" id="{45ADB96C-3C7B-4083-9DAC-4B686F3B5872}"/>
              </a:ext>
            </a:extLst>
          </p:cNvPr>
          <p:cNvSpPr>
            <a:spLocks noGrp="1" noChangeArrowheads="1"/>
          </p:cNvSpPr>
          <p:nvPr>
            <p:ph type="title"/>
          </p:nvPr>
        </p:nvSpPr>
        <p:spPr>
          <a:xfrm>
            <a:off x="457200" y="0"/>
            <a:ext cx="8229600" cy="1143000"/>
          </a:xfrm>
        </p:spPr>
        <p:txBody>
          <a:bodyPr/>
          <a:lstStyle/>
          <a:p>
            <a:pPr eaLnBrk="1" hangingPunct="1"/>
            <a:r>
              <a:rPr lang="en-US" altLang="en-US" b="1"/>
              <a:t>Canada Goose</a:t>
            </a:r>
          </a:p>
        </p:txBody>
      </p:sp>
      <p:sp>
        <p:nvSpPr>
          <p:cNvPr id="11" name="Text Box 5">
            <a:extLst>
              <a:ext uri="{FF2B5EF4-FFF2-40B4-BE49-F238E27FC236}">
                <a16:creationId xmlns:a16="http://schemas.microsoft.com/office/drawing/2014/main" id="{92C2EDC0-0D23-4485-A2E1-EE10ABE3BC6F}"/>
              </a:ext>
            </a:extLst>
          </p:cNvPr>
          <p:cNvSpPr txBox="1">
            <a:spLocks noChangeArrowheads="1"/>
          </p:cNvSpPr>
          <p:nvPr/>
        </p:nvSpPr>
        <p:spPr bwMode="auto">
          <a:xfrm>
            <a:off x="228600" y="1828800"/>
            <a:ext cx="4343400" cy="708025"/>
          </a:xfrm>
          <a:prstGeom prst="rect">
            <a:avLst/>
          </a:prstGeom>
          <a:noFill/>
          <a:ln w="9525">
            <a:solidFill>
              <a:schemeClr val="tx1"/>
            </a:solidFill>
            <a:miter lim="800000"/>
            <a:headEnd/>
            <a:tailEnd/>
          </a:ln>
        </p:spPr>
        <p:txBody>
          <a:bodyPr>
            <a:spAutoFit/>
          </a:bodyPr>
          <a:lstStyle/>
          <a:p>
            <a:pPr>
              <a:defRPr/>
            </a:pPr>
            <a:r>
              <a:rPr lang="en-US" sz="2000" dirty="0">
                <a:latin typeface="+mn-lt"/>
                <a:cs typeface="+mn-cs"/>
              </a:rPr>
              <a:t>Click on the animal for information about it!</a:t>
            </a:r>
          </a:p>
        </p:txBody>
      </p:sp>
      <p:sp>
        <p:nvSpPr>
          <p:cNvPr id="14" name="Action Button: Back or Previous 13">
            <a:hlinkClick r:id="" action="ppaction://hlinkshowjump?jump=previousslide" highlightClick="1"/>
            <a:extLst>
              <a:ext uri="{FF2B5EF4-FFF2-40B4-BE49-F238E27FC236}">
                <a16:creationId xmlns:a16="http://schemas.microsoft.com/office/drawing/2014/main" id="{33822391-5F84-44F3-8626-9214A8C22E18}"/>
              </a:ext>
            </a:extLst>
          </p:cNvPr>
          <p:cNvSpPr>
            <a:spLocks noChangeArrowheads="1"/>
          </p:cNvSpPr>
          <p:nvPr/>
        </p:nvSpPr>
        <p:spPr bwMode="auto">
          <a:xfrm>
            <a:off x="1295400" y="5943600"/>
            <a:ext cx="609600" cy="6096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5" name="Action Button: Forward or Next 14">
            <a:hlinkClick r:id="" action="ppaction://hlinkshowjump?jump=nextslide" highlightClick="1"/>
            <a:extLst>
              <a:ext uri="{FF2B5EF4-FFF2-40B4-BE49-F238E27FC236}">
                <a16:creationId xmlns:a16="http://schemas.microsoft.com/office/drawing/2014/main" id="{853491AF-9887-42B6-8FE3-0CBE4B316276}"/>
              </a:ext>
            </a:extLst>
          </p:cNvPr>
          <p:cNvSpPr>
            <a:spLocks noChangeArrowheads="1"/>
          </p:cNvSpPr>
          <p:nvPr/>
        </p:nvSpPr>
        <p:spPr bwMode="auto">
          <a:xfrm>
            <a:off x="2057400" y="5943600"/>
            <a:ext cx="609600" cy="6096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pic>
        <p:nvPicPr>
          <p:cNvPr id="44040" name="Picture 3">
            <a:hlinkClick r:id="rId2" action="ppaction://hlinksldjump"/>
            <a:extLst>
              <a:ext uri="{FF2B5EF4-FFF2-40B4-BE49-F238E27FC236}">
                <a16:creationId xmlns:a16="http://schemas.microsoft.com/office/drawing/2014/main" id="{4D0DDBA0-E5B7-42B0-BA31-F254A881A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447800"/>
            <a:ext cx="36195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57A9DCF-CE62-49AA-A5D4-8AB53948C3E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64C7A2C-51D9-435D-8FAA-F0B3602750A5}" type="slidenum">
              <a:rPr lang="en-US" altLang="en-US" sz="1400" b="0">
                <a:latin typeface="Arial" panose="020B0604020202020204" pitchFamily="34" charset="0"/>
              </a:rPr>
              <a:pPr eaLnBrk="1" hangingPunct="1"/>
              <a:t>28</a:t>
            </a:fld>
            <a:endParaRPr lang="en-US" altLang="en-US" sz="1400" b="0">
              <a:latin typeface="Arial" panose="020B0604020202020204" pitchFamily="34" charset="0"/>
            </a:endParaRPr>
          </a:p>
        </p:txBody>
      </p:sp>
      <p:sp>
        <p:nvSpPr>
          <p:cNvPr id="7" name="Slide Number Placeholder 5">
            <a:extLst>
              <a:ext uri="{FF2B5EF4-FFF2-40B4-BE49-F238E27FC236}">
                <a16:creationId xmlns:a16="http://schemas.microsoft.com/office/drawing/2014/main" id="{8B03E5D6-CC48-4832-83D6-A7BFA3C88C1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1A77752-FA5A-4D24-8F47-25D65332C62A}" type="slidenum">
              <a:rPr lang="en-US" altLang="en-US" sz="1400" b="0">
                <a:latin typeface="Arial" panose="020B0604020202020204" pitchFamily="34" charset="0"/>
              </a:rPr>
              <a:pPr algn="r" eaLnBrk="1" hangingPunct="1"/>
              <a:t>28</a:t>
            </a:fld>
            <a:endParaRPr lang="en-US" altLang="en-US" sz="1400" b="0">
              <a:latin typeface="Arial" panose="020B0604020202020204" pitchFamily="34" charset="0"/>
            </a:endParaRPr>
          </a:p>
        </p:txBody>
      </p:sp>
      <p:sp>
        <p:nvSpPr>
          <p:cNvPr id="45060" name="Rectangle 2">
            <a:extLst>
              <a:ext uri="{FF2B5EF4-FFF2-40B4-BE49-F238E27FC236}">
                <a16:creationId xmlns:a16="http://schemas.microsoft.com/office/drawing/2014/main" id="{49CE85A5-846A-4AD9-A10C-76D2BDA1E1A8}"/>
              </a:ext>
            </a:extLst>
          </p:cNvPr>
          <p:cNvSpPr>
            <a:spLocks noGrp="1" noChangeArrowheads="1"/>
          </p:cNvSpPr>
          <p:nvPr>
            <p:ph type="title"/>
          </p:nvPr>
        </p:nvSpPr>
        <p:spPr>
          <a:xfrm>
            <a:off x="457200" y="0"/>
            <a:ext cx="8229600" cy="1143000"/>
          </a:xfrm>
        </p:spPr>
        <p:txBody>
          <a:bodyPr/>
          <a:lstStyle/>
          <a:p>
            <a:pPr eaLnBrk="1" hangingPunct="1"/>
            <a:r>
              <a:rPr lang="en-US" altLang="en-US" b="1"/>
              <a:t>Raccoon</a:t>
            </a:r>
          </a:p>
        </p:txBody>
      </p:sp>
      <p:sp>
        <p:nvSpPr>
          <p:cNvPr id="9" name="Action Button: Back or Previous 8">
            <a:hlinkClick r:id="" action="ppaction://hlinkshowjump?jump=previousslide" highlightClick="1"/>
            <a:extLst>
              <a:ext uri="{FF2B5EF4-FFF2-40B4-BE49-F238E27FC236}">
                <a16:creationId xmlns:a16="http://schemas.microsoft.com/office/drawing/2014/main" id="{DADC6B85-0439-4E28-9CB9-6828426A6748}"/>
              </a:ext>
            </a:extLst>
          </p:cNvPr>
          <p:cNvSpPr>
            <a:spLocks noChangeArrowheads="1"/>
          </p:cNvSpPr>
          <p:nvPr/>
        </p:nvSpPr>
        <p:spPr bwMode="auto">
          <a:xfrm>
            <a:off x="381000" y="5943600"/>
            <a:ext cx="609600" cy="6096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0" name="Action Button: Home 9">
            <a:hlinkClick r:id="rId2" action="ppaction://hlinksldjump" highlightClick="1"/>
            <a:extLst>
              <a:ext uri="{FF2B5EF4-FFF2-40B4-BE49-F238E27FC236}">
                <a16:creationId xmlns:a16="http://schemas.microsoft.com/office/drawing/2014/main" id="{EAC8D11A-4CE9-49E8-9423-02B74F4F270B}"/>
              </a:ext>
            </a:extLst>
          </p:cNvPr>
          <p:cNvSpPr>
            <a:spLocks noChangeArrowheads="1"/>
          </p:cNvSpPr>
          <p:nvPr/>
        </p:nvSpPr>
        <p:spPr bwMode="auto">
          <a:xfrm>
            <a:off x="1219200" y="5943600"/>
            <a:ext cx="609600" cy="609600"/>
          </a:xfrm>
          <a:prstGeom prst="actionButtonHome">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2" name="Action Button: Forward or Next 11">
            <a:hlinkClick r:id="" action="ppaction://hlinkshowjump?jump=nextslide" highlightClick="1"/>
            <a:extLst>
              <a:ext uri="{FF2B5EF4-FFF2-40B4-BE49-F238E27FC236}">
                <a16:creationId xmlns:a16="http://schemas.microsoft.com/office/drawing/2014/main" id="{624FC551-7956-4306-A500-D7B5C1A63128}"/>
              </a:ext>
            </a:extLst>
          </p:cNvPr>
          <p:cNvSpPr>
            <a:spLocks noChangeArrowheads="1"/>
          </p:cNvSpPr>
          <p:nvPr/>
        </p:nvSpPr>
        <p:spPr bwMode="auto">
          <a:xfrm>
            <a:off x="2057400" y="5943600"/>
            <a:ext cx="609600" cy="6096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3" name="Text Box 5">
            <a:extLst>
              <a:ext uri="{FF2B5EF4-FFF2-40B4-BE49-F238E27FC236}">
                <a16:creationId xmlns:a16="http://schemas.microsoft.com/office/drawing/2014/main" id="{BE8CC0FF-0EB2-49C6-90D4-EC25BE8029FA}"/>
              </a:ext>
            </a:extLst>
          </p:cNvPr>
          <p:cNvSpPr txBox="1">
            <a:spLocks noChangeArrowheads="1"/>
          </p:cNvSpPr>
          <p:nvPr/>
        </p:nvSpPr>
        <p:spPr bwMode="auto">
          <a:xfrm>
            <a:off x="228600" y="1828800"/>
            <a:ext cx="4343400" cy="708025"/>
          </a:xfrm>
          <a:prstGeom prst="rect">
            <a:avLst/>
          </a:prstGeom>
          <a:noFill/>
          <a:ln w="9525">
            <a:solidFill>
              <a:schemeClr val="tx1"/>
            </a:solidFill>
            <a:miter lim="800000"/>
            <a:headEnd/>
            <a:tailEnd/>
          </a:ln>
        </p:spPr>
        <p:txBody>
          <a:bodyPr>
            <a:spAutoFit/>
          </a:bodyPr>
          <a:lstStyle/>
          <a:p>
            <a:pPr>
              <a:defRPr/>
            </a:pPr>
            <a:r>
              <a:rPr lang="en-US" sz="2000" dirty="0">
                <a:latin typeface="+mn-lt"/>
                <a:cs typeface="+mn-cs"/>
              </a:rPr>
              <a:t>Click on the animal for information about it!</a:t>
            </a:r>
          </a:p>
        </p:txBody>
      </p:sp>
      <p:pic>
        <p:nvPicPr>
          <p:cNvPr id="45065" name="Picture 3">
            <a:hlinkClick r:id="rId3" action="ppaction://hlinksldjump"/>
            <a:extLst>
              <a:ext uri="{FF2B5EF4-FFF2-40B4-BE49-F238E27FC236}">
                <a16:creationId xmlns:a16="http://schemas.microsoft.com/office/drawing/2014/main" id="{52400453-C931-4EC2-B3BB-62263C065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524000"/>
            <a:ext cx="233362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654B0A1-9A3D-4272-8F73-BC90901D4B5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B2DB97F-0D0D-43A0-921C-1909E8F30887}" type="slidenum">
              <a:rPr lang="en-US" altLang="en-US" sz="1400" b="0">
                <a:latin typeface="Arial" panose="020B0604020202020204" pitchFamily="34" charset="0"/>
              </a:rPr>
              <a:pPr eaLnBrk="1" hangingPunct="1"/>
              <a:t>29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375A9EBD-4501-4F4C-82F2-CA2FFEF6017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DB805F7-E3F5-43BE-966E-A55A0C877B61}" type="slidenum">
              <a:rPr lang="en-US" altLang="en-US" sz="1400" b="0">
                <a:latin typeface="Arial" panose="020B0604020202020204" pitchFamily="34" charset="0"/>
              </a:rPr>
              <a:pPr algn="r" eaLnBrk="1" hangingPunct="1"/>
              <a:t>29</a:t>
            </a:fld>
            <a:endParaRPr lang="en-US" altLang="en-US" sz="1400" b="0">
              <a:latin typeface="Arial" panose="020B0604020202020204" pitchFamily="34" charset="0"/>
            </a:endParaRPr>
          </a:p>
        </p:txBody>
      </p:sp>
      <p:sp>
        <p:nvSpPr>
          <p:cNvPr id="46084" name="Rectangle 2">
            <a:extLst>
              <a:ext uri="{FF2B5EF4-FFF2-40B4-BE49-F238E27FC236}">
                <a16:creationId xmlns:a16="http://schemas.microsoft.com/office/drawing/2014/main" id="{4544A57D-EF93-44A2-B91E-B8772448B9CB}"/>
              </a:ext>
            </a:extLst>
          </p:cNvPr>
          <p:cNvSpPr>
            <a:spLocks noGrp="1" noChangeArrowheads="1"/>
          </p:cNvSpPr>
          <p:nvPr>
            <p:ph type="title"/>
          </p:nvPr>
        </p:nvSpPr>
        <p:spPr>
          <a:xfrm>
            <a:off x="457200" y="0"/>
            <a:ext cx="8229600" cy="533400"/>
          </a:xfrm>
          <a:solidFill>
            <a:srgbClr val="EDA7EA"/>
          </a:solidFill>
          <a:ln w="38100">
            <a:solidFill>
              <a:schemeClr val="tx1"/>
            </a:solidFill>
            <a:miter lim="800000"/>
            <a:headEnd/>
            <a:tailEnd/>
          </a:ln>
        </p:spPr>
        <p:txBody>
          <a:bodyPr/>
          <a:lstStyle/>
          <a:p>
            <a:pPr eaLnBrk="1" hangingPunct="1"/>
            <a:r>
              <a:rPr lang="en-US" altLang="en-US" sz="2800" b="1"/>
              <a:t>Exercise 1b. Measure those Tracks</a:t>
            </a:r>
          </a:p>
        </p:txBody>
      </p:sp>
      <p:sp>
        <p:nvSpPr>
          <p:cNvPr id="13315" name="Rectangle 3">
            <a:extLst>
              <a:ext uri="{FF2B5EF4-FFF2-40B4-BE49-F238E27FC236}">
                <a16:creationId xmlns:a16="http://schemas.microsoft.com/office/drawing/2014/main" id="{F3BD841E-C763-4039-8313-7BB158F628E3}"/>
              </a:ext>
            </a:extLst>
          </p:cNvPr>
          <p:cNvSpPr>
            <a:spLocks noGrp="1" noChangeArrowheads="1"/>
          </p:cNvSpPr>
          <p:nvPr>
            <p:ph type="body" idx="1"/>
          </p:nvPr>
        </p:nvSpPr>
        <p:spPr>
          <a:xfrm>
            <a:off x="228600" y="609600"/>
            <a:ext cx="8686800" cy="5257800"/>
          </a:xfrm>
        </p:spPr>
        <p:txBody>
          <a:bodyPr/>
          <a:lstStyle/>
          <a:p>
            <a:pPr>
              <a:buFont typeface="Wingdings" panose="05000000000000000000" pitchFamily="2" charset="2"/>
              <a:buChar char="q"/>
            </a:pPr>
            <a:r>
              <a:rPr lang="en-US" altLang="en-US" sz="2300"/>
              <a:t>In this exercise, you will collect, organize, and analyze animal track measurements.  </a:t>
            </a:r>
          </a:p>
          <a:p>
            <a:pPr>
              <a:buFont typeface="Wingdings" panose="05000000000000000000" pitchFamily="2" charset="2"/>
              <a:buChar char="q"/>
            </a:pPr>
            <a:r>
              <a:rPr lang="en-US" altLang="en-US" sz="2300"/>
              <a:t>Find the set of animal tracks cast in resin.</a:t>
            </a:r>
          </a:p>
          <a:p>
            <a:pPr>
              <a:buFont typeface="Wingdings" panose="05000000000000000000" pitchFamily="2" charset="2"/>
              <a:buChar char="q"/>
            </a:pPr>
            <a:r>
              <a:rPr lang="en-US" altLang="en-US" sz="2300"/>
              <a:t>Select an animal track to identify.</a:t>
            </a:r>
          </a:p>
          <a:p>
            <a:pPr>
              <a:buFont typeface="Wingdings" panose="05000000000000000000" pitchFamily="2" charset="2"/>
              <a:buChar char="q"/>
            </a:pPr>
            <a:r>
              <a:rPr lang="en-US" altLang="en-US" sz="2300"/>
              <a:t>Note the letter on the track’s label.</a:t>
            </a:r>
          </a:p>
          <a:p>
            <a:pPr eaLnBrk="1" hangingPunct="1">
              <a:lnSpc>
                <a:spcPct val="90000"/>
              </a:lnSpc>
              <a:buFont typeface="Wingdings" panose="05000000000000000000" pitchFamily="2" charset="2"/>
              <a:buChar char="q"/>
            </a:pPr>
            <a:r>
              <a:rPr lang="en-US" altLang="en-US" sz="2300"/>
              <a:t>Use the ruler to measure the tracks (</a:t>
            </a:r>
            <a:r>
              <a:rPr lang="en-US" altLang="en-US" sz="2300" b="1"/>
              <a:t>in cm</a:t>
            </a:r>
            <a:r>
              <a:rPr lang="en-US" altLang="en-US" sz="2300"/>
              <a:t>), and record your measurements in a table like the one </a:t>
            </a:r>
            <a:r>
              <a:rPr lang="en-US" altLang="en-US" sz="2300" b="1">
                <a:solidFill>
                  <a:srgbClr val="CC00FF"/>
                </a:solidFill>
                <a:hlinkClick r:id="rId2" action="ppaction://hlinksldjump"/>
              </a:rPr>
              <a:t>HERE</a:t>
            </a:r>
            <a:r>
              <a:rPr lang="en-US" altLang="en-US" sz="2300"/>
              <a:t>.</a:t>
            </a:r>
          </a:p>
          <a:p>
            <a:pPr lvl="1" eaLnBrk="1" hangingPunct="1">
              <a:lnSpc>
                <a:spcPct val="90000"/>
              </a:lnSpc>
              <a:buFont typeface="Wingdings" panose="05000000000000000000" pitchFamily="2" charset="2"/>
              <a:buChar char="q"/>
            </a:pPr>
            <a:r>
              <a:rPr lang="en-US" altLang="en-US" sz="2300" b="1"/>
              <a:t>NOTE: Some tracks only show one foot.  In this case, you should consider the foot to be a back foot.</a:t>
            </a:r>
          </a:p>
          <a:p>
            <a:pPr eaLnBrk="1" hangingPunct="1">
              <a:lnSpc>
                <a:spcPct val="90000"/>
              </a:lnSpc>
              <a:buFont typeface="Wingdings" panose="05000000000000000000" pitchFamily="2" charset="2"/>
              <a:buChar char="q"/>
            </a:pPr>
            <a:r>
              <a:rPr lang="en-US" altLang="en-US" sz="2300"/>
              <a:t>Use your measurements and a calculator do calculations required to complete the table.</a:t>
            </a:r>
          </a:p>
          <a:p>
            <a:pPr eaLnBrk="1" hangingPunct="1">
              <a:lnSpc>
                <a:spcPct val="90000"/>
              </a:lnSpc>
              <a:buFont typeface="Wingdings" panose="05000000000000000000" pitchFamily="2" charset="2"/>
              <a:buChar char="q"/>
            </a:pPr>
            <a:r>
              <a:rPr lang="en-US" altLang="en-US" sz="2300"/>
              <a:t>For calculating track </a:t>
            </a:r>
            <a:r>
              <a:rPr lang="en-US" altLang="en-US" sz="2300" b="1"/>
              <a:t>area</a:t>
            </a:r>
            <a:r>
              <a:rPr lang="en-US" altLang="en-US" sz="2300"/>
              <a:t>, you could simply multiply track </a:t>
            </a:r>
            <a:r>
              <a:rPr lang="en-US" altLang="en-US" sz="2300" b="1" i="1"/>
              <a:t>length × width</a:t>
            </a:r>
            <a:r>
              <a:rPr lang="en-US" altLang="en-US" sz="2300"/>
              <a:t>, </a:t>
            </a:r>
            <a:r>
              <a:rPr lang="en-US" altLang="en-US" sz="2300" i="1"/>
              <a:t>or use the formula for the area of the shape that most closely approximates the shape of the track</a:t>
            </a:r>
            <a:r>
              <a:rPr lang="en-US" altLang="en-US" sz="2300"/>
              <a:t>.</a:t>
            </a:r>
          </a:p>
          <a:p>
            <a:pPr eaLnBrk="1" hangingPunct="1">
              <a:lnSpc>
                <a:spcPct val="90000"/>
              </a:lnSpc>
              <a:buFont typeface="Wingdings" panose="05000000000000000000" pitchFamily="2" charset="2"/>
              <a:buChar char="q"/>
            </a:pPr>
            <a:r>
              <a:rPr lang="en-US" altLang="en-US" sz="2300"/>
              <a:t>For information on using a centimeter ruler, click HERE, and for information on calculating area, click HERE.  Otherwise, click </a:t>
            </a:r>
            <a:r>
              <a:rPr lang="en-US" altLang="en-US" sz="2300" b="1">
                <a:hlinkClick r:id="rId3" action="ppaction://hlinksldjump"/>
              </a:rPr>
              <a:t>HERE</a:t>
            </a:r>
            <a:r>
              <a:rPr lang="en-US" altLang="en-US" sz="2300"/>
              <a:t> to move on.</a:t>
            </a:r>
          </a:p>
          <a:p>
            <a:pPr eaLnBrk="1" hangingPunct="1">
              <a:lnSpc>
                <a:spcPct val="90000"/>
              </a:lnSpc>
            </a:pPr>
            <a:endParaRPr lang="en-US" altLang="en-US" sz="2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331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33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a:extLst>
              <a:ext uri="{FF2B5EF4-FFF2-40B4-BE49-F238E27FC236}">
                <a16:creationId xmlns:a16="http://schemas.microsoft.com/office/drawing/2014/main" id="{FE093E8A-BFD1-449F-B3C9-D004A0D90333}"/>
              </a:ext>
            </a:extLst>
          </p:cNvPr>
          <p:cNvSpPr>
            <a:spLocks noGrp="1" noChangeArrowheads="1"/>
          </p:cNvSpPr>
          <p:nvPr>
            <p:ph type="title"/>
          </p:nvPr>
        </p:nvSpPr>
        <p:spPr>
          <a:xfrm>
            <a:off x="457200" y="0"/>
            <a:ext cx="8229600" cy="609600"/>
          </a:xfrm>
          <a:solidFill>
            <a:schemeClr val="tx1">
              <a:lumMod val="50000"/>
              <a:lumOff val="50000"/>
            </a:schemeClr>
          </a:solidFill>
          <a:ln w="38100">
            <a:solidFill>
              <a:schemeClr val="tx1"/>
            </a:solidFill>
          </a:ln>
        </p:spPr>
        <p:txBody>
          <a:bodyPr/>
          <a:lstStyle/>
          <a:p>
            <a:pPr eaLnBrk="1" hangingPunct="1">
              <a:defRPr/>
            </a:pPr>
            <a:r>
              <a:rPr lang="en-US" sz="3200" b="1" dirty="0">
                <a:solidFill>
                  <a:schemeClr val="bg1"/>
                </a:solidFill>
                <a:cs typeface="Arial" pitchFamily="34" charset="0"/>
              </a:rPr>
              <a:t>Homepage Unit 7: Backyard Naturalist</a:t>
            </a:r>
          </a:p>
        </p:txBody>
      </p:sp>
      <p:sp>
        <p:nvSpPr>
          <p:cNvPr id="6148" name="Rectangle 3">
            <a:extLst>
              <a:ext uri="{FF2B5EF4-FFF2-40B4-BE49-F238E27FC236}">
                <a16:creationId xmlns:a16="http://schemas.microsoft.com/office/drawing/2014/main" id="{DFA3E7A1-E684-499D-9ABB-D37DC52D1119}"/>
              </a:ext>
            </a:extLst>
          </p:cNvPr>
          <p:cNvSpPr>
            <a:spLocks noGrp="1" noChangeArrowheads="1"/>
          </p:cNvSpPr>
          <p:nvPr>
            <p:ph idx="1"/>
          </p:nvPr>
        </p:nvSpPr>
        <p:spPr>
          <a:xfrm>
            <a:off x="152400" y="685800"/>
            <a:ext cx="8839200" cy="5867400"/>
          </a:xfrm>
          <a:ln w="38100"/>
        </p:spPr>
        <p:txBody>
          <a:bodyPr>
            <a:normAutofit fontScale="85000" lnSpcReduction="20000"/>
          </a:bodyPr>
          <a:lstStyle/>
          <a:p>
            <a:pPr eaLnBrk="1" hangingPunct="1">
              <a:buFont typeface="Wingdings" pitchFamily="2" charset="2"/>
              <a:buNone/>
              <a:defRPr/>
            </a:pPr>
            <a:r>
              <a:rPr lang="en-US" sz="2600" b="1" dirty="0"/>
              <a:t>Click on underlined text to go to information and exercises!</a:t>
            </a:r>
          </a:p>
          <a:p>
            <a:pPr eaLnBrk="1" hangingPunct="1">
              <a:buFont typeface="Wingdings" pitchFamily="2" charset="2"/>
              <a:buNone/>
              <a:defRPr/>
            </a:pPr>
            <a:endParaRPr lang="en-US" sz="2600" b="1" dirty="0"/>
          </a:p>
          <a:p>
            <a:pPr eaLnBrk="1" hangingPunct="1">
              <a:lnSpc>
                <a:spcPct val="90000"/>
              </a:lnSpc>
              <a:buFontTx/>
              <a:buNone/>
              <a:defRPr/>
            </a:pPr>
            <a:r>
              <a:rPr lang="en-US" sz="2800" b="1" dirty="0">
                <a:cs typeface="Arial" pitchFamily="34" charset="0"/>
                <a:hlinkClick r:id="rId2" action="ppaction://hlinksldjump"/>
              </a:rPr>
              <a:t>Materials List </a:t>
            </a:r>
            <a:endParaRPr lang="en-US" sz="2800" b="1" dirty="0">
              <a:cs typeface="Arial" pitchFamily="34" charset="0"/>
            </a:endParaRPr>
          </a:p>
          <a:p>
            <a:pPr eaLnBrk="1" hangingPunct="1">
              <a:lnSpc>
                <a:spcPct val="90000"/>
              </a:lnSpc>
              <a:buFontTx/>
              <a:buNone/>
              <a:defRPr/>
            </a:pPr>
            <a:r>
              <a:rPr lang="en-US" sz="1600" b="1" dirty="0">
                <a:solidFill>
                  <a:srgbClr val="FF0000"/>
                </a:solidFill>
                <a:cs typeface="Arial" pitchFamily="34" charset="0"/>
              </a:rPr>
              <a:t>(</a:t>
            </a:r>
            <a:r>
              <a:rPr lang="en-US" sz="1600" b="1" i="1" dirty="0">
                <a:solidFill>
                  <a:srgbClr val="FF0000"/>
                </a:solidFill>
                <a:cs typeface="Arial" pitchFamily="34" charset="0"/>
              </a:rPr>
              <a:t>Best not to let students see Materials List until after they have completed Exercises 1 &amp; 2!)</a:t>
            </a:r>
            <a:endParaRPr lang="en-US" sz="2100" b="1" dirty="0">
              <a:solidFill>
                <a:srgbClr val="FF0000"/>
              </a:solidFill>
            </a:endParaRPr>
          </a:p>
          <a:p>
            <a:pPr eaLnBrk="1" hangingPunct="1">
              <a:buFontTx/>
              <a:buNone/>
              <a:defRPr/>
            </a:pPr>
            <a:r>
              <a:rPr lang="en-US" sz="2800" b="1" dirty="0">
                <a:cs typeface="Arial" pitchFamily="34" charset="0"/>
                <a:hlinkClick r:id="rId3" action="ppaction://hlinksldjump"/>
              </a:rPr>
              <a:t>Introduction</a:t>
            </a:r>
            <a:endParaRPr lang="en-US" sz="2800" b="1" dirty="0">
              <a:cs typeface="Arial" pitchFamily="34" charset="0"/>
            </a:endParaRPr>
          </a:p>
          <a:p>
            <a:pPr>
              <a:buFontTx/>
              <a:buNone/>
              <a:defRPr/>
            </a:pPr>
            <a:r>
              <a:rPr lang="en-US" sz="2800" b="1" dirty="0">
                <a:cs typeface="Arial" pitchFamily="34" charset="0"/>
                <a:hlinkClick r:id="rId4" action="ppaction://hlinksldjump"/>
              </a:rPr>
              <a:t>Exercise 1. Who Walked Here?</a:t>
            </a:r>
            <a:endParaRPr lang="en-US" sz="2800" b="1" dirty="0">
              <a:cs typeface="Arial" pitchFamily="34" charset="0"/>
            </a:endParaRPr>
          </a:p>
          <a:p>
            <a:pPr>
              <a:buFontTx/>
              <a:buNone/>
              <a:defRPr/>
            </a:pPr>
            <a:r>
              <a:rPr lang="en-US" sz="2800" b="1" dirty="0">
                <a:cs typeface="Arial" pitchFamily="34" charset="0"/>
                <a:hlinkClick r:id="rId5" action="ppaction://hlinksldjump"/>
              </a:rPr>
              <a:t>Exercise 2. The Scoop on Poop</a:t>
            </a:r>
            <a:endParaRPr lang="en-US" sz="2800" b="1" dirty="0">
              <a:cs typeface="Arial" pitchFamily="34" charset="0"/>
            </a:endParaRPr>
          </a:p>
          <a:p>
            <a:pPr>
              <a:buFontTx/>
              <a:buNone/>
              <a:defRPr/>
            </a:pPr>
            <a:r>
              <a:rPr lang="en-US" sz="2800" b="1" dirty="0">
                <a:cs typeface="Arial" pitchFamily="34" charset="0"/>
                <a:hlinkClick r:id="rId6" action="ppaction://hlinksldjump"/>
              </a:rPr>
              <a:t>Exercise 3. Getting to Know the Animals</a:t>
            </a:r>
            <a:endParaRPr lang="en-US" sz="2800" b="1" dirty="0">
              <a:cs typeface="Arial" pitchFamily="34" charset="0"/>
            </a:endParaRPr>
          </a:p>
          <a:p>
            <a:pPr>
              <a:buFontTx/>
              <a:buNone/>
              <a:defRPr/>
            </a:pPr>
            <a:r>
              <a:rPr lang="en-US" sz="2800" b="1" dirty="0">
                <a:cs typeface="Arial" pitchFamily="34" charset="0"/>
                <a:hlinkClick r:id="rId7" action="ppaction://hlinksldjump"/>
              </a:rPr>
              <a:t>Exercise 4. Birdsongs &amp; Things That Go Bump in the Night</a:t>
            </a:r>
            <a:endParaRPr lang="en-US" sz="2800" b="1" dirty="0">
              <a:cs typeface="Arial" pitchFamily="34" charset="0"/>
            </a:endParaRPr>
          </a:p>
          <a:p>
            <a:pPr>
              <a:buFontTx/>
              <a:buNone/>
              <a:defRPr/>
            </a:pPr>
            <a:r>
              <a:rPr lang="en-US" sz="2800" b="1" dirty="0">
                <a:cs typeface="Arial" pitchFamily="34" charset="0"/>
                <a:hlinkClick r:id="rId8" action="ppaction://hlinksldjump"/>
              </a:rPr>
              <a:t>Animal Track Identification Guide</a:t>
            </a:r>
            <a:endParaRPr lang="en-US" sz="2800" b="1" dirty="0">
              <a:cs typeface="Arial" pitchFamily="34" charset="0"/>
            </a:endParaRPr>
          </a:p>
          <a:p>
            <a:pPr>
              <a:buFontTx/>
              <a:buNone/>
              <a:defRPr/>
            </a:pPr>
            <a:r>
              <a:rPr lang="en-US" sz="2800" b="1" dirty="0">
                <a:cs typeface="Arial" pitchFamily="34" charset="0"/>
                <a:hlinkClick r:id="rId9" action="ppaction://hlinksldjump"/>
              </a:rPr>
              <a:t>Animal Scat Identification Guide</a:t>
            </a:r>
            <a:endParaRPr lang="en-US" sz="2800" b="1" dirty="0">
              <a:cs typeface="Arial" pitchFamily="34" charset="0"/>
            </a:endParaRPr>
          </a:p>
          <a:p>
            <a:pPr>
              <a:buFontTx/>
              <a:buNone/>
              <a:defRPr/>
            </a:pPr>
            <a:r>
              <a:rPr lang="en-US" sz="2800" b="1" dirty="0">
                <a:cs typeface="Arial" pitchFamily="34" charset="0"/>
                <a:hlinkClick r:id="rId10" action="ppaction://hlinksldjump"/>
              </a:rPr>
              <a:t>Animal Fact Sheets</a:t>
            </a:r>
            <a:endParaRPr lang="en-US" sz="2800" b="1" dirty="0">
              <a:cs typeface="Arial" pitchFamily="34" charset="0"/>
            </a:endParaRPr>
          </a:p>
          <a:p>
            <a:pPr>
              <a:buFontTx/>
              <a:buNone/>
              <a:defRPr/>
            </a:pPr>
            <a:r>
              <a:rPr lang="en-US" sz="2800" b="1" dirty="0">
                <a:cs typeface="Arial" pitchFamily="34" charset="0"/>
                <a:hlinkClick r:id="rId11" action="ppaction://hlinksldjump"/>
              </a:rPr>
              <a:t>Picture Guide to Birds</a:t>
            </a:r>
            <a:endParaRPr lang="en-US" sz="2800" b="1" dirty="0">
              <a:cs typeface="Arial" pitchFamily="34" charset="0"/>
            </a:endParaRPr>
          </a:p>
          <a:p>
            <a:pPr>
              <a:buFontTx/>
              <a:buNone/>
              <a:defRPr/>
            </a:pPr>
            <a:r>
              <a:rPr lang="en-US" sz="2800" b="1" dirty="0">
                <a:cs typeface="Arial" pitchFamily="34" charset="0"/>
                <a:hlinkClick r:id="rId12" action="ppaction://hlinksldjump"/>
              </a:rPr>
              <a:t>Picture Guide to Night Animals </a:t>
            </a:r>
            <a:endParaRPr lang="en-US" sz="2800" b="1" dirty="0">
              <a:cs typeface="Arial" pitchFamily="34" charset="0"/>
            </a:endParaRPr>
          </a:p>
          <a:p>
            <a:pPr>
              <a:buFontTx/>
              <a:buNone/>
              <a:defRPr/>
            </a:pPr>
            <a:r>
              <a:rPr lang="en-US" sz="2800" b="1" dirty="0">
                <a:cs typeface="Arial" pitchFamily="34" charset="0"/>
                <a:hlinkClick r:id="rId13" action="ppaction://hlinksldjump"/>
              </a:rPr>
              <a:t>Suggested Reading</a:t>
            </a:r>
            <a:endParaRPr lang="en-US" sz="2800" b="1" dirty="0">
              <a:cs typeface="Arial" pitchFamily="34" charset="0"/>
            </a:endParaRPr>
          </a:p>
          <a:p>
            <a:pPr eaLnBrk="1" hangingPunct="1">
              <a:buFontTx/>
              <a:buNone/>
              <a:defRPr/>
            </a:pPr>
            <a:r>
              <a:rPr lang="en-US" sz="2800" b="1" dirty="0">
                <a:cs typeface="Arial" pitchFamily="34" charset="0"/>
                <a:hlinkClick r:id="rId14" action="ppaction://hlinksldjump"/>
              </a:rPr>
              <a:t>Links</a:t>
            </a:r>
            <a:endParaRPr lang="en-US" sz="3300" b="1" dirty="0">
              <a:cs typeface="Arial" pitchFamily="34" charset="0"/>
            </a:endParaRPr>
          </a:p>
        </p:txBody>
      </p:sp>
      <p:sp>
        <p:nvSpPr>
          <p:cNvPr id="6146" name="Slide Number Placeholder 5">
            <a:extLst>
              <a:ext uri="{FF2B5EF4-FFF2-40B4-BE49-F238E27FC236}">
                <a16:creationId xmlns:a16="http://schemas.microsoft.com/office/drawing/2014/main" id="{0012136E-E5F0-4F6A-9527-4F4D2FFAEDE0}"/>
              </a:ext>
            </a:extLst>
          </p:cNvPr>
          <p:cNvSpPr>
            <a:spLocks noGrp="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64A7799-A632-4FCA-A1BA-E92E3F8D0959}" type="slidenum">
              <a:rPr lang="en-US" altLang="en-US" sz="1400" b="0">
                <a:latin typeface="Arial" panose="020B0604020202020204" pitchFamily="34" charset="0"/>
              </a:rPr>
              <a:pPr eaLnBrk="1" hangingPunct="1"/>
              <a:t>3</a:t>
            </a:fld>
            <a:endParaRPr lang="en-US" altLang="en-US" sz="1400" b="0">
              <a:latin typeface="Arial" panose="020B0604020202020204" pitchFamily="34" charset="0"/>
            </a:endParaRPr>
          </a:p>
        </p:txBody>
      </p:sp>
      <p:grpSp>
        <p:nvGrpSpPr>
          <p:cNvPr id="19461" name="Group 7">
            <a:extLst>
              <a:ext uri="{FF2B5EF4-FFF2-40B4-BE49-F238E27FC236}">
                <a16:creationId xmlns:a16="http://schemas.microsoft.com/office/drawing/2014/main" id="{D937C39E-D53E-49B9-9166-B41FC3A789E6}"/>
              </a:ext>
            </a:extLst>
          </p:cNvPr>
          <p:cNvGrpSpPr>
            <a:grpSpLocks/>
          </p:cNvGrpSpPr>
          <p:nvPr/>
        </p:nvGrpSpPr>
        <p:grpSpPr bwMode="auto">
          <a:xfrm>
            <a:off x="5791200" y="5610225"/>
            <a:ext cx="2514600" cy="830263"/>
            <a:chOff x="5791200" y="5457110"/>
            <a:chExt cx="2514600" cy="830997"/>
          </a:xfrm>
        </p:grpSpPr>
        <p:sp>
          <p:nvSpPr>
            <p:cNvPr id="19462" name="Text Box 5">
              <a:extLst>
                <a:ext uri="{FF2B5EF4-FFF2-40B4-BE49-F238E27FC236}">
                  <a16:creationId xmlns:a16="http://schemas.microsoft.com/office/drawing/2014/main" id="{8FD715D0-A5D3-4ACF-A416-C9746ABB068B}"/>
                </a:ext>
              </a:extLst>
            </p:cNvPr>
            <p:cNvSpPr txBox="1">
              <a:spLocks noChangeArrowheads="1"/>
            </p:cNvSpPr>
            <p:nvPr/>
          </p:nvSpPr>
          <p:spPr bwMode="auto">
            <a:xfrm>
              <a:off x="5791200" y="5457110"/>
              <a:ext cx="2514600" cy="830997"/>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t>Clicking the        icon on other slides will bring you back to this page!</a:t>
              </a:r>
            </a:p>
          </p:txBody>
        </p:sp>
        <p:sp>
          <p:nvSpPr>
            <p:cNvPr id="19463" name="AutoShape 4">
              <a:hlinkClick r:id="" action="ppaction://noaction" highlightClick="1"/>
              <a:extLst>
                <a:ext uri="{FF2B5EF4-FFF2-40B4-BE49-F238E27FC236}">
                  <a16:creationId xmlns:a16="http://schemas.microsoft.com/office/drawing/2014/main" id="{277B4CBC-DB0D-427E-A9C5-75BB3BDC151F}"/>
                </a:ext>
              </a:extLst>
            </p:cNvPr>
            <p:cNvSpPr>
              <a:spLocks noChangeArrowheads="1"/>
            </p:cNvSpPr>
            <p:nvPr/>
          </p:nvSpPr>
          <p:spPr bwMode="auto">
            <a:xfrm>
              <a:off x="7010400" y="5486400"/>
              <a:ext cx="274320" cy="274320"/>
            </a:xfrm>
            <a:prstGeom prst="actionButtonHome">
              <a:avLst/>
            </a:prstGeom>
            <a:solidFill>
              <a:srgbClr val="969696"/>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4B744E34-81E4-4B8D-BDED-3E6A3EF572C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614516D-3C78-45F0-8089-DAD9F97ACF49}" type="slidenum">
              <a:rPr lang="en-US" altLang="en-US" sz="1400" b="0">
                <a:latin typeface="Arial" panose="020B0604020202020204" pitchFamily="34" charset="0"/>
              </a:rPr>
              <a:pPr eaLnBrk="1" hangingPunct="1"/>
              <a:t>30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41AC685-6179-43CB-896D-6BAE65AE31C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519F218B-7BD4-4E17-A56C-953A223B3FA8}" type="slidenum">
              <a:rPr lang="en-US" altLang="en-US" sz="1400" b="0">
                <a:latin typeface="Arial" panose="020B0604020202020204" pitchFamily="34" charset="0"/>
              </a:rPr>
              <a:pPr algn="r" eaLnBrk="1" hangingPunct="1"/>
              <a:t>30</a:t>
            </a:fld>
            <a:endParaRPr lang="en-US" altLang="en-US" sz="1400" b="0">
              <a:latin typeface="Arial" panose="020B0604020202020204" pitchFamily="34" charset="0"/>
            </a:endParaRPr>
          </a:p>
        </p:txBody>
      </p:sp>
      <p:sp>
        <p:nvSpPr>
          <p:cNvPr id="47108" name="Rectangle 2">
            <a:extLst>
              <a:ext uri="{FF2B5EF4-FFF2-40B4-BE49-F238E27FC236}">
                <a16:creationId xmlns:a16="http://schemas.microsoft.com/office/drawing/2014/main" id="{8A9EF2EB-1430-400A-804A-3CEE3924FA5A}"/>
              </a:ext>
            </a:extLst>
          </p:cNvPr>
          <p:cNvSpPr>
            <a:spLocks noGrp="1" noChangeArrowheads="1"/>
          </p:cNvSpPr>
          <p:nvPr>
            <p:ph type="title"/>
          </p:nvPr>
        </p:nvSpPr>
        <p:spPr>
          <a:xfrm>
            <a:off x="457200" y="0"/>
            <a:ext cx="8229600" cy="533400"/>
          </a:xfrm>
          <a:solidFill>
            <a:srgbClr val="EDA7EA"/>
          </a:solidFill>
          <a:ln w="38100">
            <a:solidFill>
              <a:schemeClr val="tx1"/>
            </a:solidFill>
            <a:miter lim="800000"/>
            <a:headEnd/>
            <a:tailEnd/>
          </a:ln>
        </p:spPr>
        <p:txBody>
          <a:bodyPr/>
          <a:lstStyle/>
          <a:p>
            <a:pPr eaLnBrk="1" hangingPunct="1"/>
            <a:r>
              <a:rPr lang="en-US" altLang="en-US" sz="2800" b="1"/>
              <a:t>Exercise 1b. Measure those Tracks</a:t>
            </a:r>
          </a:p>
        </p:txBody>
      </p:sp>
      <p:sp>
        <p:nvSpPr>
          <p:cNvPr id="13315" name="Rectangle 3">
            <a:extLst>
              <a:ext uri="{FF2B5EF4-FFF2-40B4-BE49-F238E27FC236}">
                <a16:creationId xmlns:a16="http://schemas.microsoft.com/office/drawing/2014/main" id="{46FA3491-FC25-4DB7-82C4-E73E293D76D7}"/>
              </a:ext>
            </a:extLst>
          </p:cNvPr>
          <p:cNvSpPr>
            <a:spLocks noGrp="1" noChangeArrowheads="1"/>
          </p:cNvSpPr>
          <p:nvPr>
            <p:ph type="body" idx="1"/>
          </p:nvPr>
        </p:nvSpPr>
        <p:spPr>
          <a:xfrm>
            <a:off x="228600" y="609600"/>
            <a:ext cx="8686800" cy="5257800"/>
          </a:xfrm>
        </p:spPr>
        <p:txBody>
          <a:bodyPr/>
          <a:lstStyle/>
          <a:p>
            <a:pPr>
              <a:buFont typeface="Wingdings" panose="05000000000000000000" pitchFamily="2" charset="2"/>
              <a:buChar char="q"/>
            </a:pPr>
            <a:r>
              <a:rPr lang="en-US" altLang="en-US" sz="2400"/>
              <a:t>Your centimeter ruler will look something like the picture below with each numbered section divided equally into ten smaller sections. </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r>
              <a:rPr lang="en-US" altLang="en-US" sz="2400"/>
              <a:t>(If your ruler also has inches on one side, be sure to only use the centimeter side of the ruler for this exercise!) </a:t>
            </a:r>
          </a:p>
          <a:p>
            <a:pPr>
              <a:buFont typeface="Wingdings" panose="05000000000000000000" pitchFamily="2" charset="2"/>
              <a:buChar char="q"/>
            </a:pPr>
            <a:r>
              <a:rPr lang="en-US" altLang="en-US" sz="2400"/>
              <a:t>The numbers represent centimeters, while the smaller sections represent millimeters. </a:t>
            </a:r>
          </a:p>
          <a:p>
            <a:pPr>
              <a:buFont typeface="Wingdings" panose="05000000000000000000" pitchFamily="2" charset="2"/>
              <a:buChar char="q"/>
            </a:pPr>
            <a:r>
              <a:rPr lang="en-US" altLang="en-US" sz="2400"/>
              <a:t>Each centimeter is divided into 10 equal sections, so each millimeter is 1/10 of a centimeter. </a:t>
            </a:r>
          </a:p>
          <a:p>
            <a:pPr>
              <a:buFont typeface="Wingdings" panose="05000000000000000000" pitchFamily="2" charset="2"/>
              <a:buChar char="q"/>
            </a:pPr>
            <a:r>
              <a:rPr lang="en-US" altLang="en-US" sz="2400"/>
              <a:t>If you measure a length that is 2 small sections past the number 3, then you have two centimeters + 2 millimeters, which is written 3.2, meaning 3 and two-tenths centimeters.</a:t>
            </a:r>
          </a:p>
          <a:p>
            <a:pPr eaLnBrk="1" hangingPunct="1">
              <a:lnSpc>
                <a:spcPct val="90000"/>
              </a:lnSpc>
            </a:pPr>
            <a:endParaRPr lang="en-US" altLang="en-US" sz="2400" b="1"/>
          </a:p>
        </p:txBody>
      </p:sp>
      <p:pic>
        <p:nvPicPr>
          <p:cNvPr id="7" name="Picture 6" descr="Metric Ruler">
            <a:extLst>
              <a:ext uri="{FF2B5EF4-FFF2-40B4-BE49-F238E27FC236}">
                <a16:creationId xmlns:a16="http://schemas.microsoft.com/office/drawing/2014/main" id="{FC7F29D5-E15F-4ABF-9F3B-7F79213B80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141538"/>
            <a:ext cx="6667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3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03C8819-BDDF-4590-AECD-4254E538E3C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AB7F6AE-74A3-4BFD-9073-DB8D83ED3E06}" type="slidenum">
              <a:rPr lang="en-US" altLang="en-US" sz="1400" b="0">
                <a:latin typeface="Arial" panose="020B0604020202020204" pitchFamily="34" charset="0"/>
              </a:rPr>
              <a:pPr eaLnBrk="1" hangingPunct="1"/>
              <a:t>31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40DD9256-E0E8-4EC5-9683-9C790D56E7C9}"/>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453AC3E-10C9-4336-924A-0589CA266808}" type="slidenum">
              <a:rPr lang="en-US" altLang="en-US" sz="1400" b="0">
                <a:latin typeface="Arial" panose="020B0604020202020204" pitchFamily="34" charset="0"/>
              </a:rPr>
              <a:pPr algn="r" eaLnBrk="1" hangingPunct="1"/>
              <a:t>31</a:t>
            </a:fld>
            <a:endParaRPr lang="en-US" altLang="en-US" sz="1400" b="0">
              <a:latin typeface="Arial" panose="020B0604020202020204" pitchFamily="34" charset="0"/>
            </a:endParaRPr>
          </a:p>
        </p:txBody>
      </p:sp>
      <p:sp>
        <p:nvSpPr>
          <p:cNvPr id="48132" name="Rectangle 2">
            <a:extLst>
              <a:ext uri="{FF2B5EF4-FFF2-40B4-BE49-F238E27FC236}">
                <a16:creationId xmlns:a16="http://schemas.microsoft.com/office/drawing/2014/main" id="{BD9BF124-77F1-43B3-A6E7-5BD18DBF1255}"/>
              </a:ext>
            </a:extLst>
          </p:cNvPr>
          <p:cNvSpPr>
            <a:spLocks noGrp="1" noChangeArrowheads="1"/>
          </p:cNvSpPr>
          <p:nvPr>
            <p:ph type="title"/>
          </p:nvPr>
        </p:nvSpPr>
        <p:spPr>
          <a:xfrm>
            <a:off x="457200" y="0"/>
            <a:ext cx="8229600" cy="533400"/>
          </a:xfrm>
          <a:solidFill>
            <a:srgbClr val="EDA7EA"/>
          </a:solidFill>
          <a:ln w="38100">
            <a:solidFill>
              <a:schemeClr val="tx1"/>
            </a:solidFill>
            <a:miter lim="800000"/>
            <a:headEnd/>
            <a:tailEnd/>
          </a:ln>
        </p:spPr>
        <p:txBody>
          <a:bodyPr/>
          <a:lstStyle/>
          <a:p>
            <a:pPr eaLnBrk="1" hangingPunct="1"/>
            <a:r>
              <a:rPr lang="en-US" altLang="en-US" sz="2800" b="1"/>
              <a:t>Exercise 1b. Measure those Tracks</a:t>
            </a:r>
          </a:p>
        </p:txBody>
      </p:sp>
      <p:sp>
        <p:nvSpPr>
          <p:cNvPr id="13315" name="Rectangle 3">
            <a:extLst>
              <a:ext uri="{FF2B5EF4-FFF2-40B4-BE49-F238E27FC236}">
                <a16:creationId xmlns:a16="http://schemas.microsoft.com/office/drawing/2014/main" id="{7F813983-27F6-4155-8385-68DBE6E6497B}"/>
              </a:ext>
            </a:extLst>
          </p:cNvPr>
          <p:cNvSpPr>
            <a:spLocks noGrp="1" noChangeArrowheads="1"/>
          </p:cNvSpPr>
          <p:nvPr>
            <p:ph type="body" idx="1"/>
          </p:nvPr>
        </p:nvSpPr>
        <p:spPr>
          <a:xfrm>
            <a:off x="228600" y="609600"/>
            <a:ext cx="8686800" cy="4419600"/>
          </a:xfrm>
        </p:spPr>
        <p:txBody>
          <a:bodyPr/>
          <a:lstStyle/>
          <a:p>
            <a:pPr>
              <a:buFont typeface="Wingdings" panose="05000000000000000000" pitchFamily="2" charset="2"/>
              <a:buChar char="q"/>
            </a:pPr>
            <a:r>
              <a:rPr lang="en-US" altLang="en-US" sz="2400" b="1"/>
              <a:t>Area</a:t>
            </a:r>
            <a:r>
              <a:rPr lang="en-US" altLang="en-US" sz="2400"/>
              <a:t> is the measure of the space inside a region. </a:t>
            </a:r>
          </a:p>
          <a:p>
            <a:pPr>
              <a:buFont typeface="Wingdings" panose="05000000000000000000" pitchFamily="2" charset="2"/>
              <a:buChar char="q"/>
            </a:pPr>
            <a:r>
              <a:rPr lang="en-US" altLang="en-US" sz="2400"/>
              <a:t>You can also say area is a </a:t>
            </a:r>
            <a:r>
              <a:rPr lang="en-US" altLang="en-US" sz="2400" i="1"/>
              <a:t>measure of covering</a:t>
            </a:r>
            <a:r>
              <a:rPr lang="en-US" altLang="en-US" sz="2400"/>
              <a:t> because it measures how much space would need to be covered to completely fill in the figure. </a:t>
            </a:r>
          </a:p>
          <a:p>
            <a:pPr>
              <a:buFont typeface="Wingdings" panose="05000000000000000000" pitchFamily="2" charset="2"/>
              <a:buChar char="q"/>
            </a:pPr>
            <a:r>
              <a:rPr lang="en-US" altLang="en-US" sz="2400"/>
              <a:t>For example, the area of a rectangle is the space within, or inside, the edges of the rectangle. </a:t>
            </a:r>
          </a:p>
          <a:p>
            <a:pPr>
              <a:buFont typeface="Wingdings" panose="05000000000000000000" pitchFamily="2" charset="2"/>
              <a:buChar char="q"/>
            </a:pPr>
            <a:r>
              <a:rPr lang="en-US" altLang="en-US" sz="2400"/>
              <a:t>How area is measured depends on the shape of the figure.  Different shapes have different </a:t>
            </a:r>
            <a:r>
              <a:rPr lang="en-US" altLang="en-US" sz="2400" b="1"/>
              <a:t>formulas</a:t>
            </a:r>
            <a:r>
              <a:rPr lang="en-US" altLang="en-US" sz="2400"/>
              <a:t>, or methods for finding their area.</a:t>
            </a:r>
          </a:p>
          <a:p>
            <a:pPr>
              <a:buFont typeface="Wingdings" panose="05000000000000000000" pitchFamily="2" charset="2"/>
              <a:buChar char="q"/>
            </a:pPr>
            <a:r>
              <a:rPr lang="en-US" altLang="en-US" sz="2400"/>
              <a:t>Click a shape below to see how to calculate the area of that shape, or click </a:t>
            </a:r>
            <a:r>
              <a:rPr lang="en-US" altLang="en-US" sz="2400" b="1">
                <a:hlinkClick r:id="rId2" action="ppaction://hlinksldjump"/>
              </a:rPr>
              <a:t>HERE</a:t>
            </a:r>
            <a:r>
              <a:rPr lang="en-US" altLang="en-US" sz="2400"/>
              <a:t> to move on.</a:t>
            </a:r>
          </a:p>
        </p:txBody>
      </p:sp>
      <p:sp>
        <p:nvSpPr>
          <p:cNvPr id="48134" name="Rectangle 1">
            <a:extLst>
              <a:ext uri="{FF2B5EF4-FFF2-40B4-BE49-F238E27FC236}">
                <a16:creationId xmlns:a16="http://schemas.microsoft.com/office/drawing/2014/main" id="{D015EFDD-ACDB-42BB-9797-08184BFC05D6}"/>
              </a:ext>
            </a:extLst>
          </p:cNvPr>
          <p:cNvSpPr>
            <a:spLocks noChangeArrowheads="1"/>
          </p:cNvSpPr>
          <p:nvPr/>
        </p:nvSpPr>
        <p:spPr bwMode="auto">
          <a:xfrm>
            <a:off x="228600" y="5359400"/>
            <a:ext cx="1646238" cy="118903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
        <p:nvSpPr>
          <p:cNvPr id="48135" name="Isosceles Triangle 2">
            <a:extLst>
              <a:ext uri="{FF2B5EF4-FFF2-40B4-BE49-F238E27FC236}">
                <a16:creationId xmlns:a16="http://schemas.microsoft.com/office/drawing/2014/main" id="{5E37DB3E-19A0-40ED-837C-DAA3130DF653}"/>
              </a:ext>
            </a:extLst>
          </p:cNvPr>
          <p:cNvSpPr>
            <a:spLocks noChangeArrowheads="1"/>
          </p:cNvSpPr>
          <p:nvPr/>
        </p:nvSpPr>
        <p:spPr bwMode="auto">
          <a:xfrm>
            <a:off x="2133600" y="5354638"/>
            <a:ext cx="1371600" cy="1189037"/>
          </a:xfrm>
          <a:prstGeom prst="triangle">
            <a:avLst>
              <a:gd name="adj" fmla="val 50000"/>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
        <p:nvSpPr>
          <p:cNvPr id="48136" name="Oval 3">
            <a:extLst>
              <a:ext uri="{FF2B5EF4-FFF2-40B4-BE49-F238E27FC236}">
                <a16:creationId xmlns:a16="http://schemas.microsoft.com/office/drawing/2014/main" id="{5D1EB84F-59FC-457E-92EE-90E6ECE83019}"/>
              </a:ext>
            </a:extLst>
          </p:cNvPr>
          <p:cNvSpPr>
            <a:spLocks noChangeArrowheads="1"/>
          </p:cNvSpPr>
          <p:nvPr/>
        </p:nvSpPr>
        <p:spPr bwMode="auto">
          <a:xfrm>
            <a:off x="3733800" y="5414963"/>
            <a:ext cx="1189038" cy="1189037"/>
          </a:xfrm>
          <a:prstGeom prst="ellipse">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
        <p:nvSpPr>
          <p:cNvPr id="48137" name="Oval 9">
            <a:extLst>
              <a:ext uri="{FF2B5EF4-FFF2-40B4-BE49-F238E27FC236}">
                <a16:creationId xmlns:a16="http://schemas.microsoft.com/office/drawing/2014/main" id="{44E34905-2F51-4ACA-B8E6-69F1B189499E}"/>
              </a:ext>
            </a:extLst>
          </p:cNvPr>
          <p:cNvSpPr>
            <a:spLocks noChangeArrowheads="1"/>
          </p:cNvSpPr>
          <p:nvPr/>
        </p:nvSpPr>
        <p:spPr bwMode="auto">
          <a:xfrm>
            <a:off x="7162800" y="5359400"/>
            <a:ext cx="1828800" cy="1189038"/>
          </a:xfrm>
          <a:prstGeom prst="ellipse">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
        <p:nvSpPr>
          <p:cNvPr id="8" name="Trapezoid 7">
            <a:extLst>
              <a:ext uri="{FF2B5EF4-FFF2-40B4-BE49-F238E27FC236}">
                <a16:creationId xmlns:a16="http://schemas.microsoft.com/office/drawing/2014/main" id="{BFF24309-1E4D-42E2-8741-C5C7256D6459}"/>
              </a:ext>
            </a:extLst>
          </p:cNvPr>
          <p:cNvSpPr/>
          <p:nvPr/>
        </p:nvSpPr>
        <p:spPr bwMode="auto">
          <a:xfrm>
            <a:off x="5227638" y="5414963"/>
            <a:ext cx="1828800" cy="1189037"/>
          </a:xfrm>
          <a:prstGeom prst="trapezoid">
            <a:avLst/>
          </a:prstGeom>
          <a:solidFill>
            <a:srgbClr val="CC00CC"/>
          </a:solidFill>
          <a:ln w="9525">
            <a:noFill/>
            <a:miter lim="800000"/>
            <a:headEnd/>
            <a:tailEnd/>
          </a:ln>
        </p:spPr>
        <p:txBody>
          <a:bodyPr/>
          <a:lstStyle/>
          <a:p>
            <a:pPr algn="ctr">
              <a:defRPr/>
            </a:pPr>
            <a:endParaRPr lang="en-US" dirty="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1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B04D0D25-6CCC-40B9-B191-B285A671963B}"/>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CFCF252-1AAF-409C-B8FD-9F7434B22902}" type="slidenum">
              <a:rPr lang="en-US" altLang="en-US" sz="1400" b="0">
                <a:latin typeface="Arial" panose="020B0604020202020204" pitchFamily="34" charset="0"/>
              </a:rPr>
              <a:pPr eaLnBrk="1" hangingPunct="1"/>
              <a:t>32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FF916670-8799-421A-90D0-FA5FEAA4090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D1412D7-CB73-478E-9730-E63192137737}" type="slidenum">
              <a:rPr lang="en-US" altLang="en-US" sz="1400" b="0">
                <a:latin typeface="Arial" panose="020B0604020202020204" pitchFamily="34" charset="0"/>
              </a:rPr>
              <a:pPr algn="r" eaLnBrk="1" hangingPunct="1"/>
              <a:t>32</a:t>
            </a:fld>
            <a:endParaRPr lang="en-US" altLang="en-US" sz="1400" b="0">
              <a:latin typeface="Arial" panose="020B0604020202020204" pitchFamily="34" charset="0"/>
            </a:endParaRPr>
          </a:p>
        </p:txBody>
      </p:sp>
      <p:sp>
        <p:nvSpPr>
          <p:cNvPr id="49156" name="Rectangle 2">
            <a:extLst>
              <a:ext uri="{FF2B5EF4-FFF2-40B4-BE49-F238E27FC236}">
                <a16:creationId xmlns:a16="http://schemas.microsoft.com/office/drawing/2014/main" id="{3B3CD50E-6EFD-4C81-A6E7-C09C3CADF049}"/>
              </a:ext>
            </a:extLst>
          </p:cNvPr>
          <p:cNvSpPr>
            <a:spLocks noGrp="1" noChangeArrowheads="1"/>
          </p:cNvSpPr>
          <p:nvPr>
            <p:ph type="title"/>
          </p:nvPr>
        </p:nvSpPr>
        <p:spPr>
          <a:xfrm>
            <a:off x="457200" y="0"/>
            <a:ext cx="8229600" cy="533400"/>
          </a:xfrm>
          <a:solidFill>
            <a:srgbClr val="EDA7EA"/>
          </a:solidFill>
          <a:ln w="38100">
            <a:solidFill>
              <a:schemeClr val="tx1"/>
            </a:solidFill>
            <a:miter lim="800000"/>
            <a:headEnd/>
            <a:tailEnd/>
          </a:ln>
        </p:spPr>
        <p:txBody>
          <a:bodyPr/>
          <a:lstStyle/>
          <a:p>
            <a:pPr eaLnBrk="1" hangingPunct="1"/>
            <a:r>
              <a:rPr lang="en-US" altLang="en-US" sz="2800" b="1"/>
              <a:t>Exercise 1b. Measure those Tracks</a:t>
            </a:r>
          </a:p>
        </p:txBody>
      </p:sp>
      <p:sp>
        <p:nvSpPr>
          <p:cNvPr id="13315" name="Rectangle 3">
            <a:extLst>
              <a:ext uri="{FF2B5EF4-FFF2-40B4-BE49-F238E27FC236}">
                <a16:creationId xmlns:a16="http://schemas.microsoft.com/office/drawing/2014/main" id="{0C792286-76AD-444C-BF1F-9F6D1F84A0B2}"/>
              </a:ext>
            </a:extLst>
          </p:cNvPr>
          <p:cNvSpPr>
            <a:spLocks noGrp="1" noChangeArrowheads="1"/>
          </p:cNvSpPr>
          <p:nvPr>
            <p:ph type="body" idx="1"/>
          </p:nvPr>
        </p:nvSpPr>
        <p:spPr>
          <a:xfrm>
            <a:off x="0" y="609600"/>
            <a:ext cx="9144000" cy="6248400"/>
          </a:xfrm>
          <a:solidFill>
            <a:schemeClr val="bg1"/>
          </a:solidFill>
        </p:spPr>
        <p:txBody>
          <a:bodyPr/>
          <a:lstStyle/>
          <a:p>
            <a:pPr>
              <a:buFont typeface="Wingdings" panose="05000000000000000000" pitchFamily="2" charset="2"/>
              <a:buChar char="q"/>
            </a:pPr>
            <a:r>
              <a:rPr lang="en-US" altLang="en-US" sz="2300"/>
              <a:t>Look the rectangle below. This rectangle is 4 units across (length) and 3 units down (width). </a:t>
            </a:r>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pPr>
              <a:buFont typeface="Wingdings" panose="05000000000000000000" pitchFamily="2" charset="2"/>
              <a:buChar char="q"/>
            </a:pPr>
            <a:r>
              <a:rPr lang="en-US" altLang="en-US" sz="2300"/>
              <a:t>Both the length and width of the rectangle have been divided into those units with dashed lines to show you the amount of covering it takes to completely cover the space inside the rectangle. </a:t>
            </a:r>
          </a:p>
          <a:p>
            <a:pPr>
              <a:buFont typeface="Wingdings" panose="05000000000000000000" pitchFamily="2" charset="2"/>
              <a:buChar char="q"/>
            </a:pPr>
            <a:r>
              <a:rPr lang="en-US" altLang="en-US" sz="2300"/>
              <a:t>Count the number of individual squares made by the dashed lines inside the rectangle. How many do you find? </a:t>
            </a:r>
          </a:p>
          <a:p>
            <a:pPr>
              <a:buFont typeface="Wingdings" panose="05000000000000000000" pitchFamily="2" charset="2"/>
              <a:buChar char="q"/>
            </a:pPr>
            <a:r>
              <a:rPr lang="en-US" altLang="en-US" sz="2300"/>
              <a:t>Look closely at the length and width of the rectangle. The length of the rectangle is 4 units, and the width of the rectangle is 3 units. </a:t>
            </a:r>
          </a:p>
          <a:p>
            <a:pPr>
              <a:buFont typeface="Wingdings" panose="05000000000000000000" pitchFamily="2" charset="2"/>
              <a:buChar char="q"/>
            </a:pPr>
            <a:r>
              <a:rPr lang="en-US" altLang="en-US" sz="2300"/>
              <a:t>What is 4 x 3? Is the answer to 4 x 3 the same number you got when you counted the squares inside the rectangle? (It should be!) </a:t>
            </a:r>
          </a:p>
          <a:p>
            <a:pPr>
              <a:buFont typeface="Wingdings" panose="05000000000000000000" pitchFamily="2" charset="2"/>
              <a:buChar char="q"/>
            </a:pPr>
            <a:r>
              <a:rPr lang="en-US" altLang="en-US" sz="2300"/>
              <a:t>The formula for finding the area of a rectangle is </a:t>
            </a:r>
            <a:r>
              <a:rPr lang="en-US" altLang="en-US" sz="2300" i="1"/>
              <a:t>A = l x w</a:t>
            </a:r>
            <a:r>
              <a:rPr lang="en-US" altLang="en-US" sz="2300"/>
              <a:t>, with </a:t>
            </a:r>
            <a:r>
              <a:rPr lang="en-US" altLang="en-US" sz="2300" i="1"/>
              <a:t>l</a:t>
            </a:r>
            <a:r>
              <a:rPr lang="en-US" altLang="en-US" sz="2300"/>
              <a:t> being the length and </a:t>
            </a:r>
            <a:r>
              <a:rPr lang="en-US" altLang="en-US" sz="2300" i="1"/>
              <a:t>w</a:t>
            </a:r>
            <a:r>
              <a:rPr lang="en-US" altLang="en-US" sz="2300"/>
              <a:t> is the width.</a:t>
            </a:r>
          </a:p>
        </p:txBody>
      </p:sp>
      <p:pic>
        <p:nvPicPr>
          <p:cNvPr id="45058" name="Picture 2">
            <a:extLst>
              <a:ext uri="{FF2B5EF4-FFF2-40B4-BE49-F238E27FC236}">
                <a16:creationId xmlns:a16="http://schemas.microsoft.com/office/drawing/2014/main" id="{E676FD6A-F273-4D0F-AAC2-E8C19D953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143000"/>
            <a:ext cx="1920875"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ction Button: Return 6">
            <a:hlinkClick r:id="" action="ppaction://hlinkshowjump?jump=lastslideviewed" highlightClick="1"/>
            <a:extLst>
              <a:ext uri="{FF2B5EF4-FFF2-40B4-BE49-F238E27FC236}">
                <a16:creationId xmlns:a16="http://schemas.microsoft.com/office/drawing/2014/main" id="{D070A102-A6D5-48CC-BD7C-0BA8D35810E7}"/>
              </a:ext>
            </a:extLst>
          </p:cNvPr>
          <p:cNvSpPr>
            <a:spLocks noChangeArrowheads="1"/>
          </p:cNvSpPr>
          <p:nvPr/>
        </p:nvSpPr>
        <p:spPr bwMode="auto">
          <a:xfrm>
            <a:off x="6362700" y="6446838"/>
            <a:ext cx="381000" cy="401637"/>
          </a:xfrm>
          <a:prstGeom prst="actionButtonReturn">
            <a:avLst/>
          </a:prstGeom>
          <a:solidFill>
            <a:srgbClr val="CC00CC"/>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
        <p:nvSpPr>
          <p:cNvPr id="9" name="Action Button: Forward or Next 8">
            <a:hlinkClick r:id="" action="ppaction://hlinkshowjump?jump=nextslide" highlightClick="1"/>
            <a:extLst>
              <a:ext uri="{FF2B5EF4-FFF2-40B4-BE49-F238E27FC236}">
                <a16:creationId xmlns:a16="http://schemas.microsoft.com/office/drawing/2014/main" id="{F2355C92-3272-42C5-915F-E15E7143587F}"/>
              </a:ext>
            </a:extLst>
          </p:cNvPr>
          <p:cNvSpPr>
            <a:spLocks noChangeArrowheads="1"/>
          </p:cNvSpPr>
          <p:nvPr/>
        </p:nvSpPr>
        <p:spPr bwMode="auto">
          <a:xfrm>
            <a:off x="6934200" y="6446838"/>
            <a:ext cx="381000" cy="401637"/>
          </a:xfrm>
          <a:prstGeom prst="actionButtonForwardNext">
            <a:avLst/>
          </a:prstGeom>
          <a:solidFill>
            <a:srgbClr val="CC00CC"/>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05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315">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315">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CABC56E7-7643-4DB5-AAB2-CCADD01AC9F5}"/>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348AE03-3A21-402D-936E-D4FADB3B7B6E}" type="slidenum">
              <a:rPr lang="en-US" altLang="en-US" sz="1400" b="0">
                <a:latin typeface="Arial" panose="020B0604020202020204" pitchFamily="34" charset="0"/>
              </a:rPr>
              <a:pPr eaLnBrk="1" hangingPunct="1"/>
              <a:t>33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210BD38B-8F73-4254-943A-F66B81E1F3C6}"/>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B75A376F-11F9-41FC-9E27-1A6E6B05DDB3}" type="slidenum">
              <a:rPr lang="en-US" altLang="en-US" sz="1400" b="0">
                <a:latin typeface="Arial" panose="020B0604020202020204" pitchFamily="34" charset="0"/>
              </a:rPr>
              <a:pPr algn="r" eaLnBrk="1" hangingPunct="1"/>
              <a:t>33</a:t>
            </a:fld>
            <a:endParaRPr lang="en-US" altLang="en-US" sz="1400" b="0">
              <a:latin typeface="Arial" panose="020B0604020202020204" pitchFamily="34" charset="0"/>
            </a:endParaRPr>
          </a:p>
        </p:txBody>
      </p:sp>
      <p:sp>
        <p:nvSpPr>
          <p:cNvPr id="50180" name="Rectangle 2">
            <a:extLst>
              <a:ext uri="{FF2B5EF4-FFF2-40B4-BE49-F238E27FC236}">
                <a16:creationId xmlns:a16="http://schemas.microsoft.com/office/drawing/2014/main" id="{E4EF0C0C-AE73-40B3-B4FC-06494EECDDBF}"/>
              </a:ext>
            </a:extLst>
          </p:cNvPr>
          <p:cNvSpPr>
            <a:spLocks noGrp="1" noChangeArrowheads="1"/>
          </p:cNvSpPr>
          <p:nvPr>
            <p:ph type="title"/>
          </p:nvPr>
        </p:nvSpPr>
        <p:spPr>
          <a:xfrm>
            <a:off x="457200" y="0"/>
            <a:ext cx="8229600" cy="533400"/>
          </a:xfrm>
          <a:solidFill>
            <a:srgbClr val="EDA7EA"/>
          </a:solidFill>
          <a:ln w="38100">
            <a:solidFill>
              <a:schemeClr val="tx1"/>
            </a:solidFill>
            <a:miter lim="800000"/>
            <a:headEnd/>
            <a:tailEnd/>
          </a:ln>
        </p:spPr>
        <p:txBody>
          <a:bodyPr/>
          <a:lstStyle/>
          <a:p>
            <a:pPr eaLnBrk="1" hangingPunct="1"/>
            <a:r>
              <a:rPr lang="en-US" altLang="en-US" sz="2800" b="1"/>
              <a:t>Exercise 1b. Measure those Tracks</a:t>
            </a:r>
          </a:p>
        </p:txBody>
      </p:sp>
      <p:sp>
        <p:nvSpPr>
          <p:cNvPr id="13315" name="Rectangle 3">
            <a:extLst>
              <a:ext uri="{FF2B5EF4-FFF2-40B4-BE49-F238E27FC236}">
                <a16:creationId xmlns:a16="http://schemas.microsoft.com/office/drawing/2014/main" id="{02924BB8-231E-4D8B-9C61-A76AC9FBF8B8}"/>
              </a:ext>
            </a:extLst>
          </p:cNvPr>
          <p:cNvSpPr>
            <a:spLocks noGrp="1" noChangeArrowheads="1"/>
          </p:cNvSpPr>
          <p:nvPr>
            <p:ph type="body" idx="1"/>
          </p:nvPr>
        </p:nvSpPr>
        <p:spPr>
          <a:xfrm>
            <a:off x="0" y="609600"/>
            <a:ext cx="9144000" cy="6248400"/>
          </a:xfrm>
          <a:solidFill>
            <a:schemeClr val="bg1"/>
          </a:solidFill>
        </p:spPr>
        <p:txBody>
          <a:bodyPr/>
          <a:lstStyle/>
          <a:p>
            <a:pPr>
              <a:buFont typeface="Wingdings" panose="05000000000000000000" pitchFamily="2" charset="2"/>
              <a:buChar char="q"/>
            </a:pPr>
            <a:r>
              <a:rPr lang="en-US" altLang="en-US" sz="2400"/>
              <a:t>Look at the triangle below. </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r>
              <a:rPr lang="en-US" altLang="en-US" sz="2400"/>
              <a:t>The dashed line indicates the height of the triangle, which is the distance from the base, or bottom, of the triangle, to the opposite vertex, which is the ‘corner’ of the triangle directly across from the base of the triangle.	</a:t>
            </a:r>
            <a:endParaRPr lang="en-US" altLang="en-US" sz="2300"/>
          </a:p>
          <a:p>
            <a:pPr>
              <a:buFont typeface="Wingdings" panose="05000000000000000000" pitchFamily="2" charset="2"/>
              <a:buChar char="q"/>
            </a:pPr>
            <a:r>
              <a:rPr lang="en-US" altLang="en-US" sz="2400"/>
              <a:t>To find the area of the triangle, multiply </a:t>
            </a:r>
            <a:r>
              <a:rPr lang="en-US" altLang="en-US" sz="2400" i="1"/>
              <a:t>base x height and divide by 2</a:t>
            </a:r>
            <a:r>
              <a:rPr lang="en-US" altLang="en-US" sz="2400"/>
              <a:t>. </a:t>
            </a:r>
          </a:p>
          <a:p>
            <a:pPr>
              <a:buFont typeface="Wingdings" panose="05000000000000000000" pitchFamily="2" charset="2"/>
              <a:buChar char="q"/>
            </a:pPr>
            <a:r>
              <a:rPr lang="en-US" altLang="en-US" sz="2400"/>
              <a:t>Or, to say the formula another way, the formula for finding the area (A) of a triangle is </a:t>
            </a:r>
            <a:r>
              <a:rPr lang="en-US" altLang="en-US" sz="2400" i="1"/>
              <a:t>A = ½ b x h.</a:t>
            </a:r>
            <a:endParaRPr lang="en-US" altLang="en-US" sz="2400"/>
          </a:p>
        </p:txBody>
      </p:sp>
      <p:sp>
        <p:nvSpPr>
          <p:cNvPr id="7" name="Action Button: Return 6">
            <a:hlinkClick r:id="" action="ppaction://hlinkshowjump?jump=lastslideviewed" highlightClick="1"/>
            <a:extLst>
              <a:ext uri="{FF2B5EF4-FFF2-40B4-BE49-F238E27FC236}">
                <a16:creationId xmlns:a16="http://schemas.microsoft.com/office/drawing/2014/main" id="{DAB56A1F-13DC-48BE-81BF-A87798CE43A5}"/>
              </a:ext>
            </a:extLst>
          </p:cNvPr>
          <p:cNvSpPr>
            <a:spLocks noChangeArrowheads="1"/>
          </p:cNvSpPr>
          <p:nvPr/>
        </p:nvSpPr>
        <p:spPr bwMode="auto">
          <a:xfrm>
            <a:off x="7734300" y="6137275"/>
            <a:ext cx="381000" cy="401638"/>
          </a:xfrm>
          <a:prstGeom prst="actionButtonReturn">
            <a:avLst/>
          </a:prstGeom>
          <a:solidFill>
            <a:srgbClr val="CC00CC"/>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
        <p:nvSpPr>
          <p:cNvPr id="9" name="Action Button: Forward or Next 8">
            <a:hlinkClick r:id="" action="ppaction://hlinkshowjump?jump=nextslide" highlightClick="1"/>
            <a:extLst>
              <a:ext uri="{FF2B5EF4-FFF2-40B4-BE49-F238E27FC236}">
                <a16:creationId xmlns:a16="http://schemas.microsoft.com/office/drawing/2014/main" id="{C287245A-3083-43A2-B722-450339F5BFAA}"/>
              </a:ext>
            </a:extLst>
          </p:cNvPr>
          <p:cNvSpPr>
            <a:spLocks noChangeArrowheads="1"/>
          </p:cNvSpPr>
          <p:nvPr/>
        </p:nvSpPr>
        <p:spPr bwMode="auto">
          <a:xfrm>
            <a:off x="8305800" y="6137275"/>
            <a:ext cx="381000" cy="401638"/>
          </a:xfrm>
          <a:prstGeom prst="actionButtonForwardNext">
            <a:avLst/>
          </a:prstGeom>
          <a:solidFill>
            <a:srgbClr val="CC00CC"/>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pic>
        <p:nvPicPr>
          <p:cNvPr id="46082" name="Picture 2">
            <a:extLst>
              <a:ext uri="{FF2B5EF4-FFF2-40B4-BE49-F238E27FC236}">
                <a16:creationId xmlns:a16="http://schemas.microsoft.com/office/drawing/2014/main" id="{6AEB85EC-82B6-42C9-89B1-E839C190A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066800"/>
            <a:ext cx="3795713" cy="219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xEl>
                                              <p:pRg st="7" end="7"/>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315">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40B6EC0B-7E6E-4253-AB86-C06ACE09AFB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5B354F4-93DF-40DA-9FCC-A8B2C75325A4}" type="slidenum">
              <a:rPr lang="en-US" altLang="en-US" sz="1400" b="0">
                <a:latin typeface="Arial" panose="020B0604020202020204" pitchFamily="34" charset="0"/>
              </a:rPr>
              <a:pPr eaLnBrk="1" hangingPunct="1"/>
              <a:t>34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0A8139C8-2D23-441C-97D7-51ED7A8FCCA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59BD7032-FDED-49F1-93FC-2393BD18ECA9}" type="slidenum">
              <a:rPr lang="en-US" altLang="en-US" sz="1400" b="0">
                <a:latin typeface="Arial" panose="020B0604020202020204" pitchFamily="34" charset="0"/>
              </a:rPr>
              <a:pPr algn="r" eaLnBrk="1" hangingPunct="1"/>
              <a:t>34</a:t>
            </a:fld>
            <a:endParaRPr lang="en-US" altLang="en-US" sz="1400" b="0">
              <a:latin typeface="Arial" panose="020B0604020202020204" pitchFamily="34" charset="0"/>
            </a:endParaRPr>
          </a:p>
        </p:txBody>
      </p:sp>
      <p:sp>
        <p:nvSpPr>
          <p:cNvPr id="51204" name="Rectangle 2">
            <a:extLst>
              <a:ext uri="{FF2B5EF4-FFF2-40B4-BE49-F238E27FC236}">
                <a16:creationId xmlns:a16="http://schemas.microsoft.com/office/drawing/2014/main" id="{56FE077A-7E17-4A1A-A93C-F31E45BE9C49}"/>
              </a:ext>
            </a:extLst>
          </p:cNvPr>
          <p:cNvSpPr>
            <a:spLocks noGrp="1" noChangeArrowheads="1"/>
          </p:cNvSpPr>
          <p:nvPr>
            <p:ph type="title"/>
          </p:nvPr>
        </p:nvSpPr>
        <p:spPr>
          <a:xfrm>
            <a:off x="457200" y="0"/>
            <a:ext cx="8229600" cy="533400"/>
          </a:xfrm>
          <a:solidFill>
            <a:srgbClr val="EDA7EA"/>
          </a:solidFill>
          <a:ln w="38100">
            <a:solidFill>
              <a:schemeClr val="tx1"/>
            </a:solidFill>
            <a:miter lim="800000"/>
            <a:headEnd/>
            <a:tailEnd/>
          </a:ln>
        </p:spPr>
        <p:txBody>
          <a:bodyPr/>
          <a:lstStyle/>
          <a:p>
            <a:pPr eaLnBrk="1" hangingPunct="1"/>
            <a:r>
              <a:rPr lang="en-US" altLang="en-US" sz="2800" b="1"/>
              <a:t>Exercise 1b. Measure those Tracks</a:t>
            </a:r>
          </a:p>
        </p:txBody>
      </p:sp>
      <p:sp>
        <p:nvSpPr>
          <p:cNvPr id="13315" name="Rectangle 3">
            <a:extLst>
              <a:ext uri="{FF2B5EF4-FFF2-40B4-BE49-F238E27FC236}">
                <a16:creationId xmlns:a16="http://schemas.microsoft.com/office/drawing/2014/main" id="{3FFE6787-FE35-4F42-BA75-FAC186568DE7}"/>
              </a:ext>
            </a:extLst>
          </p:cNvPr>
          <p:cNvSpPr>
            <a:spLocks noGrp="1" noRot="1" noChangeAspect="1" noMove="1" noResize="1" noEditPoints="1" noAdjustHandles="1" noChangeArrowheads="1" noChangeShapeType="1" noTextEdit="1"/>
          </p:cNvSpPr>
          <p:nvPr>
            <p:ph type="body" idx="1"/>
          </p:nvPr>
        </p:nvSpPr>
        <p:spPr>
          <a:xfrm>
            <a:off x="0" y="609599"/>
            <a:ext cx="9144000" cy="6248401"/>
          </a:xfrm>
          <a:blipFill rotWithShape="1">
            <a:blip r:embed="rId2"/>
            <a:stretch>
              <a:fillRect l="-733" t="-683" r="-933"/>
            </a:stretch>
          </a:blipFill>
          <a:ln>
            <a:miter lim="800000"/>
            <a:headEnd/>
            <a:tailEnd/>
          </a:ln>
        </p:spPr>
        <p:txBody>
          <a:bodyPr/>
          <a:lstStyle/>
          <a:p>
            <a:r>
              <a:rPr lang="en-US">
                <a:noFill/>
              </a:rPr>
              <a:t> </a:t>
            </a:r>
          </a:p>
        </p:txBody>
      </p:sp>
      <p:pic>
        <p:nvPicPr>
          <p:cNvPr id="47106" name="Picture 2">
            <a:extLst>
              <a:ext uri="{FF2B5EF4-FFF2-40B4-BE49-F238E27FC236}">
                <a16:creationId xmlns:a16="http://schemas.microsoft.com/office/drawing/2014/main" id="{142B5BEE-2D8E-4895-BD90-F088C3EC7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5302250"/>
            <a:ext cx="3238500"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7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51F910C-6A19-467A-81B0-1C5A5960943D}"/>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5812BAA-BB8B-41C4-9C8F-F7CFB56359CA}" type="slidenum">
              <a:rPr lang="en-US" altLang="en-US" sz="1400" b="0">
                <a:latin typeface="Arial" panose="020B0604020202020204" pitchFamily="34" charset="0"/>
              </a:rPr>
              <a:pPr eaLnBrk="1" hangingPunct="1"/>
              <a:t>35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8E0BEB15-2396-49B6-9A87-3A8209ACE433}"/>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CF80D0DD-BD3A-46CE-A8EB-43C805C26062}" type="slidenum">
              <a:rPr lang="en-US" altLang="en-US" sz="1400" b="0">
                <a:latin typeface="Arial" panose="020B0604020202020204" pitchFamily="34" charset="0"/>
              </a:rPr>
              <a:pPr algn="r" eaLnBrk="1" hangingPunct="1"/>
              <a:t>35</a:t>
            </a:fld>
            <a:endParaRPr lang="en-US" altLang="en-US" sz="1400" b="0">
              <a:latin typeface="Arial" panose="020B0604020202020204" pitchFamily="34" charset="0"/>
            </a:endParaRPr>
          </a:p>
        </p:txBody>
      </p:sp>
      <p:sp>
        <p:nvSpPr>
          <p:cNvPr id="52228" name="Rectangle 2">
            <a:extLst>
              <a:ext uri="{FF2B5EF4-FFF2-40B4-BE49-F238E27FC236}">
                <a16:creationId xmlns:a16="http://schemas.microsoft.com/office/drawing/2014/main" id="{0BAA8C83-31B7-4F16-8B8B-DF22B3DB10CE}"/>
              </a:ext>
            </a:extLst>
          </p:cNvPr>
          <p:cNvSpPr>
            <a:spLocks noGrp="1" noChangeArrowheads="1"/>
          </p:cNvSpPr>
          <p:nvPr>
            <p:ph type="title"/>
          </p:nvPr>
        </p:nvSpPr>
        <p:spPr>
          <a:xfrm>
            <a:off x="457200" y="0"/>
            <a:ext cx="8229600" cy="533400"/>
          </a:xfrm>
          <a:solidFill>
            <a:srgbClr val="EDA7EA"/>
          </a:solidFill>
          <a:ln w="38100">
            <a:solidFill>
              <a:schemeClr val="tx1"/>
            </a:solidFill>
            <a:miter lim="800000"/>
            <a:headEnd/>
            <a:tailEnd/>
          </a:ln>
        </p:spPr>
        <p:txBody>
          <a:bodyPr/>
          <a:lstStyle/>
          <a:p>
            <a:pPr eaLnBrk="1" hangingPunct="1"/>
            <a:r>
              <a:rPr lang="en-US" altLang="en-US" sz="2800" b="1"/>
              <a:t>Exercise 1b. Measure those Tracks</a:t>
            </a:r>
          </a:p>
        </p:txBody>
      </p:sp>
      <p:sp>
        <p:nvSpPr>
          <p:cNvPr id="13315" name="Rectangle 3">
            <a:extLst>
              <a:ext uri="{FF2B5EF4-FFF2-40B4-BE49-F238E27FC236}">
                <a16:creationId xmlns:a16="http://schemas.microsoft.com/office/drawing/2014/main" id="{ACC63565-D3E2-42D4-968F-128DB3C487AF}"/>
              </a:ext>
            </a:extLst>
          </p:cNvPr>
          <p:cNvSpPr>
            <a:spLocks noGrp="1" noRot="1" noChangeAspect="1" noMove="1" noResize="1" noEditPoints="1" noAdjustHandles="1" noChangeArrowheads="1" noChangeShapeType="1" noTextEdit="1"/>
          </p:cNvSpPr>
          <p:nvPr>
            <p:ph type="body" idx="1"/>
          </p:nvPr>
        </p:nvSpPr>
        <p:spPr>
          <a:xfrm>
            <a:off x="0" y="609599"/>
            <a:ext cx="9144000" cy="6248401"/>
          </a:xfrm>
          <a:blipFill rotWithShape="1">
            <a:blip r:embed="rId2"/>
            <a:stretch>
              <a:fillRect l="-733" t="-683" r="-1267"/>
            </a:stretch>
          </a:blipFill>
          <a:ln>
            <a:miter lim="800000"/>
            <a:headEnd/>
            <a:tailEnd/>
          </a:ln>
        </p:spPr>
        <p:txBody>
          <a:bodyPr/>
          <a:lstStyle/>
          <a:p>
            <a:r>
              <a:rPr lang="en-US">
                <a:noFill/>
              </a:rPr>
              <a:t> </a:t>
            </a:r>
          </a:p>
        </p:txBody>
      </p:sp>
      <p:sp>
        <p:nvSpPr>
          <p:cNvPr id="7" name="Action Button: Return 6">
            <a:hlinkClick r:id="" action="ppaction://hlinkshowjump?jump=lastslideviewed" highlightClick="1"/>
            <a:extLst>
              <a:ext uri="{FF2B5EF4-FFF2-40B4-BE49-F238E27FC236}">
                <a16:creationId xmlns:a16="http://schemas.microsoft.com/office/drawing/2014/main" id="{A2A7F759-40E9-41BB-9503-45C873911CA3}"/>
              </a:ext>
            </a:extLst>
          </p:cNvPr>
          <p:cNvSpPr>
            <a:spLocks noChangeArrowheads="1"/>
          </p:cNvSpPr>
          <p:nvPr/>
        </p:nvSpPr>
        <p:spPr bwMode="auto">
          <a:xfrm>
            <a:off x="7734300" y="6137275"/>
            <a:ext cx="381000" cy="401638"/>
          </a:xfrm>
          <a:prstGeom prst="actionButtonReturn">
            <a:avLst/>
          </a:prstGeom>
          <a:solidFill>
            <a:srgbClr val="CC00CC"/>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
        <p:nvSpPr>
          <p:cNvPr id="9" name="Action Button: Forward or Next 8">
            <a:hlinkClick r:id="" action="ppaction://hlinkshowjump?jump=nextslide" highlightClick="1"/>
            <a:extLst>
              <a:ext uri="{FF2B5EF4-FFF2-40B4-BE49-F238E27FC236}">
                <a16:creationId xmlns:a16="http://schemas.microsoft.com/office/drawing/2014/main" id="{4BE10765-C845-4524-A13C-4B37E1E0F19F}"/>
              </a:ext>
            </a:extLst>
          </p:cNvPr>
          <p:cNvSpPr>
            <a:spLocks noChangeArrowheads="1"/>
          </p:cNvSpPr>
          <p:nvPr/>
        </p:nvSpPr>
        <p:spPr bwMode="auto">
          <a:xfrm>
            <a:off x="8305800" y="6137275"/>
            <a:ext cx="381000" cy="401638"/>
          </a:xfrm>
          <a:prstGeom prst="actionButtonForwardNext">
            <a:avLst/>
          </a:prstGeom>
          <a:solidFill>
            <a:srgbClr val="CC00CC"/>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pic>
        <p:nvPicPr>
          <p:cNvPr id="10" name="Picture 2">
            <a:extLst>
              <a:ext uri="{FF2B5EF4-FFF2-40B4-BE49-F238E27FC236}">
                <a16:creationId xmlns:a16="http://schemas.microsoft.com/office/drawing/2014/main" id="{66B46297-C266-4B52-95E7-36CEC5321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5302250"/>
            <a:ext cx="3238500"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398FEFA8-016D-4751-9BD2-A3F98F4938D5}"/>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E0C8E9C0-EF80-40A4-83F8-A0491F7C1C97}" type="slidenum">
              <a:rPr lang="en-US" altLang="en-US" sz="1400" b="0">
                <a:latin typeface="Arial" panose="020B0604020202020204" pitchFamily="34" charset="0"/>
              </a:rPr>
              <a:pPr eaLnBrk="1" hangingPunct="1"/>
              <a:t>36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99A8B2CD-3DAA-416B-8C6D-0A1874B41C2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C964C3D-BF0A-436F-9C37-122651288EEF}" type="slidenum">
              <a:rPr lang="en-US" altLang="en-US" sz="1400" b="0">
                <a:latin typeface="Arial" panose="020B0604020202020204" pitchFamily="34" charset="0"/>
              </a:rPr>
              <a:pPr algn="r" eaLnBrk="1" hangingPunct="1"/>
              <a:t>36</a:t>
            </a:fld>
            <a:endParaRPr lang="en-US" altLang="en-US" sz="1400" b="0">
              <a:latin typeface="Arial" panose="020B0604020202020204" pitchFamily="34" charset="0"/>
            </a:endParaRPr>
          </a:p>
        </p:txBody>
      </p:sp>
      <p:sp>
        <p:nvSpPr>
          <p:cNvPr id="53252" name="Rectangle 2">
            <a:extLst>
              <a:ext uri="{FF2B5EF4-FFF2-40B4-BE49-F238E27FC236}">
                <a16:creationId xmlns:a16="http://schemas.microsoft.com/office/drawing/2014/main" id="{1BB716FC-6869-4BF7-B1F4-64F391B02597}"/>
              </a:ext>
            </a:extLst>
          </p:cNvPr>
          <p:cNvSpPr>
            <a:spLocks noGrp="1" noChangeArrowheads="1"/>
          </p:cNvSpPr>
          <p:nvPr>
            <p:ph type="title"/>
          </p:nvPr>
        </p:nvSpPr>
        <p:spPr>
          <a:xfrm>
            <a:off x="457200" y="0"/>
            <a:ext cx="8229600" cy="533400"/>
          </a:xfrm>
          <a:solidFill>
            <a:srgbClr val="EDA7EA"/>
          </a:solidFill>
          <a:ln w="38100">
            <a:solidFill>
              <a:schemeClr val="tx1"/>
            </a:solidFill>
            <a:miter lim="800000"/>
            <a:headEnd/>
            <a:tailEnd/>
          </a:ln>
        </p:spPr>
        <p:txBody>
          <a:bodyPr/>
          <a:lstStyle/>
          <a:p>
            <a:pPr eaLnBrk="1" hangingPunct="1"/>
            <a:r>
              <a:rPr lang="en-US" altLang="en-US" sz="2800" b="1"/>
              <a:t>Exercise 1b. Measure those Tracks</a:t>
            </a:r>
          </a:p>
        </p:txBody>
      </p:sp>
      <p:sp>
        <p:nvSpPr>
          <p:cNvPr id="13315" name="Rectangle 3">
            <a:extLst>
              <a:ext uri="{FF2B5EF4-FFF2-40B4-BE49-F238E27FC236}">
                <a16:creationId xmlns:a16="http://schemas.microsoft.com/office/drawing/2014/main" id="{D8E0FC97-8389-4F31-9154-51C3B2C8185C}"/>
              </a:ext>
            </a:extLst>
          </p:cNvPr>
          <p:cNvSpPr>
            <a:spLocks noGrp="1" noChangeArrowheads="1"/>
          </p:cNvSpPr>
          <p:nvPr>
            <p:ph type="body" idx="1"/>
          </p:nvPr>
        </p:nvSpPr>
        <p:spPr>
          <a:xfrm>
            <a:off x="0" y="609600"/>
            <a:ext cx="9144000" cy="6248400"/>
          </a:xfrm>
          <a:solidFill>
            <a:schemeClr val="bg1"/>
          </a:solidFill>
        </p:spPr>
        <p:txBody>
          <a:bodyPr/>
          <a:lstStyle/>
          <a:p>
            <a:pPr>
              <a:buFont typeface="Wingdings" panose="05000000000000000000" pitchFamily="2" charset="2"/>
              <a:buChar char="q"/>
            </a:pPr>
            <a:r>
              <a:rPr lang="en-US" altLang="en-US" sz="2400"/>
              <a:t>An ellipse is an oval-shaped curved figure. </a:t>
            </a:r>
          </a:p>
          <a:p>
            <a:pPr>
              <a:buFont typeface="Wingdings" panose="05000000000000000000" pitchFamily="2" charset="2"/>
              <a:buChar char="q"/>
            </a:pPr>
            <a:r>
              <a:rPr lang="en-US" altLang="en-US" sz="2400"/>
              <a:t>If you need to find the area of an ellipse, you will use the formula </a:t>
            </a:r>
            <a:r>
              <a:rPr lang="en-US" altLang="en-US" sz="2400" i="1"/>
              <a:t>A = π </a:t>
            </a:r>
            <a:r>
              <a:rPr lang="en-US" altLang="en-US" sz="2400"/>
              <a:t>x</a:t>
            </a:r>
            <a:r>
              <a:rPr lang="en-US" altLang="en-US" sz="2400" i="1"/>
              <a:t> width </a:t>
            </a:r>
            <a:r>
              <a:rPr lang="en-US" altLang="en-US" sz="2400"/>
              <a:t>x</a:t>
            </a:r>
            <a:r>
              <a:rPr lang="en-US" altLang="en-US" sz="2400" i="1"/>
              <a:t> length</a:t>
            </a:r>
            <a:r>
              <a:rPr lang="en-US" altLang="en-US" sz="2400"/>
              <a:t>. </a:t>
            </a:r>
          </a:p>
          <a:p>
            <a:pPr>
              <a:buFont typeface="Wingdings" panose="05000000000000000000" pitchFamily="2" charset="2"/>
              <a:buChar char="q"/>
            </a:pPr>
            <a:r>
              <a:rPr lang="en-US" altLang="en-US" sz="2400"/>
              <a:t>You will use 3.14 for π just as you do for circles. </a:t>
            </a:r>
          </a:p>
          <a:p>
            <a:pPr>
              <a:buFont typeface="Wingdings" panose="05000000000000000000" pitchFamily="2" charset="2"/>
              <a:buChar char="q"/>
            </a:pPr>
            <a:r>
              <a:rPr lang="en-US" altLang="en-US" sz="2400"/>
              <a:t>The width of the ellipse should be measured at its widest point, and the length of the ellipse should be measured at longest point. Look at the ellipse shown below.</a:t>
            </a:r>
            <a:r>
              <a:rPr lang="en-US" altLang="en-US" sz="2400" i="1"/>
              <a:t> </a:t>
            </a:r>
            <a:endParaRPr lang="en-US" altLang="en-US" sz="2400"/>
          </a:p>
        </p:txBody>
      </p:sp>
      <p:sp>
        <p:nvSpPr>
          <p:cNvPr id="7" name="Action Button: Return 6">
            <a:hlinkClick r:id="" action="ppaction://hlinkshowjump?jump=lastslideviewed" highlightClick="1"/>
            <a:extLst>
              <a:ext uri="{FF2B5EF4-FFF2-40B4-BE49-F238E27FC236}">
                <a16:creationId xmlns:a16="http://schemas.microsoft.com/office/drawing/2014/main" id="{4532788F-5FE2-4965-99FB-A2842997CDFD}"/>
              </a:ext>
            </a:extLst>
          </p:cNvPr>
          <p:cNvSpPr>
            <a:spLocks noChangeArrowheads="1"/>
          </p:cNvSpPr>
          <p:nvPr/>
        </p:nvSpPr>
        <p:spPr bwMode="auto">
          <a:xfrm>
            <a:off x="7734300" y="6137275"/>
            <a:ext cx="381000" cy="401638"/>
          </a:xfrm>
          <a:prstGeom prst="actionButtonReturn">
            <a:avLst/>
          </a:prstGeom>
          <a:solidFill>
            <a:srgbClr val="CC00CC"/>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
        <p:nvSpPr>
          <p:cNvPr id="9" name="Action Button: Forward or Next 8">
            <a:hlinkClick r:id="" action="ppaction://hlinkshowjump?jump=nextslide" highlightClick="1"/>
            <a:extLst>
              <a:ext uri="{FF2B5EF4-FFF2-40B4-BE49-F238E27FC236}">
                <a16:creationId xmlns:a16="http://schemas.microsoft.com/office/drawing/2014/main" id="{1E1371CC-B9D0-4CBD-81BF-10D93252A0DB}"/>
              </a:ext>
            </a:extLst>
          </p:cNvPr>
          <p:cNvSpPr>
            <a:spLocks noChangeArrowheads="1"/>
          </p:cNvSpPr>
          <p:nvPr/>
        </p:nvSpPr>
        <p:spPr bwMode="auto">
          <a:xfrm>
            <a:off x="8305800" y="6137275"/>
            <a:ext cx="381000" cy="401638"/>
          </a:xfrm>
          <a:prstGeom prst="actionButtonForwardNext">
            <a:avLst/>
          </a:prstGeom>
          <a:solidFill>
            <a:srgbClr val="CC00CC"/>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pic>
        <p:nvPicPr>
          <p:cNvPr id="48130" name="Picture 2">
            <a:extLst>
              <a:ext uri="{FF2B5EF4-FFF2-40B4-BE49-F238E27FC236}">
                <a16:creationId xmlns:a16="http://schemas.microsoft.com/office/drawing/2014/main" id="{9B17195D-40B1-4DBB-A5E2-619974EFD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150" y="3743325"/>
            <a:ext cx="5497513" cy="246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BE991EF7-9642-43D3-9787-D5398BABD0C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08439A1-C16C-442D-9846-0302DFE0B75A}" type="slidenum">
              <a:rPr lang="en-US" altLang="en-US" sz="1400" b="0">
                <a:latin typeface="Arial" panose="020B0604020202020204" pitchFamily="34" charset="0"/>
              </a:rPr>
              <a:pPr eaLnBrk="1" hangingPunct="1"/>
              <a:t>37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BADDFB6A-C0A2-4B62-AA69-872850735417}"/>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E3D9C0C-38E0-436D-903C-23B40F056F36}" type="slidenum">
              <a:rPr lang="en-US" altLang="en-US" sz="1400" b="0">
                <a:latin typeface="Arial" panose="020B0604020202020204" pitchFamily="34" charset="0"/>
              </a:rPr>
              <a:pPr algn="r" eaLnBrk="1" hangingPunct="1"/>
              <a:t>37</a:t>
            </a:fld>
            <a:endParaRPr lang="en-US" altLang="en-US" sz="1400" b="0">
              <a:latin typeface="Arial" panose="020B0604020202020204" pitchFamily="34" charset="0"/>
            </a:endParaRPr>
          </a:p>
        </p:txBody>
      </p:sp>
      <p:sp>
        <p:nvSpPr>
          <p:cNvPr id="54276" name="Rectangle 2">
            <a:extLst>
              <a:ext uri="{FF2B5EF4-FFF2-40B4-BE49-F238E27FC236}">
                <a16:creationId xmlns:a16="http://schemas.microsoft.com/office/drawing/2014/main" id="{F874ABBE-5680-497F-94F2-C4465A6A94DB}"/>
              </a:ext>
            </a:extLst>
          </p:cNvPr>
          <p:cNvSpPr>
            <a:spLocks noGrp="1" noChangeArrowheads="1"/>
          </p:cNvSpPr>
          <p:nvPr>
            <p:ph type="title"/>
          </p:nvPr>
        </p:nvSpPr>
        <p:spPr>
          <a:xfrm>
            <a:off x="457200" y="0"/>
            <a:ext cx="8229600" cy="533400"/>
          </a:xfrm>
          <a:solidFill>
            <a:srgbClr val="EDA7EA"/>
          </a:solidFill>
          <a:ln w="38100">
            <a:solidFill>
              <a:schemeClr val="tx1"/>
            </a:solidFill>
            <a:miter lim="800000"/>
            <a:headEnd/>
            <a:tailEnd/>
          </a:ln>
        </p:spPr>
        <p:txBody>
          <a:bodyPr/>
          <a:lstStyle/>
          <a:p>
            <a:pPr eaLnBrk="1" hangingPunct="1"/>
            <a:r>
              <a:rPr lang="en-US" altLang="en-US" sz="2800" b="1"/>
              <a:t>Exercise 1b. Measure those Tracks</a:t>
            </a:r>
          </a:p>
        </p:txBody>
      </p:sp>
      <p:sp>
        <p:nvSpPr>
          <p:cNvPr id="13315" name="Rectangle 3">
            <a:extLst>
              <a:ext uri="{FF2B5EF4-FFF2-40B4-BE49-F238E27FC236}">
                <a16:creationId xmlns:a16="http://schemas.microsoft.com/office/drawing/2014/main" id="{2C1426DB-B184-4AF6-AC7A-CDF69AB7187A}"/>
              </a:ext>
            </a:extLst>
          </p:cNvPr>
          <p:cNvSpPr>
            <a:spLocks noGrp="1" noChangeArrowheads="1"/>
          </p:cNvSpPr>
          <p:nvPr>
            <p:ph type="body" idx="1"/>
          </p:nvPr>
        </p:nvSpPr>
        <p:spPr>
          <a:xfrm>
            <a:off x="0" y="609600"/>
            <a:ext cx="9144000" cy="6248400"/>
          </a:xfrm>
          <a:solidFill>
            <a:schemeClr val="bg1"/>
          </a:solidFill>
        </p:spPr>
        <p:txBody>
          <a:bodyPr/>
          <a:lstStyle/>
          <a:p>
            <a:pPr>
              <a:buFont typeface="Wingdings" pitchFamily="2" charset="2"/>
              <a:buChar char="q"/>
              <a:defRPr/>
            </a:pPr>
            <a:r>
              <a:rPr lang="en-US" sz="2300" dirty="0"/>
              <a:t>The formula for finding the area of a trapezoid is </a:t>
            </a:r>
          </a:p>
          <a:p>
            <a:pPr marL="0" indent="0" algn="ctr">
              <a:buFontTx/>
              <a:buNone/>
              <a:defRPr/>
            </a:pPr>
            <a:r>
              <a:rPr lang="en-US" sz="2300" i="1" dirty="0"/>
              <a:t>A = height</a:t>
            </a:r>
            <a:r>
              <a:rPr lang="en-US" sz="2300" dirty="0"/>
              <a:t> x </a:t>
            </a:r>
            <a:r>
              <a:rPr lang="en-US" sz="2300" i="1" dirty="0"/>
              <a:t>½</a:t>
            </a:r>
            <a:r>
              <a:rPr lang="en-US" sz="2300" dirty="0"/>
              <a:t> x </a:t>
            </a:r>
            <a:r>
              <a:rPr lang="en-US" sz="2300" i="1" dirty="0"/>
              <a:t>(base 1 + base 2)</a:t>
            </a:r>
            <a:endParaRPr lang="en-US" sz="2300" dirty="0"/>
          </a:p>
          <a:p>
            <a:pPr>
              <a:buFont typeface="Wingdings" pitchFamily="2" charset="2"/>
              <a:buChar char="q"/>
              <a:defRPr/>
            </a:pPr>
            <a:r>
              <a:rPr lang="en-US" sz="2300" dirty="0"/>
              <a:t>Look at the trapezoid below with the height and both bases labeled. The bases are the two sides that are </a:t>
            </a:r>
            <a:r>
              <a:rPr lang="en-US" sz="2300" i="1" dirty="0"/>
              <a:t>parallel</a:t>
            </a:r>
            <a:r>
              <a:rPr lang="en-US" sz="2300" dirty="0"/>
              <a:t> to each other. </a:t>
            </a:r>
          </a:p>
          <a:p>
            <a:pPr>
              <a:buFont typeface="Wingdings" pitchFamily="2" charset="2"/>
              <a:buChar char="q"/>
              <a:defRPr/>
            </a:pPr>
            <a:endParaRPr lang="en-US" sz="2300" dirty="0"/>
          </a:p>
          <a:p>
            <a:pPr>
              <a:buFont typeface="Wingdings" pitchFamily="2" charset="2"/>
              <a:buChar char="q"/>
              <a:defRPr/>
            </a:pPr>
            <a:endParaRPr lang="en-US" sz="2300" dirty="0"/>
          </a:p>
          <a:p>
            <a:pPr>
              <a:buFont typeface="Wingdings" pitchFamily="2" charset="2"/>
              <a:buChar char="q"/>
              <a:defRPr/>
            </a:pPr>
            <a:endParaRPr lang="en-US" sz="2300" dirty="0"/>
          </a:p>
          <a:p>
            <a:pPr>
              <a:buFont typeface="Wingdings" pitchFamily="2" charset="2"/>
              <a:buChar char="q"/>
              <a:defRPr/>
            </a:pPr>
            <a:r>
              <a:rPr lang="en-US" sz="2300" dirty="0"/>
              <a:t>Measure the length of both bases and find the sum of those lengths (add the bases together). You will also measure the height of the trapezoid. </a:t>
            </a:r>
          </a:p>
          <a:p>
            <a:pPr>
              <a:buFont typeface="Wingdings" pitchFamily="2" charset="2"/>
              <a:buChar char="q"/>
              <a:defRPr/>
            </a:pPr>
            <a:r>
              <a:rPr lang="en-US" sz="2300" dirty="0"/>
              <a:t>Using the formula, you will multiply the height by ½, which is the same as dividing by 2. Multiply that number by the sum of the bases to find the total area of the trapezoid. If base 1 = 5 cm, base 2 = 7 cm, and the height = 6 cm, the area of the trapezoid is equal to 6 x ½ x (5+7) = 3 x 12 = 36 cm</a:t>
            </a:r>
            <a:r>
              <a:rPr lang="en-US" sz="2300" baseline="30000" dirty="0"/>
              <a:t>2</a:t>
            </a:r>
            <a:r>
              <a:rPr lang="en-US" sz="2300" dirty="0"/>
              <a:t>.</a:t>
            </a:r>
          </a:p>
        </p:txBody>
      </p:sp>
      <p:sp>
        <p:nvSpPr>
          <p:cNvPr id="7" name="Action Button: Return 6">
            <a:hlinkClick r:id="" action="ppaction://hlinkshowjump?jump=lastslideviewed" highlightClick="1"/>
            <a:extLst>
              <a:ext uri="{FF2B5EF4-FFF2-40B4-BE49-F238E27FC236}">
                <a16:creationId xmlns:a16="http://schemas.microsoft.com/office/drawing/2014/main" id="{C6E0E3C2-94B4-4004-9DB5-CD1814F26752}"/>
              </a:ext>
            </a:extLst>
          </p:cNvPr>
          <p:cNvSpPr>
            <a:spLocks noChangeArrowheads="1"/>
          </p:cNvSpPr>
          <p:nvPr/>
        </p:nvSpPr>
        <p:spPr bwMode="auto">
          <a:xfrm>
            <a:off x="7734300" y="6421438"/>
            <a:ext cx="381000" cy="403225"/>
          </a:xfrm>
          <a:prstGeom prst="actionButtonReturn">
            <a:avLst/>
          </a:prstGeom>
          <a:solidFill>
            <a:srgbClr val="CC00CC"/>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
        <p:nvSpPr>
          <p:cNvPr id="9" name="Action Button: Forward or Next 8">
            <a:hlinkClick r:id="" action="ppaction://hlinkshowjump?jump=nextslide" highlightClick="1"/>
            <a:extLst>
              <a:ext uri="{FF2B5EF4-FFF2-40B4-BE49-F238E27FC236}">
                <a16:creationId xmlns:a16="http://schemas.microsoft.com/office/drawing/2014/main" id="{49CBE1CB-5A9F-4C6C-A6A6-40FEA092A1EC}"/>
              </a:ext>
            </a:extLst>
          </p:cNvPr>
          <p:cNvSpPr>
            <a:spLocks noChangeArrowheads="1"/>
          </p:cNvSpPr>
          <p:nvPr/>
        </p:nvSpPr>
        <p:spPr bwMode="auto">
          <a:xfrm>
            <a:off x="8305800" y="6421438"/>
            <a:ext cx="381000" cy="403225"/>
          </a:xfrm>
          <a:prstGeom prst="actionButtonForwardNext">
            <a:avLst/>
          </a:prstGeom>
          <a:solidFill>
            <a:srgbClr val="CC00CC"/>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pic>
        <p:nvPicPr>
          <p:cNvPr id="49154" name="Picture 2">
            <a:extLst>
              <a:ext uri="{FF2B5EF4-FFF2-40B4-BE49-F238E27FC236}">
                <a16:creationId xmlns:a16="http://schemas.microsoft.com/office/drawing/2014/main" id="{7883041B-8FD7-4B7B-9FA7-BF128AF2D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133600"/>
            <a:ext cx="282575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915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331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903632E0-EA00-4B89-88CA-E57AB6D6F54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32FA607-32C0-4B12-BB3B-D1B151D6F6AB}" type="slidenum">
              <a:rPr lang="en-US" altLang="en-US" sz="1400" b="0">
                <a:latin typeface="Arial" panose="020B0604020202020204" pitchFamily="34" charset="0"/>
              </a:rPr>
              <a:pPr eaLnBrk="1" hangingPunct="1"/>
              <a:t>38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BE13E238-72D6-4E73-825E-8EBBC62EF6E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52B31231-9AA5-40E2-842A-294BC972DBB3}" type="slidenum">
              <a:rPr lang="en-US" altLang="en-US" sz="1400" b="0">
                <a:latin typeface="Arial" panose="020B0604020202020204" pitchFamily="34" charset="0"/>
              </a:rPr>
              <a:pPr algn="r" eaLnBrk="1" hangingPunct="1"/>
              <a:t>38</a:t>
            </a:fld>
            <a:endParaRPr lang="en-US" altLang="en-US" sz="1400" b="0">
              <a:latin typeface="Arial" panose="020B0604020202020204" pitchFamily="34" charset="0"/>
            </a:endParaRPr>
          </a:p>
        </p:txBody>
      </p:sp>
      <p:sp>
        <p:nvSpPr>
          <p:cNvPr id="55300" name="Rectangle 2">
            <a:extLst>
              <a:ext uri="{FF2B5EF4-FFF2-40B4-BE49-F238E27FC236}">
                <a16:creationId xmlns:a16="http://schemas.microsoft.com/office/drawing/2014/main" id="{9D767525-E35A-4BE7-BBF0-C8778F5FD1BF}"/>
              </a:ext>
            </a:extLst>
          </p:cNvPr>
          <p:cNvSpPr>
            <a:spLocks noGrp="1" noChangeArrowheads="1"/>
          </p:cNvSpPr>
          <p:nvPr>
            <p:ph type="title"/>
          </p:nvPr>
        </p:nvSpPr>
        <p:spPr>
          <a:xfrm>
            <a:off x="457200" y="0"/>
            <a:ext cx="8229600" cy="533400"/>
          </a:xfrm>
          <a:solidFill>
            <a:srgbClr val="EDA7EA"/>
          </a:solidFill>
          <a:ln w="38100">
            <a:solidFill>
              <a:schemeClr val="tx1"/>
            </a:solidFill>
            <a:miter lim="800000"/>
            <a:headEnd/>
            <a:tailEnd/>
          </a:ln>
        </p:spPr>
        <p:txBody>
          <a:bodyPr/>
          <a:lstStyle/>
          <a:p>
            <a:pPr eaLnBrk="1" hangingPunct="1"/>
            <a:r>
              <a:rPr lang="en-US" altLang="en-US" sz="2800" b="1"/>
              <a:t>Exercise 1b. Measure those Tracks</a:t>
            </a:r>
          </a:p>
        </p:txBody>
      </p:sp>
      <p:graphicFrame>
        <p:nvGraphicFramePr>
          <p:cNvPr id="8" name="Table 7">
            <a:extLst>
              <a:ext uri="{FF2B5EF4-FFF2-40B4-BE49-F238E27FC236}">
                <a16:creationId xmlns:a16="http://schemas.microsoft.com/office/drawing/2014/main" id="{C8D4CBBD-7043-41FC-88D1-2DE24C144CEC}"/>
              </a:ext>
            </a:extLst>
          </p:cNvPr>
          <p:cNvGraphicFramePr>
            <a:graphicFrameLocks noGrp="1"/>
          </p:cNvGraphicFramePr>
          <p:nvPr/>
        </p:nvGraphicFramePr>
        <p:xfrm>
          <a:off x="152400" y="609600"/>
          <a:ext cx="8682038" cy="4927600"/>
        </p:xfrm>
        <a:graphic>
          <a:graphicData uri="http://schemas.openxmlformats.org/drawingml/2006/table">
            <a:tbl>
              <a:tblPr firstRow="1" bandRow="1">
                <a:tableStyleId>{5C22544A-7EE6-4342-B048-85BDC9FD1C3A}</a:tableStyleId>
              </a:tblPr>
              <a:tblGrid>
                <a:gridCol w="1427586">
                  <a:extLst>
                    <a:ext uri="{9D8B030D-6E8A-4147-A177-3AD203B41FA5}">
                      <a16:colId xmlns:a16="http://schemas.microsoft.com/office/drawing/2014/main" val="20000"/>
                    </a:ext>
                  </a:extLst>
                </a:gridCol>
                <a:gridCol w="411492">
                  <a:extLst>
                    <a:ext uri="{9D8B030D-6E8A-4147-A177-3AD203B41FA5}">
                      <a16:colId xmlns:a16="http://schemas.microsoft.com/office/drawing/2014/main" val="20001"/>
                    </a:ext>
                  </a:extLst>
                </a:gridCol>
                <a:gridCol w="411492">
                  <a:extLst>
                    <a:ext uri="{9D8B030D-6E8A-4147-A177-3AD203B41FA5}">
                      <a16:colId xmlns:a16="http://schemas.microsoft.com/office/drawing/2014/main" val="20002"/>
                    </a:ext>
                  </a:extLst>
                </a:gridCol>
                <a:gridCol w="411492">
                  <a:extLst>
                    <a:ext uri="{9D8B030D-6E8A-4147-A177-3AD203B41FA5}">
                      <a16:colId xmlns:a16="http://schemas.microsoft.com/office/drawing/2014/main" val="20003"/>
                    </a:ext>
                  </a:extLst>
                </a:gridCol>
                <a:gridCol w="411492">
                  <a:extLst>
                    <a:ext uri="{9D8B030D-6E8A-4147-A177-3AD203B41FA5}">
                      <a16:colId xmlns:a16="http://schemas.microsoft.com/office/drawing/2014/main" val="20004"/>
                    </a:ext>
                  </a:extLst>
                </a:gridCol>
                <a:gridCol w="398792">
                  <a:extLst>
                    <a:ext uri="{9D8B030D-6E8A-4147-A177-3AD203B41FA5}">
                      <a16:colId xmlns:a16="http://schemas.microsoft.com/office/drawing/2014/main" val="20005"/>
                    </a:ext>
                  </a:extLst>
                </a:gridCol>
                <a:gridCol w="386091">
                  <a:extLst>
                    <a:ext uri="{9D8B030D-6E8A-4147-A177-3AD203B41FA5}">
                      <a16:colId xmlns:a16="http://schemas.microsoft.com/office/drawing/2014/main" val="20006"/>
                    </a:ext>
                  </a:extLst>
                </a:gridCol>
                <a:gridCol w="424192">
                  <a:extLst>
                    <a:ext uri="{9D8B030D-6E8A-4147-A177-3AD203B41FA5}">
                      <a16:colId xmlns:a16="http://schemas.microsoft.com/office/drawing/2014/main" val="20007"/>
                    </a:ext>
                  </a:extLst>
                </a:gridCol>
                <a:gridCol w="411492">
                  <a:extLst>
                    <a:ext uri="{9D8B030D-6E8A-4147-A177-3AD203B41FA5}">
                      <a16:colId xmlns:a16="http://schemas.microsoft.com/office/drawing/2014/main" val="20008"/>
                    </a:ext>
                  </a:extLst>
                </a:gridCol>
                <a:gridCol w="309889">
                  <a:extLst>
                    <a:ext uri="{9D8B030D-6E8A-4147-A177-3AD203B41FA5}">
                      <a16:colId xmlns:a16="http://schemas.microsoft.com/office/drawing/2014/main" val="20009"/>
                    </a:ext>
                  </a:extLst>
                </a:gridCol>
                <a:gridCol w="373391">
                  <a:extLst>
                    <a:ext uri="{9D8B030D-6E8A-4147-A177-3AD203B41FA5}">
                      <a16:colId xmlns:a16="http://schemas.microsoft.com/office/drawing/2014/main" val="20010"/>
                    </a:ext>
                  </a:extLst>
                </a:gridCol>
                <a:gridCol w="411492">
                  <a:extLst>
                    <a:ext uri="{9D8B030D-6E8A-4147-A177-3AD203B41FA5}">
                      <a16:colId xmlns:a16="http://schemas.microsoft.com/office/drawing/2014/main" val="20011"/>
                    </a:ext>
                  </a:extLst>
                </a:gridCol>
                <a:gridCol w="386091">
                  <a:extLst>
                    <a:ext uri="{9D8B030D-6E8A-4147-A177-3AD203B41FA5}">
                      <a16:colId xmlns:a16="http://schemas.microsoft.com/office/drawing/2014/main" val="20012"/>
                    </a:ext>
                  </a:extLst>
                </a:gridCol>
                <a:gridCol w="436893">
                  <a:extLst>
                    <a:ext uri="{9D8B030D-6E8A-4147-A177-3AD203B41FA5}">
                      <a16:colId xmlns:a16="http://schemas.microsoft.com/office/drawing/2014/main" val="20013"/>
                    </a:ext>
                  </a:extLst>
                </a:gridCol>
                <a:gridCol w="411492">
                  <a:extLst>
                    <a:ext uri="{9D8B030D-6E8A-4147-A177-3AD203B41FA5}">
                      <a16:colId xmlns:a16="http://schemas.microsoft.com/office/drawing/2014/main" val="20014"/>
                    </a:ext>
                  </a:extLst>
                </a:gridCol>
                <a:gridCol w="424192">
                  <a:extLst>
                    <a:ext uri="{9D8B030D-6E8A-4147-A177-3AD203B41FA5}">
                      <a16:colId xmlns:a16="http://schemas.microsoft.com/office/drawing/2014/main" val="20015"/>
                    </a:ext>
                  </a:extLst>
                </a:gridCol>
                <a:gridCol w="398792">
                  <a:extLst>
                    <a:ext uri="{9D8B030D-6E8A-4147-A177-3AD203B41FA5}">
                      <a16:colId xmlns:a16="http://schemas.microsoft.com/office/drawing/2014/main" val="20016"/>
                    </a:ext>
                  </a:extLst>
                </a:gridCol>
                <a:gridCol w="424192">
                  <a:extLst>
                    <a:ext uri="{9D8B030D-6E8A-4147-A177-3AD203B41FA5}">
                      <a16:colId xmlns:a16="http://schemas.microsoft.com/office/drawing/2014/main" val="20017"/>
                    </a:ext>
                  </a:extLst>
                </a:gridCol>
                <a:gridCol w="411492">
                  <a:extLst>
                    <a:ext uri="{9D8B030D-6E8A-4147-A177-3AD203B41FA5}">
                      <a16:colId xmlns:a16="http://schemas.microsoft.com/office/drawing/2014/main" val="20018"/>
                    </a:ext>
                  </a:extLst>
                </a:gridCol>
              </a:tblGrid>
              <a:tr h="492760">
                <a:tc>
                  <a:txBody>
                    <a:bodyPr/>
                    <a:lstStyle/>
                    <a:p>
                      <a:r>
                        <a:rPr lang="en-US" dirty="0">
                          <a:solidFill>
                            <a:schemeClr val="tx1"/>
                          </a:solidFill>
                        </a:rPr>
                        <a:t>Track label</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rPr>
                        <a:t>A</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rPr>
                        <a:t>B</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rPr>
                        <a:t>C</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rPr>
                        <a:t>D</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rPr>
                        <a:t>E</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rPr>
                        <a:t>F</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rPr>
                        <a:t>G</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rPr>
                        <a:t>H</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rPr>
                        <a:t>I</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rPr>
                        <a:t>J</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rPr>
                        <a:t>K</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rPr>
                        <a:t>L</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rPr>
                        <a:t>M</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rPr>
                        <a:t>N</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rPr>
                        <a:t>O</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rPr>
                        <a:t>P</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rPr>
                        <a:t>Q</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rPr>
                        <a:t>R</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92760">
                <a:tc>
                  <a:txBody>
                    <a:bodyPr/>
                    <a:lstStyle/>
                    <a:p>
                      <a:r>
                        <a:rPr lang="en-US" dirty="0">
                          <a:solidFill>
                            <a:schemeClr val="tx1"/>
                          </a:solidFill>
                        </a:rPr>
                        <a:t>Length (FF)</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92760">
                <a:tc>
                  <a:txBody>
                    <a:bodyPr/>
                    <a:lstStyle/>
                    <a:p>
                      <a:r>
                        <a:rPr lang="en-US" dirty="0">
                          <a:solidFill>
                            <a:schemeClr val="tx1"/>
                          </a:solidFill>
                        </a:rPr>
                        <a:t>Length</a:t>
                      </a:r>
                      <a:r>
                        <a:rPr lang="en-US" baseline="0" dirty="0">
                          <a:solidFill>
                            <a:schemeClr val="tx1"/>
                          </a:solidFill>
                        </a:rPr>
                        <a:t> (BF)</a:t>
                      </a:r>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92760">
                <a:tc>
                  <a:txBody>
                    <a:bodyPr/>
                    <a:lstStyle/>
                    <a:p>
                      <a:r>
                        <a:rPr lang="en-US" dirty="0">
                          <a:solidFill>
                            <a:schemeClr val="tx1"/>
                          </a:solidFill>
                        </a:rPr>
                        <a:t>Width (FF)</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92760">
                <a:tc>
                  <a:txBody>
                    <a:bodyPr/>
                    <a:lstStyle/>
                    <a:p>
                      <a:r>
                        <a:rPr lang="en-US" dirty="0">
                          <a:solidFill>
                            <a:schemeClr val="tx1"/>
                          </a:solidFill>
                        </a:rPr>
                        <a:t>Width (BF)</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92760">
                <a:tc>
                  <a:txBody>
                    <a:bodyPr/>
                    <a:lstStyle/>
                    <a:p>
                      <a:r>
                        <a:rPr lang="en-US" dirty="0">
                          <a:solidFill>
                            <a:schemeClr val="tx1"/>
                          </a:solidFill>
                        </a:rPr>
                        <a:t>Area (FF)</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92760">
                <a:tc>
                  <a:txBody>
                    <a:bodyPr/>
                    <a:lstStyle/>
                    <a:p>
                      <a:r>
                        <a:rPr lang="en-US" dirty="0">
                          <a:solidFill>
                            <a:schemeClr val="tx1"/>
                          </a:solidFill>
                        </a:rPr>
                        <a:t>Area (BF)</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92760">
                <a:tc>
                  <a:txBody>
                    <a:bodyPr/>
                    <a:lstStyle/>
                    <a:p>
                      <a:r>
                        <a:rPr lang="en-US" dirty="0">
                          <a:solidFill>
                            <a:schemeClr val="tx1"/>
                          </a:solidFill>
                        </a:rPr>
                        <a:t>BFL/FFL</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92760">
                <a:tc>
                  <a:txBody>
                    <a:bodyPr/>
                    <a:lstStyle/>
                    <a:p>
                      <a:r>
                        <a:rPr lang="en-US" dirty="0">
                          <a:solidFill>
                            <a:schemeClr val="tx1"/>
                          </a:solidFill>
                        </a:rPr>
                        <a:t>BFW/FFW</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492760">
                <a:tc>
                  <a:txBody>
                    <a:bodyPr/>
                    <a:lstStyle/>
                    <a:p>
                      <a:r>
                        <a:rPr lang="en-US" dirty="0">
                          <a:solidFill>
                            <a:schemeClr val="tx1"/>
                          </a:solidFill>
                        </a:rPr>
                        <a:t>BFA/FFA</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9" name="TextBox 8">
            <a:extLst>
              <a:ext uri="{FF2B5EF4-FFF2-40B4-BE49-F238E27FC236}">
                <a16:creationId xmlns:a16="http://schemas.microsoft.com/office/drawing/2014/main" id="{740358D7-C8CC-4FA9-AA78-524AA11897BC}"/>
              </a:ext>
            </a:extLst>
          </p:cNvPr>
          <p:cNvSpPr txBox="1"/>
          <p:nvPr/>
        </p:nvSpPr>
        <p:spPr>
          <a:xfrm>
            <a:off x="152400" y="5521325"/>
            <a:ext cx="8763000" cy="1200150"/>
          </a:xfrm>
          <a:prstGeom prst="rect">
            <a:avLst/>
          </a:prstGeom>
          <a:solidFill>
            <a:schemeClr val="bg1"/>
          </a:solidFill>
        </p:spPr>
        <p:txBody>
          <a:bodyPr>
            <a:spAutoFit/>
          </a:bodyPr>
          <a:lstStyle/>
          <a:p>
            <a:pPr>
              <a:defRPr/>
            </a:pPr>
            <a:r>
              <a:rPr lang="en-US" u="sng" dirty="0">
                <a:latin typeface="+mn-lt"/>
                <a:cs typeface="+mn-cs"/>
              </a:rPr>
              <a:t>FF </a:t>
            </a:r>
            <a:r>
              <a:rPr lang="en-US" b="0" u="sng" dirty="0">
                <a:latin typeface="+mn-lt"/>
                <a:cs typeface="+mn-cs"/>
              </a:rPr>
              <a:t>= front foot, </a:t>
            </a:r>
            <a:r>
              <a:rPr lang="en-US" u="sng" dirty="0">
                <a:latin typeface="+mn-lt"/>
                <a:cs typeface="+mn-cs"/>
              </a:rPr>
              <a:t>BF </a:t>
            </a:r>
            <a:r>
              <a:rPr lang="en-US" b="0" u="sng" dirty="0">
                <a:latin typeface="+mn-lt"/>
                <a:cs typeface="+mn-cs"/>
              </a:rPr>
              <a:t>= back foot, </a:t>
            </a:r>
            <a:r>
              <a:rPr lang="en-US" u="sng" dirty="0">
                <a:latin typeface="+mn-lt"/>
                <a:cs typeface="+mn-cs"/>
              </a:rPr>
              <a:t>L </a:t>
            </a:r>
            <a:r>
              <a:rPr lang="en-US" b="0" u="sng" dirty="0">
                <a:latin typeface="+mn-lt"/>
                <a:cs typeface="+mn-cs"/>
              </a:rPr>
              <a:t>= length, </a:t>
            </a:r>
            <a:r>
              <a:rPr lang="en-US" u="sng" dirty="0">
                <a:latin typeface="+mn-lt"/>
                <a:cs typeface="+mn-cs"/>
              </a:rPr>
              <a:t>W </a:t>
            </a:r>
            <a:r>
              <a:rPr lang="en-US" b="0" u="sng" dirty="0">
                <a:latin typeface="+mn-lt"/>
                <a:cs typeface="+mn-cs"/>
              </a:rPr>
              <a:t>= width, </a:t>
            </a:r>
            <a:r>
              <a:rPr lang="en-US" u="sng" dirty="0">
                <a:latin typeface="+mn-lt"/>
                <a:cs typeface="+mn-cs"/>
              </a:rPr>
              <a:t>A </a:t>
            </a:r>
            <a:r>
              <a:rPr lang="en-US" b="0" u="sng" dirty="0">
                <a:latin typeface="+mn-lt"/>
                <a:cs typeface="+mn-cs"/>
              </a:rPr>
              <a:t>= area</a:t>
            </a:r>
          </a:p>
          <a:p>
            <a:pPr>
              <a:defRPr/>
            </a:pPr>
            <a:r>
              <a:rPr lang="en-US" b="0" dirty="0">
                <a:latin typeface="+mn-lt"/>
                <a:cs typeface="+mn-cs"/>
              </a:rPr>
              <a:t>After you complete your table, use it to answer some questions on the following slides!</a:t>
            </a:r>
          </a:p>
        </p:txBody>
      </p:sp>
      <p:sp>
        <p:nvSpPr>
          <p:cNvPr id="55524" name="Action Button: Return 1">
            <a:hlinkClick r:id="" action="ppaction://hlinkshowjump?jump=lastslideviewed" highlightClick="1"/>
            <a:extLst>
              <a:ext uri="{FF2B5EF4-FFF2-40B4-BE49-F238E27FC236}">
                <a16:creationId xmlns:a16="http://schemas.microsoft.com/office/drawing/2014/main" id="{FE29530F-FD14-4C1B-8FBF-9FC4ADB20784}"/>
              </a:ext>
            </a:extLst>
          </p:cNvPr>
          <p:cNvSpPr>
            <a:spLocks noChangeArrowheads="1"/>
          </p:cNvSpPr>
          <p:nvPr/>
        </p:nvSpPr>
        <p:spPr bwMode="auto">
          <a:xfrm>
            <a:off x="3649663" y="6362700"/>
            <a:ext cx="647700" cy="476250"/>
          </a:xfrm>
          <a:prstGeom prst="actionButtonReturn">
            <a:avLst/>
          </a:prstGeom>
          <a:solidFill>
            <a:srgbClr val="CC00CC"/>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
        <p:nvSpPr>
          <p:cNvPr id="55525" name="Action Button: Forward or Next 2">
            <a:hlinkClick r:id="" action="ppaction://hlinkshowjump?jump=nextslide" highlightClick="1"/>
            <a:extLst>
              <a:ext uri="{FF2B5EF4-FFF2-40B4-BE49-F238E27FC236}">
                <a16:creationId xmlns:a16="http://schemas.microsoft.com/office/drawing/2014/main" id="{E016C5CC-CB7B-434E-8A53-D644EB80BFE9}"/>
              </a:ext>
            </a:extLst>
          </p:cNvPr>
          <p:cNvSpPr>
            <a:spLocks noChangeArrowheads="1"/>
          </p:cNvSpPr>
          <p:nvPr/>
        </p:nvSpPr>
        <p:spPr bwMode="auto">
          <a:xfrm>
            <a:off x="4533900" y="6362700"/>
            <a:ext cx="571500" cy="476250"/>
          </a:xfrm>
          <a:prstGeom prst="actionButtonForwardNext">
            <a:avLst/>
          </a:prstGeom>
          <a:solidFill>
            <a:srgbClr val="CC00CC"/>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1FECC473-E6C4-4D31-9493-87FC0A9A93B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72591566-1F9A-4CEA-BEE4-24B0AEA07469}" type="slidenum">
              <a:rPr lang="en-US" altLang="en-US" sz="1400" b="0">
                <a:latin typeface="Arial" panose="020B0604020202020204" pitchFamily="34" charset="0"/>
              </a:rPr>
              <a:pPr eaLnBrk="1" hangingPunct="1"/>
              <a:t>39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CF329FC7-0A6C-4AB2-925C-E1B136BD4A7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A697853D-7D32-4ECD-8B3E-2373FC943DF1}" type="slidenum">
              <a:rPr lang="en-US" altLang="en-US" sz="1400" b="0">
                <a:latin typeface="Arial" panose="020B0604020202020204" pitchFamily="34" charset="0"/>
              </a:rPr>
              <a:pPr algn="r" eaLnBrk="1" hangingPunct="1"/>
              <a:t>39</a:t>
            </a:fld>
            <a:endParaRPr lang="en-US" altLang="en-US" sz="1400" b="0">
              <a:latin typeface="Arial" panose="020B0604020202020204" pitchFamily="34" charset="0"/>
            </a:endParaRPr>
          </a:p>
        </p:txBody>
      </p:sp>
      <p:sp>
        <p:nvSpPr>
          <p:cNvPr id="56324" name="Rectangle 2">
            <a:extLst>
              <a:ext uri="{FF2B5EF4-FFF2-40B4-BE49-F238E27FC236}">
                <a16:creationId xmlns:a16="http://schemas.microsoft.com/office/drawing/2014/main" id="{9555644A-09E0-495F-8A24-A7CD6941C7A7}"/>
              </a:ext>
            </a:extLst>
          </p:cNvPr>
          <p:cNvSpPr>
            <a:spLocks noGrp="1" noChangeArrowheads="1"/>
          </p:cNvSpPr>
          <p:nvPr>
            <p:ph type="title"/>
          </p:nvPr>
        </p:nvSpPr>
        <p:spPr>
          <a:xfrm>
            <a:off x="457200" y="0"/>
            <a:ext cx="8229600" cy="533400"/>
          </a:xfrm>
          <a:solidFill>
            <a:srgbClr val="EDA7EA"/>
          </a:solidFill>
          <a:ln w="38100">
            <a:solidFill>
              <a:schemeClr val="tx1"/>
            </a:solidFill>
            <a:miter lim="800000"/>
            <a:headEnd/>
            <a:tailEnd/>
          </a:ln>
        </p:spPr>
        <p:txBody>
          <a:bodyPr/>
          <a:lstStyle/>
          <a:p>
            <a:pPr eaLnBrk="1" hangingPunct="1"/>
            <a:r>
              <a:rPr lang="en-US" altLang="en-US" sz="2800" b="1"/>
              <a:t>Exercise 1b. Measure those Tracks</a:t>
            </a:r>
          </a:p>
        </p:txBody>
      </p:sp>
      <p:sp>
        <p:nvSpPr>
          <p:cNvPr id="9" name="TextBox 8">
            <a:extLst>
              <a:ext uri="{FF2B5EF4-FFF2-40B4-BE49-F238E27FC236}">
                <a16:creationId xmlns:a16="http://schemas.microsoft.com/office/drawing/2014/main" id="{5F76581B-7B13-41CB-9A77-9FF5E4FEE2C8}"/>
              </a:ext>
            </a:extLst>
          </p:cNvPr>
          <p:cNvSpPr txBox="1"/>
          <p:nvPr/>
        </p:nvSpPr>
        <p:spPr>
          <a:xfrm>
            <a:off x="152400" y="762000"/>
            <a:ext cx="8839200" cy="5632450"/>
          </a:xfrm>
          <a:prstGeom prst="rect">
            <a:avLst/>
          </a:prstGeom>
          <a:solidFill>
            <a:schemeClr val="bg1"/>
          </a:solidFill>
        </p:spPr>
        <p:txBody>
          <a:bodyPr>
            <a:spAutoFit/>
          </a:bodyPr>
          <a:lstStyle/>
          <a:p>
            <a:pPr>
              <a:defRPr/>
            </a:pPr>
            <a:r>
              <a:rPr lang="en-US" dirty="0">
                <a:latin typeface="+mn-lt"/>
                <a:cs typeface="+mn-cs"/>
              </a:rPr>
              <a:t>Q1. In general, how does the length of an animal’s back foot compare to the length of its front foot? Click for the answer!</a:t>
            </a:r>
          </a:p>
          <a:p>
            <a:pPr>
              <a:defRPr/>
            </a:pPr>
            <a:r>
              <a:rPr lang="en-US" dirty="0">
                <a:solidFill>
                  <a:srgbClr val="D52FCD"/>
                </a:solidFill>
                <a:latin typeface="+mn-lt"/>
                <a:cs typeface="+mn-cs"/>
              </a:rPr>
              <a:t>In general, the width of the back foot is about the same as the width of the front foot.  </a:t>
            </a:r>
          </a:p>
          <a:p>
            <a:pPr>
              <a:defRPr/>
            </a:pPr>
            <a:endParaRPr lang="en-US" dirty="0">
              <a:latin typeface="+mn-lt"/>
              <a:cs typeface="+mn-cs"/>
            </a:endParaRPr>
          </a:p>
          <a:p>
            <a:pPr>
              <a:defRPr/>
            </a:pPr>
            <a:r>
              <a:rPr lang="en-US" dirty="0">
                <a:latin typeface="+mn-lt"/>
                <a:cs typeface="+mn-cs"/>
              </a:rPr>
              <a:t>Q2.  In general, how does the width of an animal’s back foot usually compare to the width of its front foot? Click for the answer!</a:t>
            </a:r>
          </a:p>
          <a:p>
            <a:pPr>
              <a:defRPr/>
            </a:pPr>
            <a:r>
              <a:rPr lang="en-US" dirty="0">
                <a:solidFill>
                  <a:srgbClr val="D52FCD"/>
                </a:solidFill>
                <a:latin typeface="+mn-lt"/>
                <a:cs typeface="+mn-cs"/>
              </a:rPr>
              <a:t>In general, the length of the back foot is usually greater than the length of the front foot.</a:t>
            </a:r>
          </a:p>
          <a:p>
            <a:pPr>
              <a:defRPr/>
            </a:pPr>
            <a:endParaRPr lang="en-US" dirty="0">
              <a:latin typeface="+mn-lt"/>
              <a:cs typeface="+mn-cs"/>
            </a:endParaRPr>
          </a:p>
          <a:p>
            <a:pPr>
              <a:defRPr/>
            </a:pPr>
            <a:r>
              <a:rPr lang="en-US" dirty="0">
                <a:latin typeface="+mn-lt"/>
                <a:cs typeface="+mn-cs"/>
              </a:rPr>
              <a:t> </a:t>
            </a:r>
          </a:p>
          <a:p>
            <a:pPr>
              <a:defRPr/>
            </a:pPr>
            <a:r>
              <a:rPr lang="en-US" dirty="0">
                <a:latin typeface="+mn-lt"/>
                <a:cs typeface="+mn-cs"/>
              </a:rPr>
              <a:t> </a:t>
            </a:r>
          </a:p>
          <a:p>
            <a:pPr>
              <a:defRPr/>
            </a:pPr>
            <a:r>
              <a:rPr lang="en-US" dirty="0">
                <a:latin typeface="+mn-lt"/>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B7224DB-30DF-4F1D-BEBA-BB81C5515569}"/>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A18E569-D771-4988-A775-D69A9521ED47}" type="slidenum">
              <a:rPr lang="en-US" altLang="en-US" sz="1400" b="0">
                <a:latin typeface="Arial" panose="020B0604020202020204" pitchFamily="34" charset="0"/>
              </a:rPr>
              <a:pPr eaLnBrk="1" hangingPunct="1"/>
              <a:t>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56AF1BDB-B9E5-44E7-A376-931271E3AAC8}"/>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8924D5A-5BCB-4B03-8C18-17FEA51A4965}" type="slidenum">
              <a:rPr lang="en-US" altLang="en-US" sz="1400" b="0">
                <a:latin typeface="Arial" panose="020B0604020202020204" pitchFamily="34" charset="0"/>
              </a:rPr>
              <a:pPr algn="r" eaLnBrk="1" hangingPunct="1"/>
              <a:t>4</a:t>
            </a:fld>
            <a:endParaRPr lang="en-US" altLang="en-US" sz="1400" b="0">
              <a:latin typeface="Arial" panose="020B0604020202020204" pitchFamily="34" charset="0"/>
            </a:endParaRPr>
          </a:p>
        </p:txBody>
      </p:sp>
      <p:sp>
        <p:nvSpPr>
          <p:cNvPr id="20484" name="Rectangle 2">
            <a:extLst>
              <a:ext uri="{FF2B5EF4-FFF2-40B4-BE49-F238E27FC236}">
                <a16:creationId xmlns:a16="http://schemas.microsoft.com/office/drawing/2014/main" id="{F1767539-AFBE-4681-8E0F-F3B2A7D79E48}"/>
              </a:ext>
            </a:extLst>
          </p:cNvPr>
          <p:cNvSpPr>
            <a:spLocks noGrp="1" noChangeArrowheads="1"/>
          </p:cNvSpPr>
          <p:nvPr>
            <p:ph type="title"/>
          </p:nvPr>
        </p:nvSpPr>
        <p:spPr>
          <a:xfrm>
            <a:off x="457200" y="0"/>
            <a:ext cx="8229600" cy="655638"/>
          </a:xfrm>
          <a:solidFill>
            <a:schemeClr val="accent1"/>
          </a:solidFill>
          <a:ln w="38100">
            <a:solidFill>
              <a:schemeClr val="tx1"/>
            </a:solidFill>
            <a:miter lim="800000"/>
            <a:headEnd/>
            <a:tailEnd/>
          </a:ln>
        </p:spPr>
        <p:txBody>
          <a:bodyPr/>
          <a:lstStyle/>
          <a:p>
            <a:pPr eaLnBrk="1" hangingPunct="1"/>
            <a:r>
              <a:rPr lang="en-US" altLang="en-US" sz="3200" b="1"/>
              <a:t>Introduction</a:t>
            </a:r>
          </a:p>
        </p:txBody>
      </p:sp>
      <p:sp>
        <p:nvSpPr>
          <p:cNvPr id="5123" name="Rectangle 3">
            <a:extLst>
              <a:ext uri="{FF2B5EF4-FFF2-40B4-BE49-F238E27FC236}">
                <a16:creationId xmlns:a16="http://schemas.microsoft.com/office/drawing/2014/main" id="{90586470-46A5-485F-8884-DB33B995336D}"/>
              </a:ext>
            </a:extLst>
          </p:cNvPr>
          <p:cNvSpPr>
            <a:spLocks noGrp="1" noChangeArrowheads="1"/>
          </p:cNvSpPr>
          <p:nvPr>
            <p:ph type="body" idx="1"/>
          </p:nvPr>
        </p:nvSpPr>
        <p:spPr>
          <a:xfrm>
            <a:off x="228600" y="762000"/>
            <a:ext cx="8610600" cy="5105400"/>
          </a:xfrm>
        </p:spPr>
        <p:txBody>
          <a:bodyPr/>
          <a:lstStyle/>
          <a:p>
            <a:pPr eaLnBrk="1" hangingPunct="1">
              <a:lnSpc>
                <a:spcPct val="80000"/>
              </a:lnSpc>
              <a:buFont typeface="Wingdings" pitchFamily="2" charset="2"/>
              <a:buChar char="q"/>
              <a:defRPr/>
            </a:pPr>
            <a:r>
              <a:rPr lang="en-US" sz="2400" dirty="0"/>
              <a:t>As residents of Tennessee, we share the land with a wide variety of animals.   </a:t>
            </a:r>
          </a:p>
          <a:p>
            <a:pPr eaLnBrk="1" hangingPunct="1">
              <a:lnSpc>
                <a:spcPct val="80000"/>
              </a:lnSpc>
              <a:buFont typeface="Wingdings" pitchFamily="2" charset="2"/>
              <a:buChar char="q"/>
              <a:defRPr/>
            </a:pPr>
            <a:endParaRPr lang="en-US" sz="2400" dirty="0"/>
          </a:p>
          <a:p>
            <a:pPr eaLnBrk="1" hangingPunct="1">
              <a:lnSpc>
                <a:spcPct val="80000"/>
              </a:lnSpc>
              <a:buFont typeface="Wingdings" pitchFamily="2" charset="2"/>
              <a:buChar char="q"/>
              <a:defRPr/>
            </a:pPr>
            <a:r>
              <a:rPr lang="en-US" sz="2400" dirty="0"/>
              <a:t>Some animals are easy to find, because they live out in the open where we can see them.</a:t>
            </a:r>
            <a:endParaRPr lang="en-US" sz="2400" b="1" dirty="0"/>
          </a:p>
          <a:p>
            <a:pPr eaLnBrk="1" hangingPunct="1">
              <a:lnSpc>
                <a:spcPct val="80000"/>
              </a:lnSpc>
              <a:buFont typeface="Wingdings" pitchFamily="2" charset="2"/>
              <a:buChar char="q"/>
              <a:defRPr/>
            </a:pPr>
            <a:endParaRPr lang="en-US" sz="2400" b="1" dirty="0"/>
          </a:p>
          <a:p>
            <a:pPr eaLnBrk="1" hangingPunct="1">
              <a:lnSpc>
                <a:spcPct val="80000"/>
              </a:lnSpc>
              <a:buFont typeface="Wingdings" pitchFamily="2" charset="2"/>
              <a:buChar char="q"/>
              <a:defRPr/>
            </a:pPr>
            <a:r>
              <a:rPr lang="en-US" sz="2400" dirty="0"/>
              <a:t>Many of the animals that live around us, however, are secretive or only come out at night.  </a:t>
            </a:r>
          </a:p>
          <a:p>
            <a:pPr eaLnBrk="1" hangingPunct="1">
              <a:lnSpc>
                <a:spcPct val="80000"/>
              </a:lnSpc>
              <a:buFont typeface="Wingdings" pitchFamily="2" charset="2"/>
              <a:buChar char="q"/>
              <a:defRPr/>
            </a:pPr>
            <a:endParaRPr lang="en-US" sz="2400" b="1" dirty="0"/>
          </a:p>
          <a:p>
            <a:pPr eaLnBrk="1" hangingPunct="1">
              <a:lnSpc>
                <a:spcPct val="80000"/>
              </a:lnSpc>
              <a:buFont typeface="Wingdings" pitchFamily="2" charset="2"/>
              <a:buChar char="q"/>
              <a:defRPr/>
            </a:pPr>
            <a:r>
              <a:rPr lang="en-US" sz="2400" b="1" dirty="0">
                <a:solidFill>
                  <a:schemeClr val="accent1">
                    <a:lumMod val="50000"/>
                  </a:schemeClr>
                </a:solidFill>
              </a:rPr>
              <a:t>Naturalists</a:t>
            </a:r>
            <a:r>
              <a:rPr lang="en-US" sz="2400" dirty="0"/>
              <a:t>, or scientists who study the </a:t>
            </a:r>
            <a:r>
              <a:rPr lang="en-US" sz="2400" b="1" dirty="0">
                <a:solidFill>
                  <a:schemeClr val="accent1">
                    <a:lumMod val="50000"/>
                  </a:schemeClr>
                </a:solidFill>
              </a:rPr>
              <a:t>natural history </a:t>
            </a:r>
            <a:r>
              <a:rPr lang="en-US" sz="2400" dirty="0"/>
              <a:t>(life cycles, diet, habitat, etc.) of organisms by observing them (or signs left by them) in their natural habitats use</a:t>
            </a:r>
          </a:p>
          <a:p>
            <a:pPr lvl="1" eaLnBrk="1" hangingPunct="1">
              <a:lnSpc>
                <a:spcPct val="80000"/>
              </a:lnSpc>
              <a:defRPr/>
            </a:pPr>
            <a:r>
              <a:rPr lang="en-US" sz="2400" b="1" dirty="0"/>
              <a:t>animal tracks</a:t>
            </a:r>
          </a:p>
          <a:p>
            <a:pPr lvl="1" eaLnBrk="1" hangingPunct="1">
              <a:lnSpc>
                <a:spcPct val="80000"/>
              </a:lnSpc>
              <a:defRPr/>
            </a:pPr>
            <a:r>
              <a:rPr lang="en-US" sz="2400" b="1" dirty="0"/>
              <a:t>their poop (scat) </a:t>
            </a:r>
          </a:p>
          <a:p>
            <a:pPr lvl="1" eaLnBrk="1" hangingPunct="1">
              <a:lnSpc>
                <a:spcPct val="80000"/>
              </a:lnSpc>
              <a:defRPr/>
            </a:pPr>
            <a:r>
              <a:rPr lang="en-US" sz="2400" b="1" dirty="0"/>
              <a:t>sounds they make</a:t>
            </a:r>
          </a:p>
          <a:p>
            <a:pPr eaLnBrk="1" hangingPunct="1">
              <a:lnSpc>
                <a:spcPct val="80000"/>
              </a:lnSpc>
              <a:buFontTx/>
              <a:buNone/>
              <a:defRPr/>
            </a:pPr>
            <a:r>
              <a:rPr lang="en-US" sz="2400" b="1" dirty="0"/>
              <a:t>	</a:t>
            </a:r>
            <a:r>
              <a:rPr lang="en-US" sz="2400" dirty="0"/>
              <a:t>to identify their presence and learn about where they live.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23">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23">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12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2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8E75936E-BF6E-40FD-8ADF-9E5835C887E4}"/>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5D0D25C-CBFF-4F0B-8491-F71BC5127E31}" type="slidenum">
              <a:rPr lang="en-US" altLang="en-US" sz="1400" b="0">
                <a:latin typeface="Arial" panose="020B0604020202020204" pitchFamily="34" charset="0"/>
              </a:rPr>
              <a:pPr eaLnBrk="1" hangingPunct="1"/>
              <a:t>40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93BBF14F-F08C-43BD-B2A0-9D562B3A7FB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5AE92D8E-F452-4048-B889-FB852409DE2D}" type="slidenum">
              <a:rPr lang="en-US" altLang="en-US" sz="1400" b="0">
                <a:latin typeface="Arial" panose="020B0604020202020204" pitchFamily="34" charset="0"/>
              </a:rPr>
              <a:pPr algn="r" eaLnBrk="1" hangingPunct="1"/>
              <a:t>40</a:t>
            </a:fld>
            <a:endParaRPr lang="en-US" altLang="en-US" sz="1400" b="0">
              <a:latin typeface="Arial" panose="020B0604020202020204" pitchFamily="34" charset="0"/>
            </a:endParaRPr>
          </a:p>
        </p:txBody>
      </p:sp>
      <p:sp>
        <p:nvSpPr>
          <p:cNvPr id="57348" name="Rectangle 2">
            <a:extLst>
              <a:ext uri="{FF2B5EF4-FFF2-40B4-BE49-F238E27FC236}">
                <a16:creationId xmlns:a16="http://schemas.microsoft.com/office/drawing/2014/main" id="{83DC1901-0F84-4EE6-93AA-083B29AC06C6}"/>
              </a:ext>
            </a:extLst>
          </p:cNvPr>
          <p:cNvSpPr>
            <a:spLocks noGrp="1" noChangeArrowheads="1"/>
          </p:cNvSpPr>
          <p:nvPr>
            <p:ph type="title"/>
          </p:nvPr>
        </p:nvSpPr>
        <p:spPr>
          <a:xfrm>
            <a:off x="457200" y="0"/>
            <a:ext cx="8229600" cy="533400"/>
          </a:xfrm>
          <a:solidFill>
            <a:srgbClr val="EDA7EA"/>
          </a:solidFill>
          <a:ln w="38100">
            <a:solidFill>
              <a:schemeClr val="tx1"/>
            </a:solidFill>
            <a:miter lim="800000"/>
            <a:headEnd/>
            <a:tailEnd/>
          </a:ln>
        </p:spPr>
        <p:txBody>
          <a:bodyPr/>
          <a:lstStyle/>
          <a:p>
            <a:pPr eaLnBrk="1" hangingPunct="1"/>
            <a:r>
              <a:rPr lang="en-US" altLang="en-US" sz="2800" b="1"/>
              <a:t>Exercise 1b. Measure those Tracks</a:t>
            </a:r>
          </a:p>
        </p:txBody>
      </p:sp>
      <p:sp>
        <p:nvSpPr>
          <p:cNvPr id="9" name="TextBox 8">
            <a:extLst>
              <a:ext uri="{FF2B5EF4-FFF2-40B4-BE49-F238E27FC236}">
                <a16:creationId xmlns:a16="http://schemas.microsoft.com/office/drawing/2014/main" id="{4F8E9BA6-83D9-4BDA-9E7E-35AD9F94B309}"/>
              </a:ext>
            </a:extLst>
          </p:cNvPr>
          <p:cNvSpPr txBox="1"/>
          <p:nvPr/>
        </p:nvSpPr>
        <p:spPr>
          <a:xfrm>
            <a:off x="152400" y="533400"/>
            <a:ext cx="8763000" cy="6370638"/>
          </a:xfrm>
          <a:prstGeom prst="rect">
            <a:avLst/>
          </a:prstGeom>
          <a:solidFill>
            <a:schemeClr val="bg1"/>
          </a:solidFill>
        </p:spPr>
        <p:txBody>
          <a:bodyPr>
            <a:spAutoFit/>
          </a:bodyPr>
          <a:lstStyle/>
          <a:p>
            <a:pPr>
              <a:defRPr/>
            </a:pPr>
            <a:r>
              <a:rPr lang="en-US" dirty="0">
                <a:latin typeface="+mn-lt"/>
                <a:cs typeface="+mn-cs"/>
              </a:rPr>
              <a:t>Q3. In general, how does the area of an animal’s back foot usually compare to the area of its front foot? Click for the answer!</a:t>
            </a:r>
          </a:p>
          <a:p>
            <a:pPr>
              <a:defRPr/>
            </a:pPr>
            <a:r>
              <a:rPr lang="en-US" dirty="0">
                <a:solidFill>
                  <a:srgbClr val="D52FCD"/>
                </a:solidFill>
                <a:latin typeface="+mn-lt"/>
                <a:cs typeface="+mn-cs"/>
              </a:rPr>
              <a:t>In general, the area of the back foot is usually greater than the area of the front foot.  </a:t>
            </a:r>
          </a:p>
          <a:p>
            <a:pPr>
              <a:defRPr/>
            </a:pPr>
            <a:endParaRPr lang="en-US" dirty="0">
              <a:latin typeface="+mn-lt"/>
              <a:cs typeface="+mn-cs"/>
            </a:endParaRPr>
          </a:p>
          <a:p>
            <a:pPr>
              <a:defRPr/>
            </a:pPr>
            <a:r>
              <a:rPr lang="en-US" dirty="0">
                <a:latin typeface="+mn-lt"/>
                <a:cs typeface="+mn-cs"/>
              </a:rPr>
              <a:t>Q4. Can you think of some biological reasons for the trends in foot length width, and area ratios you observed?  Click for the answer!</a:t>
            </a:r>
          </a:p>
          <a:p>
            <a:pPr>
              <a:defRPr/>
            </a:pPr>
            <a:r>
              <a:rPr lang="en-US" dirty="0">
                <a:solidFill>
                  <a:srgbClr val="D52FCD"/>
                </a:solidFill>
                <a:latin typeface="+mn-lt"/>
                <a:cs typeface="+mn-cs"/>
              </a:rPr>
              <a:t>Many animals have powerful back legs that propel them forward.  Larger back feet help support such legs, and increase leverage when pushing against the ground. Many animals improve their vantage point by standing up on their back feet.  Larger back feet provide an animal with more stability in such a position. Also, many animals use front feet to perform functions that require precision. Small feet are better suited to such tasks. </a:t>
            </a:r>
            <a:r>
              <a:rPr lang="en-US" dirty="0">
                <a:latin typeface="+mn-lt"/>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36E217D3-B1CD-4A48-AE04-077455ECD64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3237AEB-4B29-4AF7-A8F9-8500F7831B42}" type="slidenum">
              <a:rPr lang="en-US" altLang="en-US" sz="1400" b="0">
                <a:latin typeface="Arial" panose="020B0604020202020204" pitchFamily="34" charset="0"/>
              </a:rPr>
              <a:pPr eaLnBrk="1" hangingPunct="1"/>
              <a:t>41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4B65A2D8-4903-4F90-A72E-121A5D2C7FC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BCF38F9-7D21-4E46-8181-597942684974}" type="slidenum">
              <a:rPr lang="en-US" altLang="en-US" sz="1400" b="0">
                <a:latin typeface="Arial" panose="020B0604020202020204" pitchFamily="34" charset="0"/>
              </a:rPr>
              <a:pPr algn="r" eaLnBrk="1" hangingPunct="1"/>
              <a:t>41</a:t>
            </a:fld>
            <a:endParaRPr lang="en-US" altLang="en-US" sz="1400" b="0">
              <a:latin typeface="Arial" panose="020B0604020202020204" pitchFamily="34" charset="0"/>
            </a:endParaRPr>
          </a:p>
        </p:txBody>
      </p:sp>
      <p:sp>
        <p:nvSpPr>
          <p:cNvPr id="58372" name="Rectangle 2">
            <a:extLst>
              <a:ext uri="{FF2B5EF4-FFF2-40B4-BE49-F238E27FC236}">
                <a16:creationId xmlns:a16="http://schemas.microsoft.com/office/drawing/2014/main" id="{D6A52694-C45C-4630-BB6D-68D8A5111EDB}"/>
              </a:ext>
            </a:extLst>
          </p:cNvPr>
          <p:cNvSpPr>
            <a:spLocks noGrp="1" noChangeArrowheads="1"/>
          </p:cNvSpPr>
          <p:nvPr>
            <p:ph type="title"/>
          </p:nvPr>
        </p:nvSpPr>
        <p:spPr>
          <a:xfrm>
            <a:off x="457200" y="0"/>
            <a:ext cx="8229600" cy="533400"/>
          </a:xfrm>
          <a:solidFill>
            <a:srgbClr val="EDA7EA"/>
          </a:solidFill>
          <a:ln w="38100">
            <a:solidFill>
              <a:schemeClr val="tx1"/>
            </a:solidFill>
            <a:miter lim="800000"/>
            <a:headEnd/>
            <a:tailEnd/>
          </a:ln>
        </p:spPr>
        <p:txBody>
          <a:bodyPr/>
          <a:lstStyle/>
          <a:p>
            <a:pPr eaLnBrk="1" hangingPunct="1"/>
            <a:r>
              <a:rPr lang="en-US" altLang="en-US" sz="2800" b="1"/>
              <a:t>Exercise 1b. Measure those Tracks</a:t>
            </a:r>
          </a:p>
        </p:txBody>
      </p:sp>
      <p:sp>
        <p:nvSpPr>
          <p:cNvPr id="9" name="TextBox 8">
            <a:extLst>
              <a:ext uri="{FF2B5EF4-FFF2-40B4-BE49-F238E27FC236}">
                <a16:creationId xmlns:a16="http://schemas.microsoft.com/office/drawing/2014/main" id="{D576AD5F-01A3-4D78-8F76-BFAB732340F7}"/>
              </a:ext>
            </a:extLst>
          </p:cNvPr>
          <p:cNvSpPr txBox="1"/>
          <p:nvPr/>
        </p:nvSpPr>
        <p:spPr>
          <a:xfrm>
            <a:off x="152400" y="533400"/>
            <a:ext cx="8763000" cy="4154488"/>
          </a:xfrm>
          <a:prstGeom prst="rect">
            <a:avLst/>
          </a:prstGeom>
          <a:solidFill>
            <a:schemeClr val="bg1"/>
          </a:solidFill>
        </p:spPr>
        <p:txBody>
          <a:bodyPr>
            <a:spAutoFit/>
          </a:bodyPr>
          <a:lstStyle/>
          <a:p>
            <a:pPr>
              <a:defRPr/>
            </a:pPr>
            <a:r>
              <a:rPr lang="en-US" dirty="0">
                <a:latin typeface="+mn-lt"/>
                <a:cs typeface="+mn-cs"/>
              </a:rPr>
              <a:t>Q5. Can you think of any biological reasons why the trends you observed in foot length ratios might differ from those you observed in foot width ratios?  Hint: In what direction do most animals move?  Click for the answer!</a:t>
            </a:r>
          </a:p>
          <a:p>
            <a:pPr>
              <a:defRPr/>
            </a:pPr>
            <a:endParaRPr lang="en-US" dirty="0">
              <a:latin typeface="+mn-lt"/>
              <a:cs typeface="+mn-cs"/>
            </a:endParaRPr>
          </a:p>
          <a:p>
            <a:pPr>
              <a:defRPr/>
            </a:pPr>
            <a:r>
              <a:rPr lang="en-US" dirty="0">
                <a:solidFill>
                  <a:srgbClr val="D52FCD"/>
                </a:solidFill>
                <a:latin typeface="+mn-lt"/>
                <a:cs typeface="+mn-cs"/>
              </a:rPr>
              <a:t>Most animals move primarily in a forward direction.  Longer feet provide an animal with more leverage when it is moving forward.  When an animal is moving forward wider feet might actually slow the animal down by creating drag.  </a:t>
            </a:r>
          </a:p>
          <a:p>
            <a:pPr>
              <a:defRPr/>
            </a:pPr>
            <a:r>
              <a:rPr lang="en-US" dirty="0">
                <a:latin typeface="+mn-lt"/>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DD031A3-702B-4ADA-A179-97BA1764745B}"/>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BA226C6-18BD-4B5E-8D57-275B2647F759}" type="slidenum">
              <a:rPr lang="en-US" altLang="en-US" sz="1400" b="0">
                <a:latin typeface="Arial" panose="020B0604020202020204" pitchFamily="34" charset="0"/>
              </a:rPr>
              <a:pPr eaLnBrk="1" hangingPunct="1"/>
              <a:t>42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F19EB12A-CFE3-4CD8-AA4E-22C2E2CED0D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1E7EEAF2-A422-454C-9308-708F3FD21821}" type="slidenum">
              <a:rPr lang="en-US" altLang="en-US" sz="1400" b="0">
                <a:latin typeface="Arial" panose="020B0604020202020204" pitchFamily="34" charset="0"/>
              </a:rPr>
              <a:pPr algn="r" eaLnBrk="1" hangingPunct="1"/>
              <a:t>42</a:t>
            </a:fld>
            <a:endParaRPr lang="en-US" altLang="en-US" sz="1400" b="0">
              <a:latin typeface="Arial" panose="020B0604020202020204" pitchFamily="34" charset="0"/>
            </a:endParaRPr>
          </a:p>
        </p:txBody>
      </p:sp>
      <p:sp>
        <p:nvSpPr>
          <p:cNvPr id="59396" name="Rectangle 2">
            <a:extLst>
              <a:ext uri="{FF2B5EF4-FFF2-40B4-BE49-F238E27FC236}">
                <a16:creationId xmlns:a16="http://schemas.microsoft.com/office/drawing/2014/main" id="{4987E681-349A-46A6-A64C-D69546D9B9FA}"/>
              </a:ext>
            </a:extLst>
          </p:cNvPr>
          <p:cNvSpPr>
            <a:spLocks noGrp="1" noChangeArrowheads="1"/>
          </p:cNvSpPr>
          <p:nvPr>
            <p:ph type="title"/>
          </p:nvPr>
        </p:nvSpPr>
        <p:spPr>
          <a:xfrm>
            <a:off x="457200" y="0"/>
            <a:ext cx="8229600" cy="685800"/>
          </a:xfrm>
          <a:solidFill>
            <a:srgbClr val="CC00CC"/>
          </a:solidFill>
          <a:ln w="38100">
            <a:solidFill>
              <a:schemeClr val="tx1"/>
            </a:solidFill>
            <a:miter lim="800000"/>
            <a:headEnd/>
            <a:tailEnd/>
          </a:ln>
        </p:spPr>
        <p:txBody>
          <a:bodyPr/>
          <a:lstStyle/>
          <a:p>
            <a:pPr eaLnBrk="1" hangingPunct="1"/>
            <a:r>
              <a:rPr lang="en-US" altLang="en-US" sz="2800" b="1">
                <a:solidFill>
                  <a:schemeClr val="bg1"/>
                </a:solidFill>
              </a:rPr>
              <a:t>Exercise 1c. Key Those Tracks</a:t>
            </a:r>
          </a:p>
        </p:txBody>
      </p:sp>
      <p:sp>
        <p:nvSpPr>
          <p:cNvPr id="13315" name="Rectangle 3">
            <a:extLst>
              <a:ext uri="{FF2B5EF4-FFF2-40B4-BE49-F238E27FC236}">
                <a16:creationId xmlns:a16="http://schemas.microsoft.com/office/drawing/2014/main" id="{22EB98ED-EC2A-45AB-BC53-4445C6995788}"/>
              </a:ext>
            </a:extLst>
          </p:cNvPr>
          <p:cNvSpPr>
            <a:spLocks noGrp="1" noChangeArrowheads="1"/>
          </p:cNvSpPr>
          <p:nvPr>
            <p:ph type="body" idx="1"/>
          </p:nvPr>
        </p:nvSpPr>
        <p:spPr>
          <a:xfrm>
            <a:off x="152400" y="762000"/>
            <a:ext cx="8763000" cy="5257800"/>
          </a:xfrm>
        </p:spPr>
        <p:txBody>
          <a:bodyPr/>
          <a:lstStyle/>
          <a:p>
            <a:pPr eaLnBrk="1" hangingPunct="1">
              <a:lnSpc>
                <a:spcPct val="90000"/>
              </a:lnSpc>
              <a:buFontTx/>
              <a:buNone/>
            </a:pPr>
            <a:r>
              <a:rPr lang="en-US" altLang="en-US" sz="2400" b="1"/>
              <a:t>Biologists often identify organisms by using a guidebook called a </a:t>
            </a:r>
            <a:r>
              <a:rPr lang="en-US" altLang="en-US" sz="2400" b="1">
                <a:solidFill>
                  <a:srgbClr val="D52FCD"/>
                </a:solidFill>
              </a:rPr>
              <a:t>'key'.  </a:t>
            </a:r>
          </a:p>
          <a:p>
            <a:pPr eaLnBrk="1" hangingPunct="1">
              <a:lnSpc>
                <a:spcPct val="90000"/>
              </a:lnSpc>
              <a:buFontTx/>
              <a:buNone/>
            </a:pPr>
            <a:endParaRPr lang="en-US" altLang="en-US" sz="2400" b="1">
              <a:solidFill>
                <a:srgbClr val="D52FCD"/>
              </a:solidFill>
            </a:endParaRPr>
          </a:p>
          <a:p>
            <a:pPr eaLnBrk="1" hangingPunct="1">
              <a:lnSpc>
                <a:spcPct val="90000"/>
              </a:lnSpc>
              <a:buFont typeface="Wingdings" panose="05000000000000000000" pitchFamily="2" charset="2"/>
              <a:buChar char="q"/>
            </a:pPr>
            <a:r>
              <a:rPr lang="en-US" altLang="en-US" sz="2400" b="1"/>
              <a:t>A key asks a series of questions that allows us to narrow down what we are looking at and ultimately permits us to identify what an organism is. </a:t>
            </a:r>
          </a:p>
          <a:p>
            <a:pPr eaLnBrk="1" hangingPunct="1">
              <a:lnSpc>
                <a:spcPct val="90000"/>
              </a:lnSpc>
              <a:buFont typeface="Wingdings" panose="05000000000000000000" pitchFamily="2" charset="2"/>
              <a:buChar char="q"/>
            </a:pPr>
            <a:endParaRPr lang="en-US" altLang="en-US" sz="2400" b="1"/>
          </a:p>
          <a:p>
            <a:pPr eaLnBrk="1" hangingPunct="1">
              <a:lnSpc>
                <a:spcPct val="90000"/>
              </a:lnSpc>
              <a:buFont typeface="Wingdings" panose="05000000000000000000" pitchFamily="2" charset="2"/>
              <a:buChar char="q"/>
            </a:pPr>
            <a:r>
              <a:rPr lang="en-US" altLang="en-US" sz="2400" b="1"/>
              <a:t>Identification keys are a lot like the “choose your adventure” books you may have read (“to fight the dragon, go to page X,” or “to run away, go to page Y.”)</a:t>
            </a:r>
          </a:p>
          <a:p>
            <a:pPr eaLnBrk="1" hangingPunct="1">
              <a:lnSpc>
                <a:spcPct val="90000"/>
              </a:lnSpc>
              <a:buFont typeface="Wingdings" panose="05000000000000000000" pitchFamily="2" charset="2"/>
              <a:buChar char="q"/>
            </a:pPr>
            <a:endParaRPr lang="en-US" altLang="en-US" sz="2400" b="1"/>
          </a:p>
          <a:p>
            <a:pPr eaLnBrk="1" hangingPunct="1">
              <a:lnSpc>
                <a:spcPct val="90000"/>
              </a:lnSpc>
              <a:buFont typeface="Wingdings" panose="05000000000000000000" pitchFamily="2" charset="2"/>
              <a:buChar char="q"/>
            </a:pPr>
            <a:r>
              <a:rPr lang="en-US" altLang="en-US" sz="2400" b="1"/>
              <a:t>Just as in those books, in keys, you keep making choices (regarding the object/organism in question) until you reach the end (the identity of the object or organism.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2983B216-2726-40B3-BFC0-8C5733607679}"/>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8EF3EF9-9A99-437F-B7E0-B5928DF86F78}" type="slidenum">
              <a:rPr lang="en-US" altLang="en-US" sz="1400" b="0">
                <a:latin typeface="Arial" panose="020B0604020202020204" pitchFamily="34" charset="0"/>
              </a:rPr>
              <a:pPr eaLnBrk="1" hangingPunct="1"/>
              <a:t>43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B7494166-EC60-48D8-AFEB-1033B5AA9B80}"/>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9614C1D-F7D8-4AED-8736-3D5DD98F4006}" type="slidenum">
              <a:rPr lang="en-US" altLang="en-US" sz="1400" b="0">
                <a:latin typeface="Arial" panose="020B0604020202020204" pitchFamily="34" charset="0"/>
              </a:rPr>
              <a:pPr algn="r" eaLnBrk="1" hangingPunct="1"/>
              <a:t>43</a:t>
            </a:fld>
            <a:endParaRPr lang="en-US" altLang="en-US" sz="1400" b="0">
              <a:latin typeface="Arial" panose="020B0604020202020204" pitchFamily="34" charset="0"/>
            </a:endParaRPr>
          </a:p>
        </p:txBody>
      </p:sp>
      <p:sp>
        <p:nvSpPr>
          <p:cNvPr id="60420" name="Rectangle 2">
            <a:extLst>
              <a:ext uri="{FF2B5EF4-FFF2-40B4-BE49-F238E27FC236}">
                <a16:creationId xmlns:a16="http://schemas.microsoft.com/office/drawing/2014/main" id="{DFE5E4A7-61EB-4342-A1CB-825E84717380}"/>
              </a:ext>
            </a:extLst>
          </p:cNvPr>
          <p:cNvSpPr>
            <a:spLocks noGrp="1" noChangeArrowheads="1"/>
          </p:cNvSpPr>
          <p:nvPr>
            <p:ph type="title"/>
          </p:nvPr>
        </p:nvSpPr>
        <p:spPr>
          <a:xfrm>
            <a:off x="457200" y="0"/>
            <a:ext cx="8229600" cy="685800"/>
          </a:xfrm>
          <a:solidFill>
            <a:srgbClr val="CC00CC"/>
          </a:solidFill>
          <a:ln w="38100">
            <a:solidFill>
              <a:schemeClr val="tx1"/>
            </a:solidFill>
            <a:miter lim="800000"/>
            <a:headEnd/>
            <a:tailEnd/>
          </a:ln>
        </p:spPr>
        <p:txBody>
          <a:bodyPr/>
          <a:lstStyle/>
          <a:p>
            <a:pPr eaLnBrk="1" hangingPunct="1"/>
            <a:r>
              <a:rPr lang="en-US" altLang="en-US" sz="2800" b="1">
                <a:solidFill>
                  <a:schemeClr val="bg1"/>
                </a:solidFill>
              </a:rPr>
              <a:t>Exercise 1c. Key Those Tracks</a:t>
            </a:r>
          </a:p>
        </p:txBody>
      </p:sp>
      <p:sp>
        <p:nvSpPr>
          <p:cNvPr id="13315" name="Rectangle 3">
            <a:extLst>
              <a:ext uri="{FF2B5EF4-FFF2-40B4-BE49-F238E27FC236}">
                <a16:creationId xmlns:a16="http://schemas.microsoft.com/office/drawing/2014/main" id="{23D1F3E0-8820-4DCB-97F4-EBDAD93BC18C}"/>
              </a:ext>
            </a:extLst>
          </p:cNvPr>
          <p:cNvSpPr>
            <a:spLocks noGrp="1" noChangeArrowheads="1"/>
          </p:cNvSpPr>
          <p:nvPr>
            <p:ph type="body" idx="1"/>
          </p:nvPr>
        </p:nvSpPr>
        <p:spPr>
          <a:xfrm>
            <a:off x="228600" y="838200"/>
            <a:ext cx="8458200" cy="5257800"/>
          </a:xfrm>
        </p:spPr>
        <p:txBody>
          <a:bodyPr/>
          <a:lstStyle/>
          <a:p>
            <a:pPr eaLnBrk="1" hangingPunct="1">
              <a:lnSpc>
                <a:spcPct val="80000"/>
              </a:lnSpc>
              <a:buFont typeface="Wingdings" panose="05000000000000000000" pitchFamily="2" charset="2"/>
              <a:buChar char="q"/>
            </a:pPr>
            <a:r>
              <a:rPr lang="en-US" altLang="en-US" sz="2400" b="1"/>
              <a:t>The most commonly used type of key is a dichotomous key.</a:t>
            </a:r>
          </a:p>
          <a:p>
            <a:pPr eaLnBrk="1" hangingPunct="1">
              <a:lnSpc>
                <a:spcPct val="80000"/>
              </a:lnSpc>
              <a:buFont typeface="Wingdings" panose="05000000000000000000" pitchFamily="2" charset="2"/>
              <a:buChar char="q"/>
            </a:pPr>
            <a:r>
              <a:rPr lang="en-US" altLang="en-US" sz="2400" b="1"/>
              <a:t>These are organized as a series of descriptions, grouped in pairs (</a:t>
            </a:r>
            <a:r>
              <a:rPr lang="en-US" altLang="en-US" sz="2400" b="1">
                <a:solidFill>
                  <a:srgbClr val="D52FCD"/>
                </a:solidFill>
              </a:rPr>
              <a:t>couplets</a:t>
            </a:r>
            <a:r>
              <a:rPr lang="en-US" altLang="en-US" sz="2400" b="1"/>
              <a:t>), from which you choose the description which best fits the object you are trying to identify. </a:t>
            </a:r>
          </a:p>
          <a:p>
            <a:pPr eaLnBrk="1" hangingPunct="1">
              <a:lnSpc>
                <a:spcPct val="80000"/>
              </a:lnSpc>
              <a:buFont typeface="Wingdings" panose="05000000000000000000" pitchFamily="2" charset="2"/>
              <a:buChar char="q"/>
            </a:pPr>
            <a:r>
              <a:rPr lang="en-US" altLang="en-US" sz="2400" b="1"/>
              <a:t>Because you are always choosing the best option from a pair of descriptions, this type of key is called a </a:t>
            </a:r>
            <a:r>
              <a:rPr lang="en-US" altLang="en-US" sz="2400" b="1">
                <a:solidFill>
                  <a:srgbClr val="D52FCD"/>
                </a:solidFill>
              </a:rPr>
              <a:t>dichotomous (two choice) key</a:t>
            </a:r>
            <a:r>
              <a:rPr lang="en-US" altLang="en-US" sz="2400" b="1"/>
              <a:t>. (“</a:t>
            </a:r>
            <a:r>
              <a:rPr lang="en-US" altLang="en-US" sz="2400" b="1" i="1"/>
              <a:t>Dichotomous</a:t>
            </a:r>
            <a:r>
              <a:rPr lang="en-US" altLang="en-US" sz="2400" b="1"/>
              <a:t>” means “</a:t>
            </a:r>
            <a:r>
              <a:rPr lang="en-US" altLang="en-US" sz="2400" b="1" i="1"/>
              <a:t>dividing into two parts</a:t>
            </a:r>
            <a:r>
              <a:rPr lang="en-US" altLang="en-US" sz="2400" b="1"/>
              <a:t>.”)</a:t>
            </a:r>
          </a:p>
          <a:p>
            <a:pPr eaLnBrk="1" hangingPunct="1">
              <a:lnSpc>
                <a:spcPct val="80000"/>
              </a:lnSpc>
              <a:buFont typeface="Wingdings" panose="05000000000000000000" pitchFamily="2" charset="2"/>
              <a:buChar char="q"/>
            </a:pPr>
            <a:r>
              <a:rPr lang="en-US" altLang="en-US" sz="2400" b="1"/>
              <a:t>When you select the description from a couplet that best fits your specimen, it will either tell you which couplet to go to next, or give you the name of the object you are attempting to identify. </a:t>
            </a:r>
          </a:p>
          <a:p>
            <a:pPr eaLnBrk="1" hangingPunct="1">
              <a:lnSpc>
                <a:spcPct val="80000"/>
              </a:lnSpc>
              <a:buFont typeface="Wingdings" panose="05000000000000000000" pitchFamily="2" charset="2"/>
              <a:buChar char="q"/>
            </a:pPr>
            <a:r>
              <a:rPr lang="en-US" altLang="en-US" sz="2400" b="1"/>
              <a:t>The next slide presents an example of a dichotomous key.</a:t>
            </a:r>
          </a:p>
          <a:p>
            <a:pPr eaLnBrk="1" hangingPunct="1">
              <a:lnSpc>
                <a:spcPct val="90000"/>
              </a:lnSpc>
            </a:pPr>
            <a:endParaRPr lang="en-US" altLang="en-US" sz="2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89D3D1C1-F450-45E1-AA5A-5285E0A9A0E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CDFA541-4363-4317-B4E7-B9B7E1483CD9}" type="slidenum">
              <a:rPr lang="en-US" altLang="en-US" sz="1400" b="0">
                <a:latin typeface="Arial" panose="020B0604020202020204" pitchFamily="34" charset="0"/>
              </a:rPr>
              <a:pPr eaLnBrk="1" hangingPunct="1"/>
              <a:t>44</a:t>
            </a:fld>
            <a:endParaRPr lang="en-US" altLang="en-US" sz="1400" b="0">
              <a:latin typeface="Arial" panose="020B0604020202020204" pitchFamily="34" charset="0"/>
            </a:endParaRPr>
          </a:p>
        </p:txBody>
      </p:sp>
      <p:sp>
        <p:nvSpPr>
          <p:cNvPr id="9" name="Slide Number Placeholder 6">
            <a:extLst>
              <a:ext uri="{FF2B5EF4-FFF2-40B4-BE49-F238E27FC236}">
                <a16:creationId xmlns:a16="http://schemas.microsoft.com/office/drawing/2014/main" id="{54044351-A91B-4E68-9978-6D8516226E3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96D31CF2-B32F-4D18-911C-E681AA84D587}" type="slidenum">
              <a:rPr lang="en-US" altLang="en-US" sz="1400" b="0">
                <a:latin typeface="Arial" panose="020B0604020202020204" pitchFamily="34" charset="0"/>
              </a:rPr>
              <a:pPr algn="r" eaLnBrk="1" hangingPunct="1"/>
              <a:t>44</a:t>
            </a:fld>
            <a:endParaRPr lang="en-US" altLang="en-US" sz="1400" b="0">
              <a:latin typeface="Arial" panose="020B0604020202020204" pitchFamily="34" charset="0"/>
            </a:endParaRPr>
          </a:p>
        </p:txBody>
      </p:sp>
      <p:sp>
        <p:nvSpPr>
          <p:cNvPr id="32771" name="Rectangle 3">
            <a:extLst>
              <a:ext uri="{FF2B5EF4-FFF2-40B4-BE49-F238E27FC236}">
                <a16:creationId xmlns:a16="http://schemas.microsoft.com/office/drawing/2014/main" id="{A86B0E93-BF85-4049-B2B6-7FF364BB5E9C}"/>
              </a:ext>
            </a:extLst>
          </p:cNvPr>
          <p:cNvSpPr>
            <a:spLocks noGrp="1" noChangeArrowheads="1"/>
          </p:cNvSpPr>
          <p:nvPr>
            <p:ph type="body" sz="half" idx="1"/>
          </p:nvPr>
        </p:nvSpPr>
        <p:spPr>
          <a:xfrm>
            <a:off x="228600" y="2286000"/>
            <a:ext cx="8686800" cy="3048000"/>
          </a:xfrm>
        </p:spPr>
        <p:txBody>
          <a:bodyPr/>
          <a:lstStyle/>
          <a:p>
            <a:pPr eaLnBrk="1" hangingPunct="1">
              <a:lnSpc>
                <a:spcPct val="80000"/>
              </a:lnSpc>
              <a:buFontTx/>
              <a:buNone/>
            </a:pPr>
            <a:r>
              <a:rPr lang="en-US" altLang="en-US" sz="2400" b="1"/>
              <a:t>1a.  Object has a hole in the center.............................go to 3</a:t>
            </a:r>
          </a:p>
          <a:p>
            <a:pPr eaLnBrk="1" hangingPunct="1">
              <a:lnSpc>
                <a:spcPct val="80000"/>
              </a:lnSpc>
              <a:buFontTx/>
              <a:buNone/>
            </a:pPr>
            <a:r>
              <a:rPr lang="en-US" altLang="en-US" sz="2400" b="1"/>
              <a:t>1b.  Object does not have a hole in the center...........go to 2	</a:t>
            </a:r>
          </a:p>
          <a:p>
            <a:pPr eaLnBrk="1" hangingPunct="1">
              <a:lnSpc>
                <a:spcPct val="80000"/>
              </a:lnSpc>
              <a:buFontTx/>
              <a:buNone/>
            </a:pPr>
            <a:r>
              <a:rPr lang="en-US" altLang="en-US" sz="2400" b="1"/>
              <a:t>2a.  Object has a groove in the top ..............................Screw</a:t>
            </a:r>
          </a:p>
          <a:p>
            <a:pPr eaLnBrk="1" hangingPunct="1">
              <a:lnSpc>
                <a:spcPct val="80000"/>
              </a:lnSpc>
              <a:buFontTx/>
              <a:buNone/>
            </a:pPr>
            <a:r>
              <a:rPr lang="en-US" altLang="en-US" sz="2400" b="1"/>
              <a:t>2b.  Object does not have a groove in the top.................Nail</a:t>
            </a:r>
          </a:p>
          <a:p>
            <a:pPr eaLnBrk="1" hangingPunct="1">
              <a:lnSpc>
                <a:spcPct val="80000"/>
              </a:lnSpc>
              <a:buFontTx/>
              <a:buNone/>
            </a:pPr>
            <a:endParaRPr lang="en-US" altLang="en-US" sz="2400" b="1"/>
          </a:p>
          <a:p>
            <a:pPr eaLnBrk="1" hangingPunct="1">
              <a:lnSpc>
                <a:spcPct val="80000"/>
              </a:lnSpc>
              <a:buFontTx/>
              <a:buNone/>
            </a:pPr>
            <a:r>
              <a:rPr lang="en-US" altLang="en-US" sz="2400" b="1"/>
              <a:t>3a.  Object is hexagonal ....................................................Nut</a:t>
            </a:r>
          </a:p>
          <a:p>
            <a:pPr eaLnBrk="1" hangingPunct="1">
              <a:lnSpc>
                <a:spcPct val="80000"/>
              </a:lnSpc>
              <a:buFontTx/>
              <a:buNone/>
            </a:pPr>
            <a:r>
              <a:rPr lang="en-US" altLang="en-US" sz="2400" b="1"/>
              <a:t>3b.  Object is circular...................................................Washer</a:t>
            </a:r>
          </a:p>
        </p:txBody>
      </p:sp>
      <p:pic>
        <p:nvPicPr>
          <p:cNvPr id="32772" name="Picture 7">
            <a:extLst>
              <a:ext uri="{FF2B5EF4-FFF2-40B4-BE49-F238E27FC236}">
                <a16:creationId xmlns:a16="http://schemas.microsoft.com/office/drawing/2014/main" id="{E8D278CB-AC7C-4C61-962E-297C162EBFC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514600" y="5294313"/>
            <a:ext cx="3429000" cy="1563687"/>
          </a:xfrm>
        </p:spPr>
      </p:pic>
      <p:sp>
        <p:nvSpPr>
          <p:cNvPr id="32773" name="Text Box 10">
            <a:extLst>
              <a:ext uri="{FF2B5EF4-FFF2-40B4-BE49-F238E27FC236}">
                <a16:creationId xmlns:a16="http://schemas.microsoft.com/office/drawing/2014/main" id="{BF787D42-70EC-420A-93C4-181B87459672}"/>
              </a:ext>
            </a:extLst>
          </p:cNvPr>
          <p:cNvSpPr txBox="1">
            <a:spLocks noChangeArrowheads="1"/>
          </p:cNvSpPr>
          <p:nvPr/>
        </p:nvSpPr>
        <p:spPr bwMode="auto">
          <a:xfrm>
            <a:off x="0" y="0"/>
            <a:ext cx="9144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buFont typeface="Wingdings" panose="05000000000000000000" pitchFamily="2" charset="2"/>
              <a:buChar char="q"/>
            </a:pPr>
            <a:r>
              <a:rPr lang="en-US" altLang="en-US">
                <a:latin typeface="Arial" panose="020B0604020202020204" pitchFamily="34" charset="0"/>
              </a:rPr>
              <a:t> Examine the example dichotomous key designed to distinguish among items A-D below. </a:t>
            </a:r>
          </a:p>
          <a:p>
            <a:pPr eaLnBrk="1" hangingPunct="1">
              <a:buFont typeface="Wingdings" panose="05000000000000000000" pitchFamily="2" charset="2"/>
              <a:buChar char="q"/>
            </a:pPr>
            <a:r>
              <a:rPr lang="en-US" altLang="en-US">
                <a:latin typeface="Arial" panose="020B0604020202020204" pitchFamily="34" charset="0"/>
              </a:rPr>
              <a:t> As a class, pick one item at a time to identify using the key.</a:t>
            </a:r>
          </a:p>
          <a:p>
            <a:pPr eaLnBrk="1" hangingPunct="1">
              <a:buFont typeface="Wingdings" panose="05000000000000000000" pitchFamily="2" charset="2"/>
              <a:buChar char="q"/>
            </a:pPr>
            <a:r>
              <a:rPr lang="en-US" altLang="en-US">
                <a:latin typeface="Arial" panose="020B0604020202020204" pitchFamily="34" charset="0"/>
              </a:rPr>
              <a:t>Once you are comfortable using a key, you can use these skills to identify animal tracks and scats in your box!</a:t>
            </a:r>
            <a:endParaRPr lang="en-US" altLang="en-US" sz="20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77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77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771">
                                            <p:txEl>
                                              <p:pRg st="6" end="6"/>
                                            </p:txEl>
                                          </p:spTgt>
                                        </p:tgtEl>
                                        <p:attrNameLst>
                                          <p:attrName>style.visibility</p:attrName>
                                        </p:attrNameLst>
                                      </p:cBhvr>
                                      <p:to>
                                        <p:strVal val="visible"/>
                                      </p:to>
                                    </p:set>
                                  </p:childTnLst>
                                </p:cTn>
                              </p:par>
                              <p:par>
                                <p:cTn id="21" presetID="35" presetClass="entr" presetSubtype="0" fill="hold" nodeType="withEffect">
                                  <p:stCondLst>
                                    <p:cond delay="0"/>
                                  </p:stCondLst>
                                  <p:childTnLst>
                                    <p:set>
                                      <p:cBhvr>
                                        <p:cTn id="22" dur="1" fill="hold">
                                          <p:stCondLst>
                                            <p:cond delay="0"/>
                                          </p:stCondLst>
                                        </p:cTn>
                                        <p:tgtEl>
                                          <p:spTgt spid="32772"/>
                                        </p:tgtEl>
                                        <p:attrNameLst>
                                          <p:attrName>style.visibility</p:attrName>
                                        </p:attrNameLst>
                                      </p:cBhvr>
                                      <p:to>
                                        <p:strVal val="visible"/>
                                      </p:to>
                                    </p:set>
                                    <p:animEffect transition="in" filter="fade">
                                      <p:cBhvr>
                                        <p:cTn id="23" dur="500"/>
                                        <p:tgtEl>
                                          <p:spTgt spid="32772"/>
                                        </p:tgtEl>
                                      </p:cBhvr>
                                    </p:animEffect>
                                    <p:anim calcmode="lin" valueType="num">
                                      <p:cBhvr>
                                        <p:cTn id="24" dur="500" fill="hold"/>
                                        <p:tgtEl>
                                          <p:spTgt spid="32772"/>
                                        </p:tgtEl>
                                        <p:attrNameLst>
                                          <p:attrName>style.rotation</p:attrName>
                                        </p:attrNameLst>
                                      </p:cBhvr>
                                      <p:tavLst>
                                        <p:tav tm="0">
                                          <p:val>
                                            <p:fltVal val="720"/>
                                          </p:val>
                                        </p:tav>
                                        <p:tav tm="100000">
                                          <p:val>
                                            <p:fltVal val="0"/>
                                          </p:val>
                                        </p:tav>
                                      </p:tavLst>
                                    </p:anim>
                                    <p:anim calcmode="lin" valueType="num">
                                      <p:cBhvr>
                                        <p:cTn id="25" dur="500" fill="hold"/>
                                        <p:tgtEl>
                                          <p:spTgt spid="32772"/>
                                        </p:tgtEl>
                                        <p:attrNameLst>
                                          <p:attrName>ppt_h</p:attrName>
                                        </p:attrNameLst>
                                      </p:cBhvr>
                                      <p:tavLst>
                                        <p:tav tm="0">
                                          <p:val>
                                            <p:fltVal val="0"/>
                                          </p:val>
                                        </p:tav>
                                        <p:tav tm="100000">
                                          <p:val>
                                            <p:strVal val="#ppt_h"/>
                                          </p:val>
                                        </p:tav>
                                      </p:tavLst>
                                    </p:anim>
                                    <p:anim calcmode="lin" valueType="num">
                                      <p:cBhvr>
                                        <p:cTn id="26" dur="500" fill="hold"/>
                                        <p:tgtEl>
                                          <p:spTgt spid="32772"/>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2773">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27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B55265A-8A76-4025-AE13-D3BBC70E0EF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7586E98-4451-4987-986F-5E726D6DDDA6}" type="slidenum">
              <a:rPr lang="en-US" altLang="en-US" sz="1400" b="0">
                <a:latin typeface="Arial" panose="020B0604020202020204" pitchFamily="34" charset="0"/>
              </a:rPr>
              <a:pPr eaLnBrk="1" hangingPunct="1"/>
              <a:t>45</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CB8B8777-657F-4B00-9CB7-50C2EBEEA40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BEDBCD68-7FD7-4BD6-B6E6-33EDBF7B6581}" type="slidenum">
              <a:rPr lang="en-US" altLang="en-US" sz="1400" b="0">
                <a:latin typeface="Arial" panose="020B0604020202020204" pitchFamily="34" charset="0"/>
              </a:rPr>
              <a:pPr algn="r" eaLnBrk="1" hangingPunct="1"/>
              <a:t>45</a:t>
            </a:fld>
            <a:endParaRPr lang="en-US" altLang="en-US" sz="1400" b="0">
              <a:latin typeface="Arial" panose="020B0604020202020204" pitchFamily="34" charset="0"/>
            </a:endParaRPr>
          </a:p>
        </p:txBody>
      </p:sp>
      <p:sp>
        <p:nvSpPr>
          <p:cNvPr id="62468" name="Rectangle 2">
            <a:extLst>
              <a:ext uri="{FF2B5EF4-FFF2-40B4-BE49-F238E27FC236}">
                <a16:creationId xmlns:a16="http://schemas.microsoft.com/office/drawing/2014/main" id="{15162D28-1E88-4E9D-9394-1427ABF06129}"/>
              </a:ext>
            </a:extLst>
          </p:cNvPr>
          <p:cNvSpPr>
            <a:spLocks noGrp="1" noChangeArrowheads="1"/>
          </p:cNvSpPr>
          <p:nvPr>
            <p:ph type="title"/>
          </p:nvPr>
        </p:nvSpPr>
        <p:spPr>
          <a:xfrm>
            <a:off x="457200" y="0"/>
            <a:ext cx="8229600" cy="609600"/>
          </a:xfrm>
          <a:solidFill>
            <a:srgbClr val="CC00CC"/>
          </a:solidFill>
          <a:ln w="38100">
            <a:solidFill>
              <a:schemeClr val="tx1"/>
            </a:solidFill>
            <a:miter lim="800000"/>
            <a:headEnd/>
            <a:tailEnd/>
          </a:ln>
        </p:spPr>
        <p:txBody>
          <a:bodyPr/>
          <a:lstStyle/>
          <a:p>
            <a:pPr eaLnBrk="1" hangingPunct="1"/>
            <a:r>
              <a:rPr lang="en-US" altLang="en-US" sz="3200" b="1">
                <a:solidFill>
                  <a:schemeClr val="bg1"/>
                </a:solidFill>
              </a:rPr>
              <a:t>Directions</a:t>
            </a:r>
          </a:p>
        </p:txBody>
      </p:sp>
      <p:sp>
        <p:nvSpPr>
          <p:cNvPr id="18435" name="Rectangle 3">
            <a:extLst>
              <a:ext uri="{FF2B5EF4-FFF2-40B4-BE49-F238E27FC236}">
                <a16:creationId xmlns:a16="http://schemas.microsoft.com/office/drawing/2014/main" id="{3E6E5D07-14C9-4B8C-B632-7B6CF05CCA9D}"/>
              </a:ext>
            </a:extLst>
          </p:cNvPr>
          <p:cNvSpPr>
            <a:spLocks noGrp="1" noChangeArrowheads="1"/>
          </p:cNvSpPr>
          <p:nvPr>
            <p:ph type="body" idx="1"/>
          </p:nvPr>
        </p:nvSpPr>
        <p:spPr>
          <a:xfrm>
            <a:off x="152400" y="685800"/>
            <a:ext cx="8763000" cy="5791200"/>
          </a:xfrm>
        </p:spPr>
        <p:txBody>
          <a:bodyPr/>
          <a:lstStyle/>
          <a:p>
            <a:pPr eaLnBrk="1" hangingPunct="1">
              <a:buFont typeface="Wingdings" panose="05000000000000000000" pitchFamily="2" charset="2"/>
              <a:buChar char="q"/>
            </a:pPr>
            <a:r>
              <a:rPr lang="en-US" altLang="en-US" sz="2400" b="1"/>
              <a:t>Set up stations around the room, with an animal track cast or scat at each station.</a:t>
            </a:r>
          </a:p>
          <a:p>
            <a:pPr eaLnBrk="1" hangingPunct="1">
              <a:buFont typeface="Wingdings" panose="05000000000000000000" pitchFamily="2" charset="2"/>
              <a:buChar char="q"/>
            </a:pPr>
            <a:r>
              <a:rPr lang="en-US" altLang="en-US" sz="2400" b="1"/>
              <a:t>Divide the class into groups of  2-4 students.</a:t>
            </a:r>
          </a:p>
          <a:p>
            <a:pPr marL="342900" lvl="1" indent="-342900" eaLnBrk="1" hangingPunct="1">
              <a:buFont typeface="Wingdings" panose="05000000000000000000" pitchFamily="2" charset="2"/>
              <a:buChar char="q"/>
            </a:pPr>
            <a:r>
              <a:rPr lang="en-US" altLang="en-US" sz="2400" b="1"/>
              <a:t>Each group should be provided a copy of </a:t>
            </a:r>
            <a:r>
              <a:rPr lang="en-US" altLang="en-US" sz="2400" b="1" i="1"/>
              <a:t>'The Backyard Naturalist Key To Animal Tracks</a:t>
            </a:r>
            <a:r>
              <a:rPr lang="en-US" altLang="en-US" sz="2400" b="1"/>
              <a:t>’ and ‘</a:t>
            </a:r>
            <a:r>
              <a:rPr lang="en-US" altLang="en-US" sz="2400" b="1" i="1"/>
              <a:t>The Backyard Naturalist Key to Animal Scats</a:t>
            </a:r>
            <a:r>
              <a:rPr lang="en-US" altLang="en-US" sz="2400" b="1"/>
              <a:t>’.</a:t>
            </a:r>
          </a:p>
          <a:p>
            <a:pPr eaLnBrk="1" hangingPunct="1">
              <a:buFont typeface="Wingdings" panose="05000000000000000000" pitchFamily="2" charset="2"/>
              <a:buChar char="q"/>
            </a:pPr>
            <a:r>
              <a:rPr lang="en-US" altLang="en-US" sz="2400" b="1"/>
              <a:t>Each group should make a list of letters on a sheet of paper (A-R for tracks, A-H for scats).</a:t>
            </a:r>
          </a:p>
          <a:p>
            <a:pPr eaLnBrk="1" hangingPunct="1">
              <a:buFont typeface="Wingdings" panose="05000000000000000000" pitchFamily="2" charset="2"/>
              <a:buChar char="q"/>
            </a:pPr>
            <a:r>
              <a:rPr lang="en-US" altLang="en-US" sz="2400" b="1"/>
              <a:t>On arriving at a station, the group should follow the key until the name for the animal that made the track  or scat at the station is determined.</a:t>
            </a:r>
          </a:p>
          <a:p>
            <a:pPr eaLnBrk="1" hangingPunct="1">
              <a:buFont typeface="Wingdings" panose="05000000000000000000" pitchFamily="2" charset="2"/>
              <a:buChar char="q"/>
            </a:pPr>
            <a:r>
              <a:rPr lang="en-US" altLang="en-US" sz="2400" b="1"/>
              <a:t>Record the animal type next to the letter identifying the track/scat.  Repeat until all stations are visited.</a:t>
            </a:r>
          </a:p>
        </p:txBody>
      </p:sp>
      <p:sp>
        <p:nvSpPr>
          <p:cNvPr id="8" name="Action Button: Forward or Next 7">
            <a:hlinkClick r:id="" action="ppaction://hlinkshowjump?jump=nextslide" highlightClick="1"/>
            <a:extLst>
              <a:ext uri="{FF2B5EF4-FFF2-40B4-BE49-F238E27FC236}">
                <a16:creationId xmlns:a16="http://schemas.microsoft.com/office/drawing/2014/main" id="{AB74ADAE-861B-4AD3-A837-B597012C9867}"/>
              </a:ext>
            </a:extLst>
          </p:cNvPr>
          <p:cNvSpPr>
            <a:spLocks noChangeArrowheads="1"/>
          </p:cNvSpPr>
          <p:nvPr/>
        </p:nvSpPr>
        <p:spPr bwMode="auto">
          <a:xfrm>
            <a:off x="4038600" y="6096000"/>
            <a:ext cx="533400" cy="533400"/>
          </a:xfrm>
          <a:prstGeom prst="actionButtonForwardNext">
            <a:avLst/>
          </a:prstGeom>
          <a:solidFill>
            <a:srgbClr val="CC00CC"/>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9" name="Action Button: Forward or Next 8">
            <a:hlinkClick r:id="rId2" action="ppaction://hlinksldjump" highlightClick="1"/>
            <a:extLst>
              <a:ext uri="{FF2B5EF4-FFF2-40B4-BE49-F238E27FC236}">
                <a16:creationId xmlns:a16="http://schemas.microsoft.com/office/drawing/2014/main" id="{26617F90-4094-4BF4-A7E0-4D345A2B6A06}"/>
              </a:ext>
            </a:extLst>
          </p:cNvPr>
          <p:cNvSpPr/>
          <p:nvPr/>
        </p:nvSpPr>
        <p:spPr bwMode="auto">
          <a:xfrm>
            <a:off x="8305800" y="6096000"/>
            <a:ext cx="533400" cy="533400"/>
          </a:xfrm>
          <a:prstGeom prst="actionButtonForwardNex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a:cs typeface="+mn-cs"/>
            </a:endParaRPr>
          </a:p>
        </p:txBody>
      </p:sp>
      <p:sp>
        <p:nvSpPr>
          <p:cNvPr id="10" name="TextBox 9">
            <a:extLst>
              <a:ext uri="{FF2B5EF4-FFF2-40B4-BE49-F238E27FC236}">
                <a16:creationId xmlns:a16="http://schemas.microsoft.com/office/drawing/2014/main" id="{57FC0217-EA7B-4DDD-917C-5878EE1F0C50}"/>
              </a:ext>
            </a:extLst>
          </p:cNvPr>
          <p:cNvSpPr txBox="1"/>
          <p:nvPr/>
        </p:nvSpPr>
        <p:spPr>
          <a:xfrm>
            <a:off x="685800" y="6027738"/>
            <a:ext cx="3200400" cy="830262"/>
          </a:xfrm>
          <a:prstGeom prst="rect">
            <a:avLst/>
          </a:prstGeom>
          <a:noFill/>
        </p:spPr>
        <p:txBody>
          <a:bodyPr>
            <a:spAutoFit/>
          </a:bodyPr>
          <a:lstStyle/>
          <a:p>
            <a:pPr algn="ctr">
              <a:defRPr/>
            </a:pPr>
            <a:r>
              <a:rPr lang="en-US" dirty="0">
                <a:latin typeface="+mn-lt"/>
                <a:cs typeface="+mn-cs"/>
              </a:rPr>
              <a:t>To key animal tracks</a:t>
            </a:r>
          </a:p>
          <a:p>
            <a:pPr algn="ctr">
              <a:defRPr/>
            </a:pPr>
            <a:r>
              <a:rPr lang="en-US" dirty="0">
                <a:latin typeface="+mn-lt"/>
                <a:cs typeface="+mn-cs"/>
              </a:rPr>
              <a:t>(Exercise 1c)</a:t>
            </a:r>
          </a:p>
        </p:txBody>
      </p:sp>
      <p:sp>
        <p:nvSpPr>
          <p:cNvPr id="11" name="TextBox 10">
            <a:extLst>
              <a:ext uri="{FF2B5EF4-FFF2-40B4-BE49-F238E27FC236}">
                <a16:creationId xmlns:a16="http://schemas.microsoft.com/office/drawing/2014/main" id="{C3F1BE0E-46FE-4BCC-AF49-B1814DBA6522}"/>
              </a:ext>
            </a:extLst>
          </p:cNvPr>
          <p:cNvSpPr txBox="1"/>
          <p:nvPr/>
        </p:nvSpPr>
        <p:spPr>
          <a:xfrm>
            <a:off x="4724400" y="6027738"/>
            <a:ext cx="3505200" cy="830262"/>
          </a:xfrm>
          <a:prstGeom prst="rect">
            <a:avLst/>
          </a:prstGeom>
          <a:noFill/>
        </p:spPr>
        <p:txBody>
          <a:bodyPr>
            <a:spAutoFit/>
          </a:bodyPr>
          <a:lstStyle/>
          <a:p>
            <a:pPr algn="ctr">
              <a:defRPr/>
            </a:pPr>
            <a:r>
              <a:rPr lang="en-US" dirty="0">
                <a:latin typeface="+mn-lt"/>
                <a:cs typeface="+mn-cs"/>
              </a:rPr>
              <a:t>To key animal scats</a:t>
            </a:r>
          </a:p>
          <a:p>
            <a:pPr algn="ctr">
              <a:defRPr/>
            </a:pPr>
            <a:r>
              <a:rPr lang="en-US" dirty="0">
                <a:latin typeface="+mn-lt"/>
                <a:cs typeface="+mn-cs"/>
              </a:rPr>
              <a:t>(Exercise 2b)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AD755AA-ECAA-4635-9832-184EBDE4F11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75825F60-271B-4383-8316-D156E5E374C6}" type="slidenum">
              <a:rPr lang="en-US" altLang="en-US" sz="1400" b="0">
                <a:latin typeface="Arial" panose="020B0604020202020204" pitchFamily="34" charset="0"/>
              </a:rPr>
              <a:pPr eaLnBrk="1" hangingPunct="1"/>
              <a:t>46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10A36FFC-A8DB-4418-9D4B-AD2E11AC4BF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1BB252B4-0028-418C-B74F-67F46E26E894}" type="slidenum">
              <a:rPr lang="en-US" altLang="en-US" sz="1400" b="0">
                <a:latin typeface="Arial" panose="020B0604020202020204" pitchFamily="34" charset="0"/>
              </a:rPr>
              <a:pPr algn="r" eaLnBrk="1" hangingPunct="1"/>
              <a:t>46</a:t>
            </a:fld>
            <a:endParaRPr lang="en-US" altLang="en-US" sz="1400" b="0">
              <a:latin typeface="Arial" panose="020B0604020202020204" pitchFamily="34" charset="0"/>
            </a:endParaRPr>
          </a:p>
        </p:txBody>
      </p:sp>
      <p:sp>
        <p:nvSpPr>
          <p:cNvPr id="34819" name="Rectangle 7">
            <a:extLst>
              <a:ext uri="{FF2B5EF4-FFF2-40B4-BE49-F238E27FC236}">
                <a16:creationId xmlns:a16="http://schemas.microsoft.com/office/drawing/2014/main" id="{BA224B0C-31C8-42E7-89DC-9FC1EC1965DC}"/>
              </a:ext>
            </a:extLst>
          </p:cNvPr>
          <p:cNvSpPr>
            <a:spLocks noChangeArrowheads="1"/>
          </p:cNvSpPr>
          <p:nvPr/>
        </p:nvSpPr>
        <p:spPr bwMode="auto">
          <a:xfrm>
            <a:off x="0" y="152400"/>
            <a:ext cx="9144000" cy="4894263"/>
          </a:xfrm>
          <a:prstGeom prst="rect">
            <a:avLst/>
          </a:prstGeom>
          <a:noFill/>
          <a:ln w="9525">
            <a:noFill/>
            <a:miter lim="800000"/>
            <a:headEnd/>
            <a:tailEnd/>
          </a:ln>
        </p:spPr>
        <p:txBody>
          <a:bodyPr>
            <a:spAutoFit/>
          </a:bodyPr>
          <a:lstStyle/>
          <a:p>
            <a:pPr algn="ctr">
              <a:defRPr/>
            </a:pPr>
            <a:r>
              <a:rPr lang="en-US" i="1" dirty="0">
                <a:latin typeface="+mn-lt"/>
                <a:cs typeface="Times New Roman" pitchFamily="18" charset="0"/>
              </a:rPr>
              <a:t>The Backyard Naturalist Key To Animal Tracks</a:t>
            </a:r>
            <a:endParaRPr lang="en-US" i="1" dirty="0">
              <a:latin typeface="+mn-lt"/>
              <a:cs typeface="+mn-cs"/>
            </a:endParaRPr>
          </a:p>
          <a:p>
            <a:pPr eaLnBrk="0" hangingPunct="0">
              <a:defRPr/>
            </a:pPr>
            <a:r>
              <a:rPr lang="en-US" dirty="0">
                <a:latin typeface="+mn-lt"/>
                <a:cs typeface="Times New Roman" pitchFamily="18" charset="0"/>
              </a:rPr>
              <a:t> </a:t>
            </a:r>
            <a:endParaRPr lang="en-US" dirty="0">
              <a:latin typeface="+mn-lt"/>
              <a:cs typeface="+mn-cs"/>
            </a:endParaRPr>
          </a:p>
          <a:p>
            <a:pPr eaLnBrk="0" hangingPunct="0">
              <a:defRPr/>
            </a:pPr>
            <a:r>
              <a:rPr lang="en-US" u="sng" dirty="0">
                <a:latin typeface="+mn-lt"/>
                <a:cs typeface="Times New Roman" pitchFamily="18" charset="0"/>
              </a:rPr>
              <a:t>Directions:  </a:t>
            </a:r>
          </a:p>
          <a:p>
            <a:pPr eaLnBrk="0" hangingPunct="0">
              <a:buFont typeface="Wingdings" pitchFamily="2" charset="2"/>
              <a:buChar char="q"/>
              <a:defRPr/>
            </a:pPr>
            <a:r>
              <a:rPr lang="en-US" dirty="0">
                <a:latin typeface="+mn-lt"/>
                <a:cs typeface="Times New Roman" pitchFamily="18" charset="0"/>
              </a:rPr>
              <a:t>Begin at the first couplet of descriptions, read them both and select the option which best describes the track you are looking at.  </a:t>
            </a:r>
          </a:p>
          <a:p>
            <a:pPr eaLnBrk="0" hangingPunct="0">
              <a:buFont typeface="Wingdings" pitchFamily="2" charset="2"/>
              <a:buChar char="q"/>
              <a:defRPr/>
            </a:pPr>
            <a:r>
              <a:rPr lang="en-US" dirty="0">
                <a:latin typeface="+mn-lt"/>
                <a:cs typeface="Times New Roman" pitchFamily="18" charset="0"/>
              </a:rPr>
              <a:t>Follow the directions given by that option.  Continue until the option you have chosen identifies the animal track.  </a:t>
            </a:r>
          </a:p>
          <a:p>
            <a:pPr eaLnBrk="0" hangingPunct="0">
              <a:buFont typeface="Wingdings" pitchFamily="2" charset="2"/>
              <a:buChar char="q"/>
              <a:defRPr/>
            </a:pPr>
            <a:r>
              <a:rPr lang="en-US" dirty="0">
                <a:latin typeface="+mn-lt"/>
                <a:cs typeface="Times New Roman" pitchFamily="18" charset="0"/>
              </a:rPr>
              <a:t>Click the underlined name of an animal in the key to find out more information about it.</a:t>
            </a:r>
          </a:p>
          <a:p>
            <a:pPr eaLnBrk="0" hangingPunct="0">
              <a:buFont typeface="Wingdings" pitchFamily="2" charset="2"/>
              <a:buChar char="q"/>
              <a:defRPr/>
            </a:pPr>
            <a:r>
              <a:rPr lang="en-US" dirty="0">
                <a:latin typeface="+mn-lt"/>
                <a:cs typeface="Times New Roman" pitchFamily="18" charset="0"/>
              </a:rPr>
              <a:t>Below are some features of tracks with which you should be familiar.</a:t>
            </a:r>
            <a:endParaRPr lang="en-US" dirty="0">
              <a:latin typeface="+mn-lt"/>
              <a:cs typeface="+mn-cs"/>
            </a:endParaRPr>
          </a:p>
          <a:p>
            <a:pPr eaLnBrk="0" hangingPunct="0">
              <a:defRPr/>
            </a:pPr>
            <a:endParaRPr lang="en-US" dirty="0">
              <a:latin typeface="+mn-lt"/>
              <a:cs typeface="+mn-cs"/>
            </a:endParaRPr>
          </a:p>
        </p:txBody>
      </p:sp>
      <p:pic>
        <p:nvPicPr>
          <p:cNvPr id="34820" name="Picture 8">
            <a:extLst>
              <a:ext uri="{FF2B5EF4-FFF2-40B4-BE49-F238E27FC236}">
                <a16:creationId xmlns:a16="http://schemas.microsoft.com/office/drawing/2014/main" id="{F4205C7C-052D-49A4-99A0-B2028C81B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343400"/>
            <a:ext cx="77724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819">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819">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81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7FEC038-3CE3-4B93-A5DD-B0C524DEF5A9}"/>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771827F-1BAF-48B3-96B7-BE36CDFBDE08}" type="slidenum">
              <a:rPr lang="en-US" altLang="en-US" sz="1400" b="0">
                <a:latin typeface="Arial" panose="020B0604020202020204" pitchFamily="34" charset="0"/>
              </a:rPr>
              <a:pPr eaLnBrk="1" hangingPunct="1"/>
              <a:t>47</a:t>
            </a:fld>
            <a:endParaRPr lang="en-US" altLang="en-US" sz="1400" b="0">
              <a:latin typeface="Arial" panose="020B0604020202020204" pitchFamily="34" charset="0"/>
            </a:endParaRPr>
          </a:p>
        </p:txBody>
      </p:sp>
      <p:sp>
        <p:nvSpPr>
          <p:cNvPr id="6" name="Slide Number Placeholder 5">
            <a:extLst>
              <a:ext uri="{FF2B5EF4-FFF2-40B4-BE49-F238E27FC236}">
                <a16:creationId xmlns:a16="http://schemas.microsoft.com/office/drawing/2014/main" id="{7A2FEBA6-B212-420B-B943-21B7429BD6B8}"/>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AAEFB5E5-CC3A-4715-AF21-9C39FBC70CA1}" type="slidenum">
              <a:rPr lang="en-US" altLang="en-US" sz="1400" b="0">
                <a:latin typeface="Arial" panose="020B0604020202020204" pitchFamily="34" charset="0"/>
              </a:rPr>
              <a:pPr algn="r" eaLnBrk="1" hangingPunct="1"/>
              <a:t>47</a:t>
            </a:fld>
            <a:endParaRPr lang="en-US" altLang="en-US" sz="1400" b="0">
              <a:latin typeface="Arial" panose="020B0604020202020204" pitchFamily="34" charset="0"/>
            </a:endParaRPr>
          </a:p>
        </p:txBody>
      </p:sp>
      <p:sp>
        <p:nvSpPr>
          <p:cNvPr id="35843" name="Rectangle 4">
            <a:extLst>
              <a:ext uri="{FF2B5EF4-FFF2-40B4-BE49-F238E27FC236}">
                <a16:creationId xmlns:a16="http://schemas.microsoft.com/office/drawing/2014/main" id="{320E0C0E-560F-4E0B-A1FA-50BFC9784506}"/>
              </a:ext>
            </a:extLst>
          </p:cNvPr>
          <p:cNvSpPr>
            <a:spLocks noChangeArrowheads="1"/>
          </p:cNvSpPr>
          <p:nvPr/>
        </p:nvSpPr>
        <p:spPr bwMode="auto">
          <a:xfrm>
            <a:off x="0" y="152400"/>
            <a:ext cx="9144000" cy="6002338"/>
          </a:xfrm>
          <a:prstGeom prst="rect">
            <a:avLst/>
          </a:prstGeom>
          <a:noFill/>
          <a:ln w="9525">
            <a:noFill/>
            <a:miter lim="800000"/>
            <a:headEnd/>
            <a:tailEnd/>
          </a:ln>
        </p:spPr>
        <p:txBody>
          <a:bodyPr>
            <a:spAutoFit/>
          </a:bodyPr>
          <a:lstStyle/>
          <a:p>
            <a:pPr marL="548640" indent="-548640">
              <a:defRPr/>
            </a:pPr>
            <a:r>
              <a:rPr lang="en-US" dirty="0">
                <a:latin typeface="+mn-lt"/>
                <a:cs typeface="+mn-cs"/>
              </a:rPr>
              <a:t>1a. Track triangular/fork-shaped, with three forward-pointing toes, &amp; one backward-pointing toe…………………Go to 2</a:t>
            </a:r>
          </a:p>
          <a:p>
            <a:pPr marL="548640" indent="-548640">
              <a:defRPr/>
            </a:pPr>
            <a:r>
              <a:rPr lang="en-US" dirty="0">
                <a:latin typeface="+mn-lt"/>
                <a:cs typeface="+mn-cs"/>
              </a:rPr>
              <a:t>1b. Tracks not as above……………………………………Go to 3</a:t>
            </a:r>
          </a:p>
          <a:p>
            <a:pPr marL="548640" indent="-548640">
              <a:defRPr/>
            </a:pPr>
            <a:r>
              <a:rPr lang="en-US" dirty="0">
                <a:latin typeface="+mn-lt"/>
                <a:cs typeface="+mn-cs"/>
              </a:rPr>
              <a:t> </a:t>
            </a:r>
          </a:p>
          <a:p>
            <a:pPr marL="548640" indent="-548640">
              <a:defRPr/>
            </a:pPr>
            <a:r>
              <a:rPr lang="en-US" dirty="0">
                <a:latin typeface="+mn-lt"/>
                <a:cs typeface="+mn-cs"/>
              </a:rPr>
              <a:t>2a. Track shows distinct webbing between toes………Go to 4</a:t>
            </a:r>
          </a:p>
          <a:p>
            <a:pPr marL="548640" indent="-548640">
              <a:defRPr/>
            </a:pPr>
            <a:r>
              <a:rPr lang="en-US" dirty="0">
                <a:latin typeface="+mn-lt"/>
                <a:cs typeface="+mn-cs"/>
              </a:rPr>
              <a:t>2b. Track does not display webbing……………………..Go to 5</a:t>
            </a:r>
          </a:p>
          <a:p>
            <a:pPr marL="548640" indent="-548640">
              <a:defRPr/>
            </a:pPr>
            <a:r>
              <a:rPr lang="en-US" dirty="0">
                <a:latin typeface="+mn-lt"/>
                <a:cs typeface="+mn-cs"/>
              </a:rPr>
              <a:t> </a:t>
            </a:r>
          </a:p>
          <a:p>
            <a:pPr marL="548640" indent="-548640">
              <a:defRPr/>
            </a:pPr>
            <a:r>
              <a:rPr lang="en-US" dirty="0">
                <a:latin typeface="+mn-lt"/>
                <a:cs typeface="+mn-cs"/>
              </a:rPr>
              <a:t>3a. Tracks heart-shaped, showing only two toes per foot ………………………………………………….</a:t>
            </a:r>
            <a:r>
              <a:rPr lang="en-US" dirty="0">
                <a:latin typeface="+mn-lt"/>
                <a:cs typeface="+mn-cs"/>
                <a:hlinkClick r:id="rId2" action="ppaction://hlinksldjump"/>
              </a:rPr>
              <a:t>White-tailed deer</a:t>
            </a:r>
            <a:endParaRPr lang="en-US" dirty="0">
              <a:latin typeface="+mn-lt"/>
              <a:cs typeface="+mn-cs"/>
            </a:endParaRPr>
          </a:p>
          <a:p>
            <a:pPr marL="548640" indent="-548640">
              <a:defRPr/>
            </a:pPr>
            <a:r>
              <a:rPr lang="en-US" dirty="0">
                <a:latin typeface="+mn-lt"/>
                <a:cs typeface="+mn-cs"/>
              </a:rPr>
              <a:t>3b. Tracks not as above……………………………………..Go to 6</a:t>
            </a:r>
          </a:p>
          <a:p>
            <a:pPr marL="548640" indent="-548640">
              <a:defRPr/>
            </a:pPr>
            <a:r>
              <a:rPr lang="en-US" dirty="0">
                <a:latin typeface="+mn-lt"/>
                <a:cs typeface="+mn-cs"/>
              </a:rPr>
              <a:t> </a:t>
            </a:r>
          </a:p>
          <a:p>
            <a:pPr marL="548640" indent="-548640">
              <a:defRPr/>
            </a:pPr>
            <a:r>
              <a:rPr lang="en-US" dirty="0">
                <a:latin typeface="+mn-lt"/>
                <a:cs typeface="+mn-cs"/>
              </a:rPr>
              <a:t>4a. Track nearly as wide as it is long……………</a:t>
            </a:r>
            <a:r>
              <a:rPr lang="en-US" dirty="0">
                <a:latin typeface="+mn-lt"/>
                <a:cs typeface="+mn-cs"/>
                <a:hlinkClick r:id="rId3" action="ppaction://hlinksldjump"/>
              </a:rPr>
              <a:t>Canada Goose</a:t>
            </a:r>
            <a:endParaRPr lang="en-US" dirty="0">
              <a:latin typeface="+mn-lt"/>
              <a:cs typeface="+mn-cs"/>
            </a:endParaRPr>
          </a:p>
          <a:p>
            <a:pPr marL="548640" indent="-548640">
              <a:defRPr/>
            </a:pPr>
            <a:r>
              <a:rPr lang="en-US" dirty="0">
                <a:latin typeface="+mn-lt"/>
                <a:cs typeface="+mn-cs"/>
              </a:rPr>
              <a:t>4b. Track clearly longer than wide……………….</a:t>
            </a:r>
            <a:r>
              <a:rPr lang="en-US" dirty="0">
                <a:latin typeface="+mn-lt"/>
                <a:cs typeface="+mn-cs"/>
                <a:hlinkClick r:id="rId4" action="ppaction://hlinksldjump"/>
              </a:rPr>
              <a:t>Mallard Duck</a:t>
            </a:r>
            <a:endParaRPr lang="en-US" dirty="0">
              <a:latin typeface="+mn-lt"/>
              <a:cs typeface="+mn-cs"/>
            </a:endParaRPr>
          </a:p>
          <a:p>
            <a:pPr marL="548640" indent="-548640">
              <a:defRPr/>
            </a:pPr>
            <a:r>
              <a:rPr lang="en-US" dirty="0">
                <a:latin typeface="+mn-lt"/>
                <a:cs typeface="+mn-cs"/>
              </a:rPr>
              <a:t> </a:t>
            </a:r>
          </a:p>
          <a:p>
            <a:pPr marL="548640" indent="-548640">
              <a:defRPr/>
            </a:pPr>
            <a:r>
              <a:rPr lang="en-US" dirty="0">
                <a:latin typeface="+mn-lt"/>
                <a:cs typeface="+mn-cs"/>
              </a:rPr>
              <a:t>5a. Track less than 6 cm long……………………</a:t>
            </a:r>
            <a:r>
              <a:rPr lang="en-US" dirty="0">
                <a:latin typeface="+mn-lt"/>
                <a:cs typeface="+mn-cs"/>
                <a:hlinkClick r:id="rId5" action="ppaction://hlinksldjump"/>
              </a:rPr>
              <a:t>American Crow</a:t>
            </a:r>
            <a:endParaRPr lang="en-US" dirty="0">
              <a:latin typeface="+mn-lt"/>
              <a:cs typeface="+mn-cs"/>
            </a:endParaRPr>
          </a:p>
          <a:p>
            <a:pPr marL="548640" indent="-548640">
              <a:defRPr/>
            </a:pPr>
            <a:r>
              <a:rPr lang="en-US" dirty="0">
                <a:latin typeface="+mn-lt"/>
                <a:cs typeface="+mn-cs"/>
              </a:rPr>
              <a:t>5b. Track greater than 6 cm long……………..</a:t>
            </a:r>
            <a:r>
              <a:rPr lang="en-US" dirty="0">
                <a:latin typeface="+mn-lt"/>
                <a:cs typeface="+mn-cs"/>
                <a:hlinkClick r:id="rId6" action="ppaction://hlinksldjump"/>
              </a:rPr>
              <a:t>Great Blue Heron</a:t>
            </a:r>
            <a:endParaRPr lang="en-US" dirty="0">
              <a:latin typeface="+mn-lt"/>
              <a:cs typeface="+mn-cs"/>
            </a:endParaRPr>
          </a:p>
        </p:txBody>
      </p:sp>
      <p:sp>
        <p:nvSpPr>
          <p:cNvPr id="35844" name="Text Box 5">
            <a:extLst>
              <a:ext uri="{FF2B5EF4-FFF2-40B4-BE49-F238E27FC236}">
                <a16:creationId xmlns:a16="http://schemas.microsoft.com/office/drawing/2014/main" id="{BE6B8EE6-21BE-4845-B576-42312A4FE361}"/>
              </a:ext>
            </a:extLst>
          </p:cNvPr>
          <p:cNvSpPr txBox="1">
            <a:spLocks noChangeArrowheads="1"/>
          </p:cNvSpPr>
          <p:nvPr/>
        </p:nvSpPr>
        <p:spPr bwMode="auto">
          <a:xfrm>
            <a:off x="6324600" y="6248400"/>
            <a:ext cx="1652588" cy="461963"/>
          </a:xfrm>
          <a:prstGeom prst="rect">
            <a:avLst/>
          </a:prstGeom>
          <a:noFill/>
          <a:ln w="9525">
            <a:noFill/>
            <a:miter lim="800000"/>
            <a:headEnd/>
            <a:tailEnd/>
          </a:ln>
        </p:spPr>
        <p:txBody>
          <a:bodyPr wrap="none">
            <a:spAutoFit/>
          </a:bodyPr>
          <a:lstStyle/>
          <a:p>
            <a:pPr>
              <a:defRPr/>
            </a:pPr>
            <a:r>
              <a:rPr lang="en-US" dirty="0">
                <a:latin typeface="+mn-lt"/>
                <a:cs typeface="+mn-cs"/>
              </a:rPr>
              <a:t>continued</a:t>
            </a:r>
          </a:p>
        </p:txBody>
      </p:sp>
      <p:sp>
        <p:nvSpPr>
          <p:cNvPr id="64518" name="AutoShape 6">
            <a:hlinkClick r:id="" action="ppaction://hlinkshowjump?jump=nextslide" highlightClick="1"/>
            <a:extLst>
              <a:ext uri="{FF2B5EF4-FFF2-40B4-BE49-F238E27FC236}">
                <a16:creationId xmlns:a16="http://schemas.microsoft.com/office/drawing/2014/main" id="{D12E5E64-BCB4-421F-B0BF-E055E37C9225}"/>
              </a:ext>
            </a:extLst>
          </p:cNvPr>
          <p:cNvSpPr>
            <a:spLocks noChangeArrowheads="1"/>
          </p:cNvSpPr>
          <p:nvPr/>
        </p:nvSpPr>
        <p:spPr bwMode="auto">
          <a:xfrm>
            <a:off x="8153400" y="6172200"/>
            <a:ext cx="609600" cy="509588"/>
          </a:xfrm>
          <a:prstGeom prst="actionButtonForwardNext">
            <a:avLst/>
          </a:prstGeom>
          <a:solidFill>
            <a:srgbClr val="D52FCD"/>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8B0520DC-0461-4E7A-9CA2-846AD0283CA0}"/>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D1621199-22D4-4156-90AE-688AA004FA44}" type="slidenum">
              <a:rPr lang="en-US" altLang="en-US" sz="1400" b="0">
                <a:latin typeface="Arial" panose="020B0604020202020204" pitchFamily="34" charset="0"/>
              </a:rPr>
              <a:pPr eaLnBrk="1" hangingPunct="1"/>
              <a:t>48</a:t>
            </a:fld>
            <a:endParaRPr lang="en-US" altLang="en-US" sz="1400" b="0">
              <a:latin typeface="Arial" panose="020B0604020202020204" pitchFamily="34" charset="0"/>
            </a:endParaRPr>
          </a:p>
        </p:txBody>
      </p:sp>
      <p:sp>
        <p:nvSpPr>
          <p:cNvPr id="8" name="Slide Number Placeholder 5">
            <a:extLst>
              <a:ext uri="{FF2B5EF4-FFF2-40B4-BE49-F238E27FC236}">
                <a16:creationId xmlns:a16="http://schemas.microsoft.com/office/drawing/2014/main" id="{E6153031-A839-432C-893D-959C1388B7C7}"/>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07B50A1-4ACD-4DF0-90FA-C2711D8CF2B0}" type="slidenum">
              <a:rPr lang="en-US" altLang="en-US" sz="1400" b="0">
                <a:latin typeface="Arial" panose="020B0604020202020204" pitchFamily="34" charset="0"/>
              </a:rPr>
              <a:pPr algn="r" eaLnBrk="1" hangingPunct="1"/>
              <a:t>48</a:t>
            </a:fld>
            <a:endParaRPr lang="en-US" altLang="en-US" sz="1400" b="0">
              <a:latin typeface="Arial" panose="020B0604020202020204" pitchFamily="34" charset="0"/>
            </a:endParaRPr>
          </a:p>
        </p:txBody>
      </p:sp>
      <p:sp>
        <p:nvSpPr>
          <p:cNvPr id="36867" name="Rectangle 4">
            <a:extLst>
              <a:ext uri="{FF2B5EF4-FFF2-40B4-BE49-F238E27FC236}">
                <a16:creationId xmlns:a16="http://schemas.microsoft.com/office/drawing/2014/main" id="{17730C61-54C4-4A56-8E4B-B699C29C2D80}"/>
              </a:ext>
            </a:extLst>
          </p:cNvPr>
          <p:cNvSpPr>
            <a:spLocks noChangeArrowheads="1"/>
          </p:cNvSpPr>
          <p:nvPr/>
        </p:nvSpPr>
        <p:spPr bwMode="auto">
          <a:xfrm>
            <a:off x="0" y="0"/>
            <a:ext cx="9144000" cy="6370638"/>
          </a:xfrm>
          <a:prstGeom prst="rect">
            <a:avLst/>
          </a:prstGeom>
          <a:noFill/>
          <a:ln w="9525">
            <a:noFill/>
            <a:miter lim="800000"/>
            <a:headEnd/>
            <a:tailEnd/>
          </a:ln>
        </p:spPr>
        <p:txBody>
          <a:bodyPr>
            <a:spAutoFit/>
          </a:bodyPr>
          <a:lstStyle/>
          <a:p>
            <a:pPr marL="548640" indent="-548640">
              <a:defRPr/>
            </a:pPr>
            <a:r>
              <a:rPr lang="en-US" dirty="0">
                <a:latin typeface="+mn-lt"/>
                <a:cs typeface="+mn-cs"/>
              </a:rPr>
              <a:t>6a. Claws not visible on track(s)…………………………Go to 7</a:t>
            </a:r>
          </a:p>
          <a:p>
            <a:pPr marL="548640" indent="-548640">
              <a:defRPr/>
            </a:pPr>
            <a:r>
              <a:rPr lang="en-US" dirty="0">
                <a:latin typeface="+mn-lt"/>
                <a:cs typeface="+mn-cs"/>
              </a:rPr>
              <a:t>6b. Claws visible in at least the front or hind track……Go to 8</a:t>
            </a:r>
          </a:p>
          <a:p>
            <a:pPr marL="548640" indent="-548640">
              <a:defRPr/>
            </a:pPr>
            <a:r>
              <a:rPr lang="en-US" dirty="0">
                <a:latin typeface="+mn-lt"/>
                <a:cs typeface="+mn-cs"/>
              </a:rPr>
              <a:t> </a:t>
            </a:r>
          </a:p>
          <a:p>
            <a:pPr marL="548640" indent="-548640">
              <a:defRPr/>
            </a:pPr>
            <a:r>
              <a:rPr lang="en-US" dirty="0">
                <a:latin typeface="+mn-lt"/>
                <a:cs typeface="+mn-cs"/>
              </a:rPr>
              <a:t>7a. Track mostly round, with clear foot pad and four similarly-sized toe pads…………………………………..</a:t>
            </a:r>
            <a:r>
              <a:rPr lang="en-US" dirty="0">
                <a:latin typeface="+mn-lt"/>
                <a:cs typeface="+mn-cs"/>
                <a:hlinkClick r:id="rId2" action="ppaction://hlinksldjump"/>
              </a:rPr>
              <a:t>Mountain Lion</a:t>
            </a:r>
            <a:endParaRPr lang="en-US" dirty="0">
              <a:latin typeface="+mn-lt"/>
              <a:cs typeface="+mn-cs"/>
            </a:endParaRPr>
          </a:p>
          <a:p>
            <a:pPr marL="548640" indent="-548640">
              <a:defRPr/>
            </a:pPr>
            <a:r>
              <a:rPr lang="en-US" dirty="0">
                <a:latin typeface="+mn-lt"/>
                <a:cs typeface="+mn-cs"/>
              </a:rPr>
              <a:t>7b. Tracks elongated, with variable toes, or toes difficult to see………………………………………………………Go to 9</a:t>
            </a:r>
          </a:p>
          <a:p>
            <a:pPr marL="548640" indent="-548640">
              <a:defRPr/>
            </a:pPr>
            <a:r>
              <a:rPr lang="en-US" dirty="0">
                <a:latin typeface="+mn-lt"/>
                <a:cs typeface="+mn-cs"/>
              </a:rPr>
              <a:t> </a:t>
            </a:r>
          </a:p>
          <a:p>
            <a:pPr marL="548640" indent="-548640">
              <a:defRPr/>
            </a:pPr>
            <a:r>
              <a:rPr lang="en-US" dirty="0">
                <a:latin typeface="+mn-lt"/>
                <a:cs typeface="+mn-cs"/>
              </a:rPr>
              <a:t>8a. Track appears scaly……………..</a:t>
            </a:r>
            <a:r>
              <a:rPr lang="en-US" dirty="0">
                <a:latin typeface="+mn-lt"/>
                <a:cs typeface="+mn-cs"/>
                <a:hlinkClick r:id="rId3" action="ppaction://hlinksldjump"/>
              </a:rPr>
              <a:t>Common Snapping Turtle</a:t>
            </a:r>
            <a:endParaRPr lang="en-US" dirty="0">
              <a:latin typeface="+mn-lt"/>
              <a:cs typeface="+mn-cs"/>
            </a:endParaRPr>
          </a:p>
          <a:p>
            <a:pPr marL="548640" indent="-548640">
              <a:defRPr/>
            </a:pPr>
            <a:r>
              <a:rPr lang="en-US" dirty="0">
                <a:latin typeface="+mn-lt"/>
                <a:cs typeface="+mn-cs"/>
              </a:rPr>
              <a:t>8b. Track does not appear scaly…………………………Go to 10</a:t>
            </a:r>
          </a:p>
          <a:p>
            <a:pPr marL="548640" indent="-548640">
              <a:defRPr/>
            </a:pPr>
            <a:r>
              <a:rPr lang="en-US" dirty="0">
                <a:latin typeface="+mn-lt"/>
                <a:cs typeface="+mn-cs"/>
              </a:rPr>
              <a:t> </a:t>
            </a:r>
          </a:p>
          <a:p>
            <a:pPr marL="548640" indent="-548640">
              <a:defRPr/>
            </a:pPr>
            <a:r>
              <a:rPr lang="en-US" dirty="0">
                <a:latin typeface="+mn-lt"/>
                <a:cs typeface="+mn-cs"/>
              </a:rPr>
              <a:t>9a. Elongated toes of differing sizes visible; track may display webbing………………………………………..</a:t>
            </a:r>
            <a:r>
              <a:rPr lang="en-US" dirty="0">
                <a:latin typeface="+mn-lt"/>
                <a:cs typeface="+mn-cs"/>
                <a:hlinkClick r:id="rId4" action="ppaction://hlinksldjump"/>
              </a:rPr>
              <a:t>Bullfrog</a:t>
            </a:r>
            <a:endParaRPr lang="en-US" dirty="0">
              <a:latin typeface="+mn-lt"/>
              <a:cs typeface="+mn-cs"/>
            </a:endParaRPr>
          </a:p>
          <a:p>
            <a:pPr marL="548640" indent="-548640">
              <a:defRPr/>
            </a:pPr>
            <a:r>
              <a:rPr lang="en-US" dirty="0">
                <a:latin typeface="+mn-lt"/>
                <a:cs typeface="+mn-cs"/>
              </a:rPr>
              <a:t>9b. Toes difficult to see in track, may appear obscured from prints of thick fur…………………………..</a:t>
            </a:r>
            <a:r>
              <a:rPr lang="en-US" dirty="0">
                <a:latin typeface="+mn-lt"/>
                <a:cs typeface="+mn-cs"/>
                <a:hlinkClick r:id="rId5" action="ppaction://hlinksldjump"/>
              </a:rPr>
              <a:t>Eastern Cottontail</a:t>
            </a:r>
            <a:endParaRPr lang="en-US" dirty="0">
              <a:latin typeface="+mn-lt"/>
              <a:cs typeface="+mn-cs"/>
            </a:endParaRPr>
          </a:p>
          <a:p>
            <a:pPr marL="548640" indent="-548640">
              <a:defRPr/>
            </a:pPr>
            <a:r>
              <a:rPr lang="en-US" dirty="0">
                <a:latin typeface="+mn-lt"/>
                <a:cs typeface="+mn-cs"/>
              </a:rPr>
              <a:t> </a:t>
            </a:r>
          </a:p>
          <a:p>
            <a:pPr marL="548640" indent="-548640">
              <a:defRPr/>
            </a:pPr>
            <a:r>
              <a:rPr lang="en-US" dirty="0">
                <a:latin typeface="+mn-lt"/>
                <a:cs typeface="+mn-cs"/>
              </a:rPr>
              <a:t> </a:t>
            </a:r>
          </a:p>
        </p:txBody>
      </p:sp>
      <p:sp>
        <p:nvSpPr>
          <p:cNvPr id="10" name="Text Box 5">
            <a:extLst>
              <a:ext uri="{FF2B5EF4-FFF2-40B4-BE49-F238E27FC236}">
                <a16:creationId xmlns:a16="http://schemas.microsoft.com/office/drawing/2014/main" id="{5FA7900E-4E36-4AF7-8CC4-8793A0E7C1CE}"/>
              </a:ext>
            </a:extLst>
          </p:cNvPr>
          <p:cNvSpPr txBox="1">
            <a:spLocks noChangeArrowheads="1"/>
          </p:cNvSpPr>
          <p:nvPr/>
        </p:nvSpPr>
        <p:spPr bwMode="auto">
          <a:xfrm>
            <a:off x="6324600" y="6248400"/>
            <a:ext cx="1652588" cy="461963"/>
          </a:xfrm>
          <a:prstGeom prst="rect">
            <a:avLst/>
          </a:prstGeom>
          <a:noFill/>
          <a:ln w="9525">
            <a:noFill/>
            <a:miter lim="800000"/>
            <a:headEnd/>
            <a:tailEnd/>
          </a:ln>
        </p:spPr>
        <p:txBody>
          <a:bodyPr wrap="none">
            <a:spAutoFit/>
          </a:bodyPr>
          <a:lstStyle/>
          <a:p>
            <a:pPr>
              <a:defRPr/>
            </a:pPr>
            <a:r>
              <a:rPr lang="en-US" dirty="0">
                <a:latin typeface="+mn-lt"/>
                <a:cs typeface="+mn-cs"/>
              </a:rPr>
              <a:t>continued</a:t>
            </a:r>
          </a:p>
        </p:txBody>
      </p:sp>
      <p:sp>
        <p:nvSpPr>
          <p:cNvPr id="65542" name="AutoShape 6">
            <a:hlinkClick r:id="" action="ppaction://hlinkshowjump?jump=nextslide" highlightClick="1"/>
            <a:extLst>
              <a:ext uri="{FF2B5EF4-FFF2-40B4-BE49-F238E27FC236}">
                <a16:creationId xmlns:a16="http://schemas.microsoft.com/office/drawing/2014/main" id="{A3AB051F-E99C-4454-984B-6DA5EFFB8E4D}"/>
              </a:ext>
            </a:extLst>
          </p:cNvPr>
          <p:cNvSpPr>
            <a:spLocks noChangeArrowheads="1"/>
          </p:cNvSpPr>
          <p:nvPr/>
        </p:nvSpPr>
        <p:spPr bwMode="auto">
          <a:xfrm>
            <a:off x="8153400" y="6172200"/>
            <a:ext cx="609600" cy="509588"/>
          </a:xfrm>
          <a:prstGeom prst="actionButtonForwardNext">
            <a:avLst/>
          </a:prstGeom>
          <a:solidFill>
            <a:srgbClr val="D52FCD"/>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502D4200-6F60-4C2A-9294-A138BDAD024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D59AF331-4912-4A3B-A92D-0A26E71B819F}" type="slidenum">
              <a:rPr lang="en-US" altLang="en-US" sz="1400" b="0">
                <a:latin typeface="Arial" panose="020B0604020202020204" pitchFamily="34" charset="0"/>
              </a:rPr>
              <a:pPr eaLnBrk="1" hangingPunct="1"/>
              <a:t>49</a:t>
            </a:fld>
            <a:endParaRPr lang="en-US" altLang="en-US" sz="1400" b="0">
              <a:latin typeface="Arial" panose="020B0604020202020204" pitchFamily="34" charset="0"/>
            </a:endParaRPr>
          </a:p>
        </p:txBody>
      </p:sp>
      <p:sp>
        <p:nvSpPr>
          <p:cNvPr id="4" name="Slide Number Placeholder 5">
            <a:extLst>
              <a:ext uri="{FF2B5EF4-FFF2-40B4-BE49-F238E27FC236}">
                <a16:creationId xmlns:a16="http://schemas.microsoft.com/office/drawing/2014/main" id="{008476FE-572F-4859-9A61-34CEB09CCDE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AF69215-30B0-4059-ABF2-92277BE29547}" type="slidenum">
              <a:rPr lang="en-US" altLang="en-US" sz="1400" b="0">
                <a:latin typeface="Arial" panose="020B0604020202020204" pitchFamily="34" charset="0"/>
              </a:rPr>
              <a:pPr algn="r" eaLnBrk="1" hangingPunct="1"/>
              <a:t>49</a:t>
            </a:fld>
            <a:endParaRPr lang="en-US" altLang="en-US" sz="1400" b="0">
              <a:latin typeface="Arial" panose="020B0604020202020204" pitchFamily="34" charset="0"/>
            </a:endParaRPr>
          </a:p>
        </p:txBody>
      </p:sp>
      <p:sp>
        <p:nvSpPr>
          <p:cNvPr id="37891" name="Rectangle 2052">
            <a:extLst>
              <a:ext uri="{FF2B5EF4-FFF2-40B4-BE49-F238E27FC236}">
                <a16:creationId xmlns:a16="http://schemas.microsoft.com/office/drawing/2014/main" id="{39F3DE76-C1CF-42F7-B3C9-FEF1FD19AE07}"/>
              </a:ext>
            </a:extLst>
          </p:cNvPr>
          <p:cNvSpPr>
            <a:spLocks noChangeArrowheads="1"/>
          </p:cNvSpPr>
          <p:nvPr/>
        </p:nvSpPr>
        <p:spPr bwMode="auto">
          <a:xfrm>
            <a:off x="0" y="0"/>
            <a:ext cx="9144000" cy="6370638"/>
          </a:xfrm>
          <a:prstGeom prst="rect">
            <a:avLst/>
          </a:prstGeom>
          <a:solidFill>
            <a:schemeClr val="bg1"/>
          </a:solidFill>
          <a:ln w="9525">
            <a:noFill/>
            <a:miter lim="800000"/>
            <a:headEnd/>
            <a:tailEnd/>
          </a:ln>
        </p:spPr>
        <p:txBody>
          <a:bodyPr>
            <a:spAutoFit/>
          </a:bodyPr>
          <a:lstStyle/>
          <a:p>
            <a:pPr marL="548640" indent="-548640">
              <a:defRPr/>
            </a:pPr>
            <a:r>
              <a:rPr lang="en-US" dirty="0">
                <a:latin typeface="+mn-lt"/>
                <a:cs typeface="+mn-cs"/>
              </a:rPr>
              <a:t>10a. Track shows only 4 toes on front and hind feet…</a:t>
            </a:r>
            <a:r>
              <a:rPr lang="en-US" dirty="0">
                <a:latin typeface="+mn-lt"/>
                <a:cs typeface="+mn-cs"/>
                <a:hlinkClick r:id="rId2" action="ppaction://hlinksldjump"/>
              </a:rPr>
              <a:t>Red Fox</a:t>
            </a:r>
            <a:endParaRPr lang="en-US" dirty="0">
              <a:latin typeface="+mn-lt"/>
              <a:cs typeface="+mn-cs"/>
            </a:endParaRPr>
          </a:p>
          <a:p>
            <a:pPr marL="548640" indent="-548640">
              <a:defRPr/>
            </a:pPr>
            <a:r>
              <a:rPr lang="en-US" dirty="0">
                <a:latin typeface="+mn-lt"/>
                <a:cs typeface="+mn-cs"/>
              </a:rPr>
              <a:t>10b. Track shows &gt; 4 toes on front/hind foot…………..Go to 11</a:t>
            </a:r>
          </a:p>
          <a:p>
            <a:pPr marL="548640" indent="-548640">
              <a:defRPr/>
            </a:pPr>
            <a:r>
              <a:rPr lang="en-US" dirty="0">
                <a:latin typeface="+mn-lt"/>
                <a:cs typeface="+mn-cs"/>
              </a:rPr>
              <a:t> </a:t>
            </a:r>
          </a:p>
          <a:p>
            <a:pPr marL="548640" indent="-548640">
              <a:defRPr/>
            </a:pPr>
            <a:r>
              <a:rPr lang="en-US" dirty="0">
                <a:latin typeface="+mn-lt"/>
                <a:cs typeface="+mn-cs"/>
              </a:rPr>
              <a:t>11a. Track shows 5 toes on both feet……………………Go to 12</a:t>
            </a:r>
          </a:p>
          <a:p>
            <a:pPr marL="548640" indent="-548640">
              <a:defRPr/>
            </a:pPr>
            <a:r>
              <a:rPr lang="en-US" dirty="0">
                <a:latin typeface="+mn-lt"/>
                <a:cs typeface="+mn-cs"/>
              </a:rPr>
              <a:t>11b. Track w/ 4 toes on front foot, 5 on hind foot…...Go to 13</a:t>
            </a:r>
          </a:p>
          <a:p>
            <a:pPr marL="548640" indent="-548640">
              <a:defRPr/>
            </a:pPr>
            <a:r>
              <a:rPr lang="en-US" dirty="0">
                <a:latin typeface="+mn-lt"/>
                <a:cs typeface="+mn-cs"/>
              </a:rPr>
              <a:t> </a:t>
            </a:r>
          </a:p>
          <a:p>
            <a:pPr marL="548640" indent="-548640">
              <a:defRPr/>
            </a:pPr>
            <a:r>
              <a:rPr lang="en-US" dirty="0">
                <a:latin typeface="+mn-lt"/>
                <a:cs typeface="+mn-cs"/>
              </a:rPr>
              <a:t>12a. </a:t>
            </a:r>
            <a:r>
              <a:rPr lang="en-US" dirty="0" err="1">
                <a:latin typeface="+mn-lt"/>
                <a:cs typeface="+mn-cs"/>
              </a:rPr>
              <a:t>Foreprint</a:t>
            </a:r>
            <a:r>
              <a:rPr lang="en-US" dirty="0">
                <a:latin typeface="+mn-lt"/>
                <a:cs typeface="+mn-cs"/>
              </a:rPr>
              <a:t> may only show 4 toes, or 5th toe is much smaller, hind track may appear webbed…………..</a:t>
            </a:r>
            <a:r>
              <a:rPr lang="en-US" dirty="0">
                <a:latin typeface="+mn-lt"/>
                <a:cs typeface="+mn-cs"/>
                <a:hlinkClick r:id="rId3" action="ppaction://hlinksldjump"/>
              </a:rPr>
              <a:t>Muskrat</a:t>
            </a:r>
            <a:endParaRPr lang="en-US" dirty="0">
              <a:latin typeface="+mn-lt"/>
              <a:cs typeface="+mn-cs"/>
            </a:endParaRPr>
          </a:p>
          <a:p>
            <a:pPr marL="548640" indent="-548640">
              <a:defRPr/>
            </a:pPr>
            <a:r>
              <a:rPr lang="en-US" dirty="0">
                <a:latin typeface="+mn-lt"/>
                <a:cs typeface="+mn-cs"/>
              </a:rPr>
              <a:t>12b. Tracks not as above……………………………..Go to 14</a:t>
            </a:r>
          </a:p>
          <a:p>
            <a:pPr marL="548640" indent="-548640">
              <a:defRPr/>
            </a:pPr>
            <a:r>
              <a:rPr lang="en-US" dirty="0">
                <a:latin typeface="+mn-lt"/>
                <a:cs typeface="+mn-cs"/>
              </a:rPr>
              <a:t> </a:t>
            </a:r>
          </a:p>
          <a:p>
            <a:pPr marL="548640" indent="-548640">
              <a:defRPr/>
            </a:pPr>
            <a:r>
              <a:rPr lang="en-US" dirty="0">
                <a:latin typeface="+mn-lt"/>
                <a:cs typeface="+mn-cs"/>
              </a:rPr>
              <a:t>13a. Hind print &gt; 0.5 cm (50 mm) long…</a:t>
            </a:r>
            <a:r>
              <a:rPr lang="en-US" dirty="0">
                <a:latin typeface="+mn-lt"/>
                <a:cs typeface="+mn-cs"/>
                <a:hlinkClick r:id="rId4" action="ppaction://hlinksldjump"/>
              </a:rPr>
              <a:t>Eastern Grey Squirrel</a:t>
            </a:r>
            <a:endParaRPr lang="en-US" dirty="0">
              <a:latin typeface="+mn-lt"/>
              <a:cs typeface="+mn-cs"/>
            </a:endParaRPr>
          </a:p>
          <a:p>
            <a:pPr marL="548640" indent="-548640">
              <a:defRPr/>
            </a:pPr>
            <a:r>
              <a:rPr lang="en-US" dirty="0">
                <a:latin typeface="+mn-lt"/>
                <a:cs typeface="+mn-cs"/>
              </a:rPr>
              <a:t>13b. Hind print &lt; 0.5 cm (50 mm) long……</a:t>
            </a:r>
            <a:r>
              <a:rPr lang="en-US" dirty="0">
                <a:latin typeface="+mn-lt"/>
                <a:cs typeface="+mn-cs"/>
                <a:hlinkClick r:id="rId5" action="ppaction://hlinksldjump"/>
              </a:rPr>
              <a:t>Eastern Chipmunk</a:t>
            </a:r>
            <a:endParaRPr lang="en-US" dirty="0">
              <a:latin typeface="+mn-lt"/>
              <a:cs typeface="+mn-cs"/>
            </a:endParaRPr>
          </a:p>
          <a:p>
            <a:pPr marL="548640" indent="-548640">
              <a:defRPr/>
            </a:pPr>
            <a:endParaRPr lang="en-US" dirty="0">
              <a:latin typeface="+mn-lt"/>
              <a:cs typeface="+mn-cs"/>
            </a:endParaRPr>
          </a:p>
          <a:p>
            <a:pPr>
              <a:defRPr/>
            </a:pPr>
            <a:r>
              <a:rPr lang="en-US" dirty="0">
                <a:latin typeface="+mn-lt"/>
                <a:cs typeface="+mn-cs"/>
              </a:rPr>
              <a:t>14a. Hind track nearly as wide as long; may appear webbed…………………………………………………..</a:t>
            </a:r>
            <a:r>
              <a:rPr lang="en-US" dirty="0">
                <a:latin typeface="+mn-lt"/>
                <a:cs typeface="+mn-cs"/>
                <a:hlinkClick r:id="rId6" action="ppaction://hlinksldjump"/>
              </a:rPr>
              <a:t>River Otter</a:t>
            </a:r>
            <a:endParaRPr lang="en-US" dirty="0">
              <a:latin typeface="+mn-lt"/>
              <a:cs typeface="+mn-cs"/>
            </a:endParaRPr>
          </a:p>
          <a:p>
            <a:pPr>
              <a:defRPr/>
            </a:pPr>
            <a:r>
              <a:rPr lang="en-US" dirty="0">
                <a:latin typeface="+mn-lt"/>
                <a:cs typeface="+mn-cs"/>
              </a:rPr>
              <a:t>14b. Hind tracks longer than wide, no webbing……Go to 15</a:t>
            </a:r>
          </a:p>
          <a:p>
            <a:pPr marL="548640" indent="-548640">
              <a:defRPr/>
            </a:pPr>
            <a:endParaRPr lang="en-US" dirty="0">
              <a:latin typeface="+mn-lt"/>
              <a:cs typeface="+mn-cs"/>
            </a:endParaRPr>
          </a:p>
        </p:txBody>
      </p:sp>
      <p:sp>
        <p:nvSpPr>
          <p:cNvPr id="6" name="Text Box 5">
            <a:extLst>
              <a:ext uri="{FF2B5EF4-FFF2-40B4-BE49-F238E27FC236}">
                <a16:creationId xmlns:a16="http://schemas.microsoft.com/office/drawing/2014/main" id="{4EC99D66-20C0-4AB6-80AF-2EC8DA7E0E33}"/>
              </a:ext>
            </a:extLst>
          </p:cNvPr>
          <p:cNvSpPr txBox="1">
            <a:spLocks noChangeArrowheads="1"/>
          </p:cNvSpPr>
          <p:nvPr/>
        </p:nvSpPr>
        <p:spPr bwMode="auto">
          <a:xfrm>
            <a:off x="6324600" y="6396038"/>
            <a:ext cx="1652588" cy="461962"/>
          </a:xfrm>
          <a:prstGeom prst="rect">
            <a:avLst/>
          </a:prstGeom>
          <a:noFill/>
          <a:ln w="9525">
            <a:noFill/>
            <a:miter lim="800000"/>
            <a:headEnd/>
            <a:tailEnd/>
          </a:ln>
        </p:spPr>
        <p:txBody>
          <a:bodyPr wrap="none">
            <a:spAutoFit/>
          </a:bodyPr>
          <a:lstStyle/>
          <a:p>
            <a:pPr>
              <a:defRPr/>
            </a:pPr>
            <a:r>
              <a:rPr lang="en-US" dirty="0">
                <a:latin typeface="+mn-lt"/>
                <a:cs typeface="+mn-cs"/>
              </a:rPr>
              <a:t>continued</a:t>
            </a:r>
          </a:p>
        </p:txBody>
      </p:sp>
      <p:sp>
        <p:nvSpPr>
          <p:cNvPr id="66566" name="AutoShape 6">
            <a:hlinkClick r:id="" action="ppaction://hlinkshowjump?jump=nextslide" highlightClick="1"/>
            <a:extLst>
              <a:ext uri="{FF2B5EF4-FFF2-40B4-BE49-F238E27FC236}">
                <a16:creationId xmlns:a16="http://schemas.microsoft.com/office/drawing/2014/main" id="{0736018D-1B9F-48F0-8D2F-667A22A149BC}"/>
              </a:ext>
            </a:extLst>
          </p:cNvPr>
          <p:cNvSpPr>
            <a:spLocks noChangeArrowheads="1"/>
          </p:cNvSpPr>
          <p:nvPr/>
        </p:nvSpPr>
        <p:spPr bwMode="auto">
          <a:xfrm>
            <a:off x="8153400" y="6319838"/>
            <a:ext cx="609600" cy="509587"/>
          </a:xfrm>
          <a:prstGeom prst="actionButtonForwardNext">
            <a:avLst/>
          </a:prstGeom>
          <a:solidFill>
            <a:srgbClr val="D52FCD"/>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94FA8D12-B95D-433D-BA5C-2CC1F432354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374034C3-4284-4014-AF6D-27DA33104F0E}" type="slidenum">
              <a:rPr lang="en-US" altLang="en-US" sz="1400" b="0">
                <a:latin typeface="Arial" panose="020B0604020202020204" pitchFamily="34" charset="0"/>
              </a:rPr>
              <a:pPr eaLnBrk="1" hangingPunct="1"/>
              <a:t>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078DA596-2716-45F7-AE6C-0BF0BF70B40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164A08C9-962C-442F-97D3-598E5315BE7F}" type="slidenum">
              <a:rPr lang="en-US" altLang="en-US" sz="1400" b="0">
                <a:latin typeface="Arial" panose="020B0604020202020204" pitchFamily="34" charset="0"/>
              </a:rPr>
              <a:pPr algn="r" eaLnBrk="1" hangingPunct="1"/>
              <a:t>5</a:t>
            </a:fld>
            <a:endParaRPr lang="en-US" altLang="en-US" sz="1400" b="0">
              <a:latin typeface="Arial" panose="020B0604020202020204" pitchFamily="34" charset="0"/>
            </a:endParaRPr>
          </a:p>
        </p:txBody>
      </p:sp>
      <p:sp>
        <p:nvSpPr>
          <p:cNvPr id="22531" name="Rectangle 2">
            <a:extLst>
              <a:ext uri="{FF2B5EF4-FFF2-40B4-BE49-F238E27FC236}">
                <a16:creationId xmlns:a16="http://schemas.microsoft.com/office/drawing/2014/main" id="{56911DAE-47A4-46F5-A4A9-17CC32869C09}"/>
              </a:ext>
            </a:extLst>
          </p:cNvPr>
          <p:cNvSpPr>
            <a:spLocks noGrp="1" noChangeArrowheads="1"/>
          </p:cNvSpPr>
          <p:nvPr>
            <p:ph type="title"/>
          </p:nvPr>
        </p:nvSpPr>
        <p:spPr>
          <a:xfrm>
            <a:off x="457200" y="228600"/>
            <a:ext cx="8229600" cy="655638"/>
          </a:xfrm>
          <a:solidFill>
            <a:schemeClr val="accent1">
              <a:lumMod val="90000"/>
            </a:schemeClr>
          </a:solidFill>
          <a:ln w="38100">
            <a:solidFill>
              <a:schemeClr val="tx1"/>
            </a:solidFill>
          </a:ln>
        </p:spPr>
        <p:txBody>
          <a:bodyPr/>
          <a:lstStyle/>
          <a:p>
            <a:pPr eaLnBrk="1" hangingPunct="1">
              <a:defRPr/>
            </a:pPr>
            <a:r>
              <a:rPr lang="en-US" sz="3200" b="1"/>
              <a:t>The student will…</a:t>
            </a:r>
          </a:p>
        </p:txBody>
      </p:sp>
      <p:sp>
        <p:nvSpPr>
          <p:cNvPr id="22532" name="Rectangle 3">
            <a:extLst>
              <a:ext uri="{FF2B5EF4-FFF2-40B4-BE49-F238E27FC236}">
                <a16:creationId xmlns:a16="http://schemas.microsoft.com/office/drawing/2014/main" id="{4232A2FD-5726-4766-BC47-073120A62D64}"/>
              </a:ext>
            </a:extLst>
          </p:cNvPr>
          <p:cNvSpPr>
            <a:spLocks noGrp="1" noChangeArrowheads="1"/>
          </p:cNvSpPr>
          <p:nvPr>
            <p:ph type="body" idx="1"/>
          </p:nvPr>
        </p:nvSpPr>
        <p:spPr>
          <a:xfrm>
            <a:off x="457200" y="1066800"/>
            <a:ext cx="8229600" cy="4525963"/>
          </a:xfrm>
        </p:spPr>
        <p:txBody>
          <a:bodyPr/>
          <a:lstStyle/>
          <a:p>
            <a:pPr eaLnBrk="1" hangingPunct="1">
              <a:buFont typeface="Wingdings" pitchFamily="2" charset="2"/>
              <a:buChar char="q"/>
              <a:defRPr/>
            </a:pPr>
            <a:r>
              <a:rPr lang="en-US" b="1" dirty="0"/>
              <a:t>Learn about the animals found in this state by observing</a:t>
            </a:r>
          </a:p>
          <a:p>
            <a:pPr lvl="1" eaLnBrk="1" hangingPunct="1">
              <a:buFont typeface="Wingdings" pitchFamily="2" charset="2"/>
              <a:buChar char="q"/>
              <a:defRPr/>
            </a:pPr>
            <a:r>
              <a:rPr lang="en-US" b="1" dirty="0"/>
              <a:t>the </a:t>
            </a:r>
            <a:r>
              <a:rPr lang="en-US" b="1" dirty="0">
                <a:solidFill>
                  <a:schemeClr val="accent1">
                    <a:lumMod val="50000"/>
                  </a:schemeClr>
                </a:solidFill>
              </a:rPr>
              <a:t>tracks</a:t>
            </a:r>
            <a:r>
              <a:rPr lang="en-US" b="1" dirty="0"/>
              <a:t> they make, </a:t>
            </a:r>
          </a:p>
          <a:p>
            <a:pPr lvl="1" eaLnBrk="1" hangingPunct="1">
              <a:buFont typeface="Wingdings" pitchFamily="2" charset="2"/>
              <a:buChar char="q"/>
              <a:defRPr/>
            </a:pPr>
            <a:r>
              <a:rPr lang="en-US" b="1" dirty="0"/>
              <a:t>the </a:t>
            </a:r>
            <a:r>
              <a:rPr lang="en-US" b="1" dirty="0">
                <a:solidFill>
                  <a:schemeClr val="accent1">
                    <a:lumMod val="50000"/>
                  </a:schemeClr>
                </a:solidFill>
              </a:rPr>
              <a:t>poop</a:t>
            </a:r>
            <a:r>
              <a:rPr lang="en-US" b="1" dirty="0"/>
              <a:t> they leave behind, </a:t>
            </a:r>
          </a:p>
          <a:p>
            <a:pPr lvl="1" eaLnBrk="1" hangingPunct="1">
              <a:buFont typeface="Wingdings" pitchFamily="2" charset="2"/>
              <a:buChar char="q"/>
              <a:defRPr/>
            </a:pPr>
            <a:r>
              <a:rPr lang="en-US" b="1" dirty="0"/>
              <a:t>and the </a:t>
            </a:r>
            <a:r>
              <a:rPr lang="en-US" b="1" dirty="0">
                <a:solidFill>
                  <a:schemeClr val="accent1">
                    <a:lumMod val="50000"/>
                  </a:schemeClr>
                </a:solidFill>
              </a:rPr>
              <a:t>sounds</a:t>
            </a:r>
            <a:r>
              <a:rPr lang="en-US" b="1" dirty="0"/>
              <a:t> they make.</a:t>
            </a:r>
          </a:p>
          <a:p>
            <a:pPr lvl="1" eaLnBrk="1" hangingPunct="1">
              <a:buFont typeface="Wingdings" pitchFamily="2" charset="2"/>
              <a:buChar char="q"/>
              <a:defRPr/>
            </a:pPr>
            <a:endParaRPr lang="en-US" sz="2400" b="1" dirty="0"/>
          </a:p>
          <a:p>
            <a:pPr eaLnBrk="1" hangingPunct="1">
              <a:buFont typeface="Wingdings" pitchFamily="2" charset="2"/>
              <a:buChar char="q"/>
              <a:defRPr/>
            </a:pPr>
            <a:r>
              <a:rPr lang="en-US" b="1" dirty="0"/>
              <a:t>In doing so, students will become more well-learned naturalists themselves!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53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253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4FF1541B-32C5-406C-BA31-A010F56D0AC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A6F14BD-8849-4243-A5C3-221A6D4DFD72}" type="slidenum">
              <a:rPr lang="en-US" altLang="en-US" sz="1400" b="0">
                <a:latin typeface="Arial" panose="020B0604020202020204" pitchFamily="34" charset="0"/>
              </a:rPr>
              <a:pPr eaLnBrk="1" hangingPunct="1"/>
              <a:t>50</a:t>
            </a:fld>
            <a:endParaRPr lang="en-US" altLang="en-US" sz="1400" b="0">
              <a:latin typeface="Arial" panose="020B0604020202020204" pitchFamily="34" charset="0"/>
            </a:endParaRPr>
          </a:p>
        </p:txBody>
      </p:sp>
      <p:sp>
        <p:nvSpPr>
          <p:cNvPr id="4" name="Slide Number Placeholder 5">
            <a:extLst>
              <a:ext uri="{FF2B5EF4-FFF2-40B4-BE49-F238E27FC236}">
                <a16:creationId xmlns:a16="http://schemas.microsoft.com/office/drawing/2014/main" id="{F600C890-89CE-4134-96D0-52AEA9FD3277}"/>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CB6268D4-83BD-4420-94DB-6FA18D467959}" type="slidenum">
              <a:rPr lang="en-US" altLang="en-US" sz="1400" b="0">
                <a:latin typeface="Arial" panose="020B0604020202020204" pitchFamily="34" charset="0"/>
              </a:rPr>
              <a:pPr algn="r" eaLnBrk="1" hangingPunct="1"/>
              <a:t>50</a:t>
            </a:fld>
            <a:endParaRPr lang="en-US" altLang="en-US" sz="1400" b="0">
              <a:latin typeface="Arial" panose="020B0604020202020204" pitchFamily="34" charset="0"/>
            </a:endParaRPr>
          </a:p>
        </p:txBody>
      </p:sp>
      <p:sp>
        <p:nvSpPr>
          <p:cNvPr id="37891" name="Rectangle 2052">
            <a:extLst>
              <a:ext uri="{FF2B5EF4-FFF2-40B4-BE49-F238E27FC236}">
                <a16:creationId xmlns:a16="http://schemas.microsoft.com/office/drawing/2014/main" id="{D0214655-0B4E-4C6D-9435-9292D34EB2C0}"/>
              </a:ext>
            </a:extLst>
          </p:cNvPr>
          <p:cNvSpPr>
            <a:spLocks noChangeArrowheads="1"/>
          </p:cNvSpPr>
          <p:nvPr/>
        </p:nvSpPr>
        <p:spPr bwMode="auto">
          <a:xfrm>
            <a:off x="0" y="0"/>
            <a:ext cx="9144000" cy="4154488"/>
          </a:xfrm>
          <a:prstGeom prst="rect">
            <a:avLst/>
          </a:prstGeom>
          <a:solidFill>
            <a:schemeClr val="bg1"/>
          </a:solidFill>
          <a:ln w="9525">
            <a:noFill/>
            <a:miter lim="800000"/>
            <a:headEnd/>
            <a:tailEnd/>
          </a:ln>
        </p:spPr>
        <p:txBody>
          <a:bodyPr>
            <a:spAutoFit/>
          </a:bodyPr>
          <a:lstStyle/>
          <a:p>
            <a:pPr marL="548640" indent="-548640">
              <a:defRPr/>
            </a:pPr>
            <a:r>
              <a:rPr lang="en-US" dirty="0">
                <a:latin typeface="+mn-lt"/>
                <a:cs typeface="+mn-cs"/>
              </a:rPr>
              <a:t>15a. Claws clearly visible on </a:t>
            </a:r>
            <a:r>
              <a:rPr lang="en-US" dirty="0" err="1">
                <a:latin typeface="+mn-lt"/>
                <a:cs typeface="+mn-cs"/>
              </a:rPr>
              <a:t>foreprints</a:t>
            </a:r>
            <a:r>
              <a:rPr lang="en-US" dirty="0">
                <a:latin typeface="+mn-lt"/>
                <a:cs typeface="+mn-cs"/>
              </a:rPr>
              <a:t>, less so (or not present) on </a:t>
            </a:r>
            <a:r>
              <a:rPr lang="en-US" dirty="0" err="1">
                <a:latin typeface="+mn-lt"/>
                <a:cs typeface="+mn-cs"/>
              </a:rPr>
              <a:t>hindprints</a:t>
            </a:r>
            <a:r>
              <a:rPr lang="en-US" dirty="0">
                <a:latin typeface="+mn-lt"/>
                <a:cs typeface="+mn-cs"/>
              </a:rPr>
              <a:t>………………………</a:t>
            </a:r>
            <a:r>
              <a:rPr lang="en-US" dirty="0">
                <a:latin typeface="+mn-lt"/>
                <a:cs typeface="+mn-cs"/>
                <a:hlinkClick r:id="rId2" action="ppaction://hlinksldjump"/>
              </a:rPr>
              <a:t>Striped Skunk</a:t>
            </a:r>
            <a:endParaRPr lang="en-US" dirty="0">
              <a:latin typeface="+mn-lt"/>
              <a:cs typeface="+mn-cs"/>
            </a:endParaRPr>
          </a:p>
          <a:p>
            <a:pPr marL="548640" indent="-548640">
              <a:defRPr/>
            </a:pPr>
            <a:r>
              <a:rPr lang="en-US" dirty="0">
                <a:latin typeface="+mn-lt"/>
                <a:cs typeface="+mn-cs"/>
              </a:rPr>
              <a:t>15b. Claws visible on both fore- &amp; </a:t>
            </a:r>
            <a:r>
              <a:rPr lang="en-US" dirty="0" err="1">
                <a:latin typeface="+mn-lt"/>
                <a:cs typeface="+mn-cs"/>
              </a:rPr>
              <a:t>hindprints</a:t>
            </a:r>
            <a:r>
              <a:rPr lang="en-US" dirty="0">
                <a:latin typeface="+mn-lt"/>
                <a:cs typeface="+mn-cs"/>
              </a:rPr>
              <a:t>...........Go to 16</a:t>
            </a:r>
          </a:p>
          <a:p>
            <a:pPr marL="548640" indent="-548640">
              <a:defRPr/>
            </a:pPr>
            <a:r>
              <a:rPr lang="en-US" dirty="0">
                <a:latin typeface="+mn-lt"/>
                <a:cs typeface="+mn-cs"/>
              </a:rPr>
              <a:t> </a:t>
            </a:r>
          </a:p>
          <a:p>
            <a:pPr marL="548640" indent="-548640">
              <a:defRPr/>
            </a:pPr>
            <a:r>
              <a:rPr lang="en-US" dirty="0">
                <a:latin typeface="+mn-lt"/>
                <a:cs typeface="+mn-cs"/>
              </a:rPr>
              <a:t>16a. </a:t>
            </a:r>
            <a:r>
              <a:rPr lang="en-US" dirty="0" err="1">
                <a:latin typeface="+mn-lt"/>
                <a:cs typeface="+mn-cs"/>
              </a:rPr>
              <a:t>Foreprint</a:t>
            </a:r>
            <a:r>
              <a:rPr lang="en-US" dirty="0">
                <a:latin typeface="+mn-lt"/>
                <a:cs typeface="+mn-cs"/>
              </a:rPr>
              <a:t> 30-40 mm wide……………………………….</a:t>
            </a:r>
            <a:r>
              <a:rPr lang="en-US" dirty="0">
                <a:latin typeface="+mn-lt"/>
                <a:cs typeface="+mn-cs"/>
                <a:hlinkClick r:id="rId3" action="ppaction://hlinksldjump"/>
              </a:rPr>
              <a:t>Mink</a:t>
            </a:r>
            <a:endParaRPr lang="en-US" dirty="0">
              <a:latin typeface="+mn-lt"/>
              <a:cs typeface="+mn-cs"/>
            </a:endParaRPr>
          </a:p>
          <a:p>
            <a:pPr marL="548640" indent="-548640">
              <a:defRPr/>
            </a:pPr>
            <a:r>
              <a:rPr lang="en-US" dirty="0">
                <a:latin typeface="+mn-lt"/>
                <a:cs typeface="+mn-cs"/>
              </a:rPr>
              <a:t>16b. </a:t>
            </a:r>
            <a:r>
              <a:rPr lang="en-US" dirty="0" err="1">
                <a:latin typeface="+mn-lt"/>
                <a:cs typeface="+mn-cs"/>
              </a:rPr>
              <a:t>Foreprint</a:t>
            </a:r>
            <a:r>
              <a:rPr lang="en-US" dirty="0">
                <a:latin typeface="+mn-lt"/>
                <a:cs typeface="+mn-cs"/>
              </a:rPr>
              <a:t> greater than 40 mm wide………………Go to 17</a:t>
            </a:r>
          </a:p>
          <a:p>
            <a:pPr marL="548640" indent="-548640">
              <a:defRPr/>
            </a:pPr>
            <a:r>
              <a:rPr lang="en-US" dirty="0">
                <a:latin typeface="+mn-lt"/>
                <a:cs typeface="+mn-cs"/>
              </a:rPr>
              <a:t> </a:t>
            </a:r>
          </a:p>
          <a:p>
            <a:pPr marL="548640" indent="-548640">
              <a:defRPr/>
            </a:pPr>
            <a:r>
              <a:rPr lang="en-US" dirty="0">
                <a:latin typeface="+mn-lt"/>
                <a:cs typeface="+mn-cs"/>
              </a:rPr>
              <a:t>17a. </a:t>
            </a:r>
            <a:r>
              <a:rPr lang="en-US" dirty="0" err="1">
                <a:latin typeface="+mn-lt"/>
                <a:cs typeface="+mn-cs"/>
              </a:rPr>
              <a:t>Hindprint</a:t>
            </a:r>
            <a:r>
              <a:rPr lang="en-US" dirty="0">
                <a:latin typeface="+mn-lt"/>
                <a:cs typeface="+mn-cs"/>
              </a:rPr>
              <a:t> with “thumb” angled greatly away from other toes…………………………………………</a:t>
            </a:r>
            <a:r>
              <a:rPr lang="en-US" dirty="0">
                <a:latin typeface="+mn-lt"/>
                <a:cs typeface="+mn-cs"/>
                <a:hlinkClick r:id="rId4" action="ppaction://hlinksldjump"/>
              </a:rPr>
              <a:t>Virginia Opossum</a:t>
            </a:r>
            <a:endParaRPr lang="en-US" dirty="0">
              <a:latin typeface="+mn-lt"/>
              <a:cs typeface="+mn-cs"/>
            </a:endParaRPr>
          </a:p>
          <a:p>
            <a:pPr marL="548640" indent="-548640">
              <a:defRPr/>
            </a:pPr>
            <a:r>
              <a:rPr lang="en-US" dirty="0">
                <a:latin typeface="+mn-lt"/>
                <a:cs typeface="+mn-cs"/>
              </a:rPr>
              <a:t>17b. </a:t>
            </a:r>
            <a:r>
              <a:rPr lang="en-US" dirty="0" err="1">
                <a:latin typeface="+mn-lt"/>
                <a:cs typeface="+mn-cs"/>
              </a:rPr>
              <a:t>Hindprint</a:t>
            </a:r>
            <a:r>
              <a:rPr lang="en-US" dirty="0">
                <a:latin typeface="+mn-lt"/>
                <a:cs typeface="+mn-cs"/>
              </a:rPr>
              <a:t> not as above……………………………</a:t>
            </a:r>
            <a:r>
              <a:rPr lang="en-US" dirty="0">
                <a:latin typeface="+mn-lt"/>
                <a:cs typeface="+mn-cs"/>
                <a:hlinkClick r:id="rId5" action="ppaction://hlinksldjump"/>
              </a:rPr>
              <a:t>Raccoon</a:t>
            </a:r>
            <a:endParaRPr lang="en-US" dirty="0">
              <a:latin typeface="+mn-lt"/>
              <a:cs typeface="+mn-cs"/>
            </a:endParaRPr>
          </a:p>
          <a:p>
            <a:pPr marL="548640" indent="-548640">
              <a:defRPr/>
            </a:pPr>
            <a:endParaRPr lang="en-US" dirty="0">
              <a:latin typeface="+mn-lt"/>
              <a:cs typeface="+mn-cs"/>
            </a:endParaRPr>
          </a:p>
        </p:txBody>
      </p:sp>
      <p:pic>
        <p:nvPicPr>
          <p:cNvPr id="8" name="Picture 2052" descr="j0234131">
            <a:extLst>
              <a:ext uri="{FF2B5EF4-FFF2-40B4-BE49-F238E27FC236}">
                <a16:creationId xmlns:a16="http://schemas.microsoft.com/office/drawing/2014/main" id="{675A5014-B340-423D-884E-D6B9305CE3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038600"/>
            <a:ext cx="1757363"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053">
            <a:extLst>
              <a:ext uri="{FF2B5EF4-FFF2-40B4-BE49-F238E27FC236}">
                <a16:creationId xmlns:a16="http://schemas.microsoft.com/office/drawing/2014/main" id="{F8BDA7AE-7951-471C-9868-CD2636692C65}"/>
              </a:ext>
            </a:extLst>
          </p:cNvPr>
          <p:cNvSpPr txBox="1">
            <a:spLocks noChangeArrowheads="1"/>
          </p:cNvSpPr>
          <p:nvPr/>
        </p:nvSpPr>
        <p:spPr bwMode="auto">
          <a:xfrm>
            <a:off x="2362200" y="4495800"/>
            <a:ext cx="6073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sz="3200">
                <a:latin typeface="Arial" panose="020B0604020202020204" pitchFamily="34" charset="0"/>
              </a:rPr>
              <a:t>Time to check your answers!!!</a:t>
            </a:r>
          </a:p>
        </p:txBody>
      </p:sp>
      <p:sp>
        <p:nvSpPr>
          <p:cNvPr id="10" name="Text Box 2053">
            <a:extLst>
              <a:ext uri="{FF2B5EF4-FFF2-40B4-BE49-F238E27FC236}">
                <a16:creationId xmlns:a16="http://schemas.microsoft.com/office/drawing/2014/main" id="{D752AB3F-60C0-4CED-A70B-53B8679550E3}"/>
              </a:ext>
            </a:extLst>
          </p:cNvPr>
          <p:cNvSpPr txBox="1">
            <a:spLocks noChangeArrowheads="1"/>
          </p:cNvSpPr>
          <p:nvPr/>
        </p:nvSpPr>
        <p:spPr bwMode="auto">
          <a:xfrm>
            <a:off x="2590800" y="5105400"/>
            <a:ext cx="640080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latin typeface="Arial" panose="020B0604020202020204" pitchFamily="34" charset="0"/>
              </a:rPr>
              <a:t>Go to the next slide to see how many you got right.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701C1F9-9C5B-4D1E-B291-ABFA4FD948C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BF5FBB7-EDF3-4ED9-AEF2-918098BD5722}" type="slidenum">
              <a:rPr lang="en-US" altLang="en-US" sz="1400" b="0">
                <a:latin typeface="Arial" panose="020B0604020202020204" pitchFamily="34" charset="0"/>
              </a:rPr>
              <a:pPr eaLnBrk="1" hangingPunct="1"/>
              <a:t>51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5DC0BBDD-53D1-4755-8464-0DB7DD9C828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91FBCCD-585C-4995-AB9A-96B9CDF9794E}" type="slidenum">
              <a:rPr lang="en-US" altLang="en-US" sz="1400" b="0">
                <a:latin typeface="Arial" panose="020B0604020202020204" pitchFamily="34" charset="0"/>
              </a:rPr>
              <a:pPr algn="r" eaLnBrk="1" hangingPunct="1"/>
              <a:t>51</a:t>
            </a:fld>
            <a:endParaRPr lang="en-US" altLang="en-US" sz="1400" b="0">
              <a:latin typeface="Arial" panose="020B0604020202020204" pitchFamily="34" charset="0"/>
            </a:endParaRPr>
          </a:p>
        </p:txBody>
      </p:sp>
      <p:sp>
        <p:nvSpPr>
          <p:cNvPr id="68612" name="Rectangle 2">
            <a:extLst>
              <a:ext uri="{FF2B5EF4-FFF2-40B4-BE49-F238E27FC236}">
                <a16:creationId xmlns:a16="http://schemas.microsoft.com/office/drawing/2014/main" id="{5C963CB1-03BD-4473-AE89-23BADD930E7F}"/>
              </a:ext>
            </a:extLst>
          </p:cNvPr>
          <p:cNvSpPr>
            <a:spLocks noGrp="1" noChangeArrowheads="1"/>
          </p:cNvSpPr>
          <p:nvPr>
            <p:ph type="title"/>
          </p:nvPr>
        </p:nvSpPr>
        <p:spPr>
          <a:xfrm>
            <a:off x="457200" y="0"/>
            <a:ext cx="8229600" cy="533400"/>
          </a:xfrm>
          <a:solidFill>
            <a:srgbClr val="CC0099"/>
          </a:solidFill>
          <a:ln w="38100">
            <a:solidFill>
              <a:schemeClr val="tx1"/>
            </a:solidFill>
            <a:miter lim="800000"/>
            <a:headEnd/>
            <a:tailEnd/>
          </a:ln>
        </p:spPr>
        <p:txBody>
          <a:bodyPr/>
          <a:lstStyle/>
          <a:p>
            <a:pPr eaLnBrk="1" hangingPunct="1"/>
            <a:r>
              <a:rPr lang="en-US" altLang="en-US" sz="2800" b="1">
                <a:solidFill>
                  <a:schemeClr val="bg1"/>
                </a:solidFill>
              </a:rPr>
              <a:t>Backyard Naturalist Track Identification Guide</a:t>
            </a:r>
          </a:p>
        </p:txBody>
      </p:sp>
      <p:sp>
        <p:nvSpPr>
          <p:cNvPr id="68613" name="Rectangle 3">
            <a:extLst>
              <a:ext uri="{FF2B5EF4-FFF2-40B4-BE49-F238E27FC236}">
                <a16:creationId xmlns:a16="http://schemas.microsoft.com/office/drawing/2014/main" id="{F6E7AF47-CA87-4A7A-9AE9-98387235DE59}"/>
              </a:ext>
            </a:extLst>
          </p:cNvPr>
          <p:cNvSpPr>
            <a:spLocks noGrp="1" noChangeArrowheads="1"/>
          </p:cNvSpPr>
          <p:nvPr>
            <p:ph type="body" idx="1"/>
          </p:nvPr>
        </p:nvSpPr>
        <p:spPr>
          <a:xfrm>
            <a:off x="152400" y="533400"/>
            <a:ext cx="8458200" cy="5410200"/>
          </a:xfrm>
        </p:spPr>
        <p:txBody>
          <a:bodyPr/>
          <a:lstStyle/>
          <a:p>
            <a:pPr eaLnBrk="1" hangingPunct="1">
              <a:lnSpc>
                <a:spcPct val="90000"/>
              </a:lnSpc>
              <a:buFont typeface="Wingdings" panose="05000000000000000000" pitchFamily="2" charset="2"/>
              <a:buNone/>
            </a:pPr>
            <a:r>
              <a:rPr lang="en-US" altLang="en-US" sz="2400" b="1"/>
              <a:t>Click the image of a track below to find out what animal made the track!</a:t>
            </a:r>
          </a:p>
          <a:p>
            <a:pPr eaLnBrk="1" hangingPunct="1">
              <a:lnSpc>
                <a:spcPct val="90000"/>
              </a:lnSpc>
              <a:buFont typeface="Wingdings" panose="05000000000000000000" pitchFamily="2" charset="2"/>
              <a:buNone/>
            </a:pPr>
            <a:r>
              <a:rPr lang="en-US" altLang="en-US" sz="2400" b="1"/>
              <a:t>Click the button for the “Track ID Guide” on each animal page to come back to this guide!</a:t>
            </a:r>
          </a:p>
        </p:txBody>
      </p:sp>
      <p:pic>
        <p:nvPicPr>
          <p:cNvPr id="68614" name="Picture 2">
            <a:hlinkClick r:id="rId2" action="ppaction://hlinksldjump"/>
            <a:extLst>
              <a:ext uri="{FF2B5EF4-FFF2-40B4-BE49-F238E27FC236}">
                <a16:creationId xmlns:a16="http://schemas.microsoft.com/office/drawing/2014/main" id="{E6512A55-70CC-476F-8F38-43FC62A76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11620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3">
            <a:hlinkClick r:id="rId4" action="ppaction://hlinksldjump"/>
            <a:extLst>
              <a:ext uri="{FF2B5EF4-FFF2-40B4-BE49-F238E27FC236}">
                <a16:creationId xmlns:a16="http://schemas.microsoft.com/office/drawing/2014/main" id="{7ACF5D85-28F1-49D7-9A56-B4753F21A1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057400"/>
            <a:ext cx="23145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4">
            <a:hlinkClick r:id="rId6" action="ppaction://hlinksldjump"/>
            <a:extLst>
              <a:ext uri="{FF2B5EF4-FFF2-40B4-BE49-F238E27FC236}">
                <a16:creationId xmlns:a16="http://schemas.microsoft.com/office/drawing/2014/main" id="{0B7ABD7B-62E4-47F0-85B4-3DE70ACD25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1981200"/>
            <a:ext cx="16954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5">
            <a:hlinkClick r:id="rId8" action="ppaction://hlinksldjump"/>
            <a:extLst>
              <a:ext uri="{FF2B5EF4-FFF2-40B4-BE49-F238E27FC236}">
                <a16:creationId xmlns:a16="http://schemas.microsoft.com/office/drawing/2014/main" id="{4C7095A9-E136-4FB3-8F56-139F73FB7D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00" y="1981200"/>
            <a:ext cx="12382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6">
            <a:hlinkClick r:id="rId10" action="ppaction://hlinksldjump"/>
            <a:extLst>
              <a:ext uri="{FF2B5EF4-FFF2-40B4-BE49-F238E27FC236}">
                <a16:creationId xmlns:a16="http://schemas.microsoft.com/office/drawing/2014/main" id="{4BC9887E-6D0C-488B-B93A-840DAAF591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2057400"/>
            <a:ext cx="13430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Picture 7">
            <a:extLst>
              <a:ext uri="{FF2B5EF4-FFF2-40B4-BE49-F238E27FC236}">
                <a16:creationId xmlns:a16="http://schemas.microsoft.com/office/drawing/2014/main" id="{1DD0E67E-E8A9-4425-B577-54FA81C6588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3276600"/>
            <a:ext cx="1943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Picture 8">
            <a:extLst>
              <a:ext uri="{FF2B5EF4-FFF2-40B4-BE49-F238E27FC236}">
                <a16:creationId xmlns:a16="http://schemas.microsoft.com/office/drawing/2014/main" id="{A59646E3-4B4F-4049-9F28-78F40FBCF80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33600" y="3200400"/>
            <a:ext cx="124777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Picture 9">
            <a:extLst>
              <a:ext uri="{FF2B5EF4-FFF2-40B4-BE49-F238E27FC236}">
                <a16:creationId xmlns:a16="http://schemas.microsoft.com/office/drawing/2014/main" id="{B6F34D67-A988-4BC1-86B0-4A86F70408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29000" y="3352800"/>
            <a:ext cx="19907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Picture 10">
            <a:extLst>
              <a:ext uri="{FF2B5EF4-FFF2-40B4-BE49-F238E27FC236}">
                <a16:creationId xmlns:a16="http://schemas.microsoft.com/office/drawing/2014/main" id="{8D7A82D6-8CAE-43EE-ACBA-B9D1CA8438B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10200" y="3200400"/>
            <a:ext cx="21431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3" name="Picture 11">
            <a:extLst>
              <a:ext uri="{FF2B5EF4-FFF2-40B4-BE49-F238E27FC236}">
                <a16:creationId xmlns:a16="http://schemas.microsoft.com/office/drawing/2014/main" id="{4CFB488A-105F-4896-8FFC-2FF0761485D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43800" y="3048000"/>
            <a:ext cx="13620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4" name="Picture 12">
            <a:extLst>
              <a:ext uri="{FF2B5EF4-FFF2-40B4-BE49-F238E27FC236}">
                <a16:creationId xmlns:a16="http://schemas.microsoft.com/office/drawing/2014/main" id="{F72C0A9A-3223-4F6C-8BEA-210408003CE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5800" y="4419600"/>
            <a:ext cx="200977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5" name="Picture 13">
            <a:extLst>
              <a:ext uri="{FF2B5EF4-FFF2-40B4-BE49-F238E27FC236}">
                <a16:creationId xmlns:a16="http://schemas.microsoft.com/office/drawing/2014/main" id="{29C7617C-74CE-4377-A909-77BEC82A9A5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43200" y="4343400"/>
            <a:ext cx="20478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6" name="Picture 14">
            <a:extLst>
              <a:ext uri="{FF2B5EF4-FFF2-40B4-BE49-F238E27FC236}">
                <a16:creationId xmlns:a16="http://schemas.microsoft.com/office/drawing/2014/main" id="{E435CBE0-F73E-4DD0-8B99-54DDAAA05B1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00600" y="4267200"/>
            <a:ext cx="20764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7" name="Picture 15">
            <a:extLst>
              <a:ext uri="{FF2B5EF4-FFF2-40B4-BE49-F238E27FC236}">
                <a16:creationId xmlns:a16="http://schemas.microsoft.com/office/drawing/2014/main" id="{841BB10F-FF4B-498F-9D5D-28059636E58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58000" y="4419600"/>
            <a:ext cx="15049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8" name="Picture 16">
            <a:extLst>
              <a:ext uri="{FF2B5EF4-FFF2-40B4-BE49-F238E27FC236}">
                <a16:creationId xmlns:a16="http://schemas.microsoft.com/office/drawing/2014/main" id="{EEC16776-058E-41AA-9231-5EB625DFE2A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3000" y="5562600"/>
            <a:ext cx="20764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9" name="Picture 17">
            <a:extLst>
              <a:ext uri="{FF2B5EF4-FFF2-40B4-BE49-F238E27FC236}">
                <a16:creationId xmlns:a16="http://schemas.microsoft.com/office/drawing/2014/main" id="{C71914C8-FB82-49DF-AC04-786A36634AA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276600" y="5562600"/>
            <a:ext cx="15335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0" name="Picture 18">
            <a:extLst>
              <a:ext uri="{FF2B5EF4-FFF2-40B4-BE49-F238E27FC236}">
                <a16:creationId xmlns:a16="http://schemas.microsoft.com/office/drawing/2014/main" id="{FD6E06DF-7F4E-40DB-8492-925E41672B1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800600" y="5486400"/>
            <a:ext cx="13049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1" name="Picture 19">
            <a:extLst>
              <a:ext uri="{FF2B5EF4-FFF2-40B4-BE49-F238E27FC236}">
                <a16:creationId xmlns:a16="http://schemas.microsoft.com/office/drawing/2014/main" id="{5EE4F3DC-CA09-4D1B-9025-01DD8892D58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172200" y="5715000"/>
            <a:ext cx="1600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32" name="Action Button: Home 20">
            <a:hlinkClick r:id="rId25" action="ppaction://hlinksldjump" highlightClick="1"/>
            <a:extLst>
              <a:ext uri="{FF2B5EF4-FFF2-40B4-BE49-F238E27FC236}">
                <a16:creationId xmlns:a16="http://schemas.microsoft.com/office/drawing/2014/main" id="{A3C95DEB-7457-41CC-85F2-174B0B695DAA}"/>
              </a:ext>
            </a:extLst>
          </p:cNvPr>
          <p:cNvSpPr>
            <a:spLocks noChangeArrowheads="1"/>
          </p:cNvSpPr>
          <p:nvPr/>
        </p:nvSpPr>
        <p:spPr bwMode="auto">
          <a:xfrm>
            <a:off x="8077200" y="5943600"/>
            <a:ext cx="914400" cy="738188"/>
          </a:xfrm>
          <a:prstGeom prst="actionButtonHome">
            <a:avLst/>
          </a:prstGeom>
          <a:solidFill>
            <a:srgbClr val="CC0099"/>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24180D84-E252-404D-B70B-5C2EA5DD6AF9}"/>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38C28F6-F6CB-488E-98EF-9CA8CE42A89D}" type="slidenum">
              <a:rPr lang="en-US" altLang="en-US" sz="1400" b="0">
                <a:latin typeface="Arial" panose="020B0604020202020204" pitchFamily="34" charset="0"/>
              </a:rPr>
              <a:pPr eaLnBrk="1" hangingPunct="1"/>
              <a:t>52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C0690C84-7353-4C87-85FA-64324316EE4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CD40156-25CA-42D1-AA84-51974E6EA99E}" type="slidenum">
              <a:rPr lang="en-US" altLang="en-US" sz="1400" b="0">
                <a:latin typeface="Arial" panose="020B0604020202020204" pitchFamily="34" charset="0"/>
              </a:rPr>
              <a:pPr algn="r" eaLnBrk="1" hangingPunct="1"/>
              <a:t>52</a:t>
            </a:fld>
            <a:endParaRPr lang="en-US" altLang="en-US" sz="1400" b="0">
              <a:latin typeface="Arial" panose="020B0604020202020204" pitchFamily="34" charset="0"/>
            </a:endParaRPr>
          </a:p>
        </p:txBody>
      </p:sp>
      <p:sp>
        <p:nvSpPr>
          <p:cNvPr id="69636" name="Rectangle 2">
            <a:extLst>
              <a:ext uri="{FF2B5EF4-FFF2-40B4-BE49-F238E27FC236}">
                <a16:creationId xmlns:a16="http://schemas.microsoft.com/office/drawing/2014/main" id="{5E383FBF-FA61-4326-9E5F-4D2404303A04}"/>
              </a:ext>
            </a:extLst>
          </p:cNvPr>
          <p:cNvSpPr>
            <a:spLocks noGrp="1" noChangeArrowheads="1"/>
          </p:cNvSpPr>
          <p:nvPr>
            <p:ph type="title"/>
          </p:nvPr>
        </p:nvSpPr>
        <p:spPr>
          <a:xfrm>
            <a:off x="457200" y="152400"/>
            <a:ext cx="8229600" cy="762000"/>
          </a:xfrm>
          <a:solidFill>
            <a:srgbClr val="CC0099"/>
          </a:solidFill>
          <a:ln w="38100">
            <a:solidFill>
              <a:schemeClr val="tx1"/>
            </a:solidFill>
            <a:miter lim="800000"/>
            <a:headEnd/>
            <a:tailEnd/>
          </a:ln>
        </p:spPr>
        <p:txBody>
          <a:bodyPr/>
          <a:lstStyle/>
          <a:p>
            <a:pPr eaLnBrk="1" hangingPunct="1"/>
            <a:r>
              <a:rPr lang="en-US" altLang="en-US" sz="3200" b="1"/>
              <a:t>Bonus Game: Feel Those Footprints!</a:t>
            </a:r>
          </a:p>
        </p:txBody>
      </p:sp>
      <p:sp>
        <p:nvSpPr>
          <p:cNvPr id="19459" name="Rectangle 3">
            <a:extLst>
              <a:ext uri="{FF2B5EF4-FFF2-40B4-BE49-F238E27FC236}">
                <a16:creationId xmlns:a16="http://schemas.microsoft.com/office/drawing/2014/main" id="{BCA35A2A-5DB7-4672-B17F-6903305B2E67}"/>
              </a:ext>
            </a:extLst>
          </p:cNvPr>
          <p:cNvSpPr>
            <a:spLocks noGrp="1" noChangeArrowheads="1"/>
          </p:cNvSpPr>
          <p:nvPr>
            <p:ph type="body" idx="1"/>
          </p:nvPr>
        </p:nvSpPr>
        <p:spPr>
          <a:xfrm>
            <a:off x="457200" y="1066800"/>
            <a:ext cx="8229600" cy="5410200"/>
          </a:xfrm>
        </p:spPr>
        <p:txBody>
          <a:bodyPr/>
          <a:lstStyle/>
          <a:p>
            <a:pPr eaLnBrk="1" hangingPunct="1">
              <a:lnSpc>
                <a:spcPct val="90000"/>
              </a:lnSpc>
              <a:buFont typeface="Wingdings" panose="05000000000000000000" pitchFamily="2" charset="2"/>
              <a:buNone/>
            </a:pPr>
            <a:r>
              <a:rPr lang="en-US" altLang="en-US" sz="2400" b="1"/>
              <a:t>Imagine you were camping at night and something walked by your tent, but your fire burned out, and your flashlight batteries died.  Do you think you could identify the animal by the way its tracks feel?  </a:t>
            </a:r>
          </a:p>
          <a:p>
            <a:pPr eaLnBrk="1" hangingPunct="1">
              <a:lnSpc>
                <a:spcPct val="90000"/>
              </a:lnSpc>
              <a:buFont typeface="Wingdings" panose="05000000000000000000" pitchFamily="2" charset="2"/>
              <a:buChar char="q"/>
            </a:pPr>
            <a:r>
              <a:rPr lang="en-US" altLang="en-US" sz="2400" b="1"/>
              <a:t>The teacher will put a track in the cloth bag while the class is looking away.</a:t>
            </a:r>
          </a:p>
          <a:p>
            <a:pPr eaLnBrk="1" hangingPunct="1">
              <a:lnSpc>
                <a:spcPct val="90000"/>
              </a:lnSpc>
              <a:buFont typeface="Wingdings" panose="05000000000000000000" pitchFamily="2" charset="2"/>
              <a:buChar char="q"/>
            </a:pPr>
            <a:r>
              <a:rPr lang="en-US" altLang="en-US" sz="2400" b="1"/>
              <a:t>The teacher will identify a volunteer(s) who will reach into the bag and attempt to identify the animal that made the track simply by its feel.</a:t>
            </a:r>
          </a:p>
          <a:p>
            <a:pPr eaLnBrk="1" hangingPunct="1">
              <a:lnSpc>
                <a:spcPct val="90000"/>
              </a:lnSpc>
              <a:buFont typeface="Wingdings" panose="05000000000000000000" pitchFamily="2" charset="2"/>
              <a:buChar char="q"/>
            </a:pPr>
            <a:r>
              <a:rPr lang="en-US" altLang="en-US" sz="2400" b="1"/>
              <a:t>The students might wish to practice this skill by holding tracks behind their backs.</a:t>
            </a:r>
          </a:p>
          <a:p>
            <a:pPr eaLnBrk="1" hangingPunct="1">
              <a:lnSpc>
                <a:spcPct val="90000"/>
              </a:lnSpc>
              <a:buFont typeface="Wingdings" panose="05000000000000000000" pitchFamily="2" charset="2"/>
              <a:buNone/>
            </a:pPr>
            <a:r>
              <a:rPr lang="en-US" altLang="en-US" sz="2400" b="1">
                <a:solidFill>
                  <a:srgbClr val="CC0099"/>
                </a:solidFill>
              </a:rPr>
              <a:t>With practice, do you do better at identifying a track by its feel?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anim calcmode="lin" valueType="num">
                                      <p:cBhvr additive="base">
                                        <p:cTn id="7"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anim calcmode="lin" valueType="num">
                                      <p:cBhvr additive="base">
                                        <p:cTn id="13"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anim calcmode="lin" valueType="num">
                                      <p:cBhvr additive="base">
                                        <p:cTn id="19"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9459">
                                            <p:txEl>
                                              <p:pRg st="4" end="4"/>
                                            </p:txEl>
                                          </p:spTgt>
                                        </p:tgtEl>
                                        <p:attrNameLst>
                                          <p:attrName>style.visibility</p:attrName>
                                        </p:attrNameLst>
                                      </p:cBhvr>
                                      <p:to>
                                        <p:strVal val="visible"/>
                                      </p:to>
                                    </p:set>
                                    <p:anim calcmode="lin" valueType="num">
                                      <p:cBhvr additive="base">
                                        <p:cTn id="25"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A7933833-87A3-4AFB-97AE-010610F2017D}"/>
              </a:ext>
            </a:extLst>
          </p:cNvPr>
          <p:cNvSpPr>
            <a:spLocks noGrp="1" noChangeArrowheads="1"/>
          </p:cNvSpPr>
          <p:nvPr>
            <p:ph type="title"/>
          </p:nvPr>
        </p:nvSpPr>
        <p:spPr>
          <a:xfrm>
            <a:off x="685800" y="0"/>
            <a:ext cx="7772400" cy="723900"/>
          </a:xfrm>
        </p:spPr>
        <p:txBody>
          <a:bodyPr/>
          <a:lstStyle/>
          <a:p>
            <a:r>
              <a:rPr lang="en-US" altLang="en-US" sz="3600" b="1">
                <a:solidFill>
                  <a:srgbClr val="000000"/>
                </a:solidFill>
              </a:rPr>
              <a:t>Bullfrog (</a:t>
            </a:r>
            <a:r>
              <a:rPr lang="en-US" altLang="en-US" sz="3600" b="1" i="1">
                <a:solidFill>
                  <a:srgbClr val="000000"/>
                </a:solidFill>
              </a:rPr>
              <a:t>Rana catesbeiana</a:t>
            </a:r>
            <a:r>
              <a:rPr lang="en-US" altLang="en-US" sz="3600" b="1">
                <a:solidFill>
                  <a:srgbClr val="000000"/>
                </a:solidFill>
              </a:rPr>
              <a:t>)</a:t>
            </a:r>
          </a:p>
        </p:txBody>
      </p:sp>
      <p:sp>
        <p:nvSpPr>
          <p:cNvPr id="7172" name="Rectangle 4">
            <a:extLst>
              <a:ext uri="{FF2B5EF4-FFF2-40B4-BE49-F238E27FC236}">
                <a16:creationId xmlns:a16="http://schemas.microsoft.com/office/drawing/2014/main" id="{6ABA8B45-C7F1-4531-9195-A3E69C58A201}"/>
              </a:ext>
            </a:extLst>
          </p:cNvPr>
          <p:cNvSpPr>
            <a:spLocks noGrp="1" noChangeArrowheads="1"/>
          </p:cNvSpPr>
          <p:nvPr>
            <p:ph type="body" idx="1"/>
          </p:nvPr>
        </p:nvSpPr>
        <p:spPr>
          <a:xfrm>
            <a:off x="3962400" y="762000"/>
            <a:ext cx="5029200" cy="5943600"/>
          </a:xfrm>
          <a:ln w="19050">
            <a:solidFill>
              <a:srgbClr val="000000"/>
            </a:solidFill>
            <a:round/>
          </a:ln>
        </p:spPr>
        <p:txBody>
          <a:bodyPr/>
          <a:lstStyle/>
          <a:p>
            <a:pPr marL="0" indent="0">
              <a:buFontTx/>
              <a:buNone/>
              <a:defRPr/>
            </a:pPr>
            <a:r>
              <a:rPr lang="en-US" sz="2400" b="1" dirty="0">
                <a:solidFill>
                  <a:srgbClr val="000000"/>
                </a:solidFill>
              </a:rPr>
              <a:t>Class:</a:t>
            </a:r>
            <a:r>
              <a:rPr lang="en-US" sz="2400" dirty="0">
                <a:solidFill>
                  <a:srgbClr val="000000"/>
                </a:solidFill>
              </a:rPr>
              <a:t> </a:t>
            </a:r>
            <a:r>
              <a:rPr lang="en-US" sz="2400" dirty="0" err="1">
                <a:solidFill>
                  <a:srgbClr val="000000"/>
                </a:solidFill>
              </a:rPr>
              <a:t>Amphibia</a:t>
            </a:r>
            <a:r>
              <a:rPr lang="en-US" sz="2400" dirty="0">
                <a:solidFill>
                  <a:srgbClr val="000000"/>
                </a:solidFill>
              </a:rPr>
              <a:t> (Amphibians)</a:t>
            </a:r>
          </a:p>
          <a:p>
            <a:pPr marL="0" indent="0">
              <a:buFontTx/>
              <a:buNone/>
              <a:defRPr/>
            </a:pPr>
            <a:r>
              <a:rPr lang="en-US" sz="2400" b="1" dirty="0">
                <a:solidFill>
                  <a:srgbClr val="000000"/>
                </a:solidFill>
              </a:rPr>
              <a:t>Order: </a:t>
            </a:r>
            <a:r>
              <a:rPr lang="en-US" sz="2400" dirty="0" err="1">
                <a:solidFill>
                  <a:srgbClr val="000000"/>
                </a:solidFill>
              </a:rPr>
              <a:t>Anura</a:t>
            </a:r>
            <a:r>
              <a:rPr lang="en-US" sz="2400" dirty="0">
                <a:solidFill>
                  <a:srgbClr val="000000"/>
                </a:solidFill>
              </a:rPr>
              <a:t> (frogs &amp; toads)</a:t>
            </a:r>
          </a:p>
          <a:p>
            <a:pPr marL="0" indent="0">
              <a:buFontTx/>
              <a:buNone/>
              <a:defRPr/>
            </a:pPr>
            <a:r>
              <a:rPr lang="en-US" sz="2400" b="1" dirty="0">
                <a:solidFill>
                  <a:srgbClr val="000000"/>
                </a:solidFill>
              </a:rPr>
              <a:t>Family: </a:t>
            </a:r>
            <a:r>
              <a:rPr lang="en-US" sz="2400" dirty="0" err="1">
                <a:solidFill>
                  <a:srgbClr val="000000"/>
                </a:solidFill>
              </a:rPr>
              <a:t>Ranidae</a:t>
            </a:r>
            <a:r>
              <a:rPr lang="en-US" sz="2400" dirty="0">
                <a:solidFill>
                  <a:srgbClr val="000000"/>
                </a:solidFill>
              </a:rPr>
              <a:t> (true frogs)</a:t>
            </a:r>
          </a:p>
          <a:p>
            <a:pPr marL="0" indent="0">
              <a:buFontTx/>
              <a:buNone/>
              <a:defRPr/>
            </a:pPr>
            <a:r>
              <a:rPr lang="en-US" sz="2400" b="1" dirty="0">
                <a:solidFill>
                  <a:srgbClr val="000000"/>
                </a:solidFill>
              </a:rPr>
              <a:t>Habitat: </a:t>
            </a:r>
            <a:r>
              <a:rPr lang="en-US" sz="2400" dirty="0">
                <a:solidFill>
                  <a:srgbClr val="000000"/>
                </a:solidFill>
              </a:rPr>
              <a:t>Aquatic/semi-aquatic (near and in ponds, lakes, streams, etc.)</a:t>
            </a:r>
          </a:p>
          <a:p>
            <a:pPr marL="0" indent="0">
              <a:buFontTx/>
              <a:buNone/>
              <a:defRPr/>
            </a:pPr>
            <a:r>
              <a:rPr lang="en-US" sz="2400" b="1" dirty="0">
                <a:solidFill>
                  <a:srgbClr val="000000"/>
                </a:solidFill>
              </a:rPr>
              <a:t>Diet: </a:t>
            </a:r>
            <a:r>
              <a:rPr lang="en-US" sz="2400" dirty="0">
                <a:solidFill>
                  <a:srgbClr val="000000"/>
                </a:solidFill>
              </a:rPr>
              <a:t>Carnivore (insects, worms, &amp; other small animals, including other frogs)</a:t>
            </a:r>
          </a:p>
          <a:p>
            <a:pPr marL="0" indent="0">
              <a:buFontTx/>
              <a:buNone/>
              <a:defRPr/>
            </a:pPr>
            <a:r>
              <a:rPr lang="en-US" sz="2400" b="1" dirty="0">
                <a:solidFill>
                  <a:srgbClr val="000000"/>
                </a:solidFill>
              </a:rPr>
              <a:t>Comments: </a:t>
            </a:r>
            <a:r>
              <a:rPr lang="en-US" sz="2400" dirty="0">
                <a:solidFill>
                  <a:srgbClr val="000000"/>
                </a:solidFill>
              </a:rPr>
              <a:t>Females can lay up to 20,000 eggs in a filmy mass.  The eggs hatch into tadpoles, and may take up to 3 years to mature before they metamorphose into adult frogs.</a:t>
            </a:r>
          </a:p>
          <a:p>
            <a:pPr>
              <a:defRPr/>
            </a:pPr>
            <a:endParaRPr lang="en-US" dirty="0"/>
          </a:p>
        </p:txBody>
      </p:sp>
      <p:pic>
        <p:nvPicPr>
          <p:cNvPr id="70660" name="Picture 5" descr=" bull frog                                                      00076F97Macintosh HD                   ABA78158:">
            <a:extLst>
              <a:ext uri="{FF2B5EF4-FFF2-40B4-BE49-F238E27FC236}">
                <a16:creationId xmlns:a16="http://schemas.microsoft.com/office/drawing/2014/main" id="{2C571DB1-D5A5-4DD8-9A03-DF9269836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3503613"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6" descr="bullfrog tadpole                                               00076F97Macintosh HD                   ABA78158:">
            <a:extLst>
              <a:ext uri="{FF2B5EF4-FFF2-40B4-BE49-F238E27FC236}">
                <a16:creationId xmlns:a16="http://schemas.microsoft.com/office/drawing/2014/main" id="{8E1CC28D-69B7-489A-AF8E-B9DFF4AEB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124200"/>
            <a:ext cx="261302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7">
            <a:extLst>
              <a:ext uri="{FF2B5EF4-FFF2-40B4-BE49-F238E27FC236}">
                <a16:creationId xmlns:a16="http://schemas.microsoft.com/office/drawing/2014/main" id="{93E95BCD-CAAC-4472-9074-9E3B2BCB97C4}"/>
              </a:ext>
            </a:extLst>
          </p:cNvPr>
          <p:cNvSpPr txBox="1">
            <a:spLocks noChangeArrowheads="1"/>
          </p:cNvSpPr>
          <p:nvPr/>
        </p:nvSpPr>
        <p:spPr bwMode="auto">
          <a:xfrm>
            <a:off x="304800" y="4495800"/>
            <a:ext cx="1339850" cy="461963"/>
          </a:xfrm>
          <a:prstGeom prst="rect">
            <a:avLst/>
          </a:prstGeom>
          <a:noFill/>
          <a:ln w="9525">
            <a:noFill/>
            <a:miter lim="800000"/>
            <a:headEnd/>
            <a:tailEnd/>
          </a:ln>
        </p:spPr>
        <p:txBody>
          <a:bodyPr wrap="none">
            <a:spAutoFit/>
          </a:bodyPr>
          <a:lstStyle/>
          <a:p>
            <a:pPr>
              <a:defRPr/>
            </a:pPr>
            <a:r>
              <a:rPr lang="en-US" dirty="0">
                <a:solidFill>
                  <a:srgbClr val="000000"/>
                </a:solidFill>
                <a:latin typeface="+mn-lt"/>
                <a:cs typeface="+mn-cs"/>
              </a:rPr>
              <a:t>Tadpole</a:t>
            </a:r>
          </a:p>
        </p:txBody>
      </p:sp>
      <p:sp>
        <p:nvSpPr>
          <p:cNvPr id="7175" name="Text Box 9">
            <a:extLst>
              <a:ext uri="{FF2B5EF4-FFF2-40B4-BE49-F238E27FC236}">
                <a16:creationId xmlns:a16="http://schemas.microsoft.com/office/drawing/2014/main" id="{77651003-298A-4BA4-AED3-599C4D8EB554}"/>
              </a:ext>
            </a:extLst>
          </p:cNvPr>
          <p:cNvSpPr txBox="1">
            <a:spLocks noChangeArrowheads="1"/>
          </p:cNvSpPr>
          <p:nvPr/>
        </p:nvSpPr>
        <p:spPr bwMode="auto">
          <a:xfrm>
            <a:off x="304800" y="2514600"/>
            <a:ext cx="969963" cy="461963"/>
          </a:xfrm>
          <a:prstGeom prst="rect">
            <a:avLst/>
          </a:prstGeom>
          <a:noFill/>
          <a:ln w="9525">
            <a:noFill/>
            <a:miter lim="800000"/>
            <a:headEnd/>
            <a:tailEnd/>
          </a:ln>
        </p:spPr>
        <p:txBody>
          <a:bodyPr wrap="none">
            <a:spAutoFit/>
          </a:bodyPr>
          <a:lstStyle/>
          <a:p>
            <a:pPr>
              <a:defRPr/>
            </a:pPr>
            <a:r>
              <a:rPr lang="en-US" dirty="0">
                <a:solidFill>
                  <a:schemeClr val="bg1"/>
                </a:solidFill>
                <a:latin typeface="+mn-lt"/>
                <a:cs typeface="+mn-cs"/>
              </a:rPr>
              <a:t>Adult</a:t>
            </a:r>
          </a:p>
        </p:txBody>
      </p:sp>
      <p:sp>
        <p:nvSpPr>
          <p:cNvPr id="8" name="Text Box 6">
            <a:extLst>
              <a:ext uri="{FF2B5EF4-FFF2-40B4-BE49-F238E27FC236}">
                <a16:creationId xmlns:a16="http://schemas.microsoft.com/office/drawing/2014/main" id="{6E7E1CE6-B085-4FE8-A591-23324D8CFECD}"/>
              </a:ext>
            </a:extLst>
          </p:cNvPr>
          <p:cNvSpPr txBox="1">
            <a:spLocks noChangeArrowheads="1"/>
          </p:cNvSpPr>
          <p:nvPr/>
        </p:nvSpPr>
        <p:spPr bwMode="auto">
          <a:xfrm>
            <a:off x="762000" y="5105400"/>
            <a:ext cx="1673225" cy="461963"/>
          </a:xfrm>
          <a:prstGeom prst="rect">
            <a:avLst/>
          </a:prstGeom>
          <a:noFill/>
          <a:ln w="9525">
            <a:noFill/>
            <a:miter lim="800000"/>
            <a:headEnd/>
            <a:tailEnd/>
          </a:ln>
        </p:spPr>
        <p:txBody>
          <a:bodyPr wrap="none">
            <a:spAutoFit/>
          </a:bodyPr>
          <a:lstStyle/>
          <a:p>
            <a:pPr>
              <a:defRPr/>
            </a:pPr>
            <a:r>
              <a:rPr lang="en-US" dirty="0">
                <a:latin typeface="+mn-lt"/>
                <a:cs typeface="+mn-cs"/>
              </a:rPr>
              <a:t>K-1 match</a:t>
            </a:r>
          </a:p>
        </p:txBody>
      </p:sp>
      <p:sp>
        <p:nvSpPr>
          <p:cNvPr id="9" name="AutoShape 7">
            <a:hlinkClick r:id="rId4" action="ppaction://hlinksldjump" highlightClick="1"/>
            <a:extLst>
              <a:ext uri="{FF2B5EF4-FFF2-40B4-BE49-F238E27FC236}">
                <a16:creationId xmlns:a16="http://schemas.microsoft.com/office/drawing/2014/main" id="{2E5A157E-4B34-47FE-97BB-90885B199E8B}"/>
              </a:ext>
            </a:extLst>
          </p:cNvPr>
          <p:cNvSpPr>
            <a:spLocks noChangeArrowheads="1"/>
          </p:cNvSpPr>
          <p:nvPr/>
        </p:nvSpPr>
        <p:spPr bwMode="auto">
          <a:xfrm>
            <a:off x="2514600" y="56388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0" name="Text Box 8">
            <a:extLst>
              <a:ext uri="{FF2B5EF4-FFF2-40B4-BE49-F238E27FC236}">
                <a16:creationId xmlns:a16="http://schemas.microsoft.com/office/drawing/2014/main" id="{8CD6EE63-8C70-4A9A-9C2A-1847F7F29D57}"/>
              </a:ext>
            </a:extLst>
          </p:cNvPr>
          <p:cNvSpPr txBox="1">
            <a:spLocks noChangeArrowheads="1"/>
          </p:cNvSpPr>
          <p:nvPr/>
        </p:nvSpPr>
        <p:spPr bwMode="auto">
          <a:xfrm>
            <a:off x="762000" y="5715000"/>
            <a:ext cx="1641475" cy="461963"/>
          </a:xfrm>
          <a:prstGeom prst="rect">
            <a:avLst/>
          </a:prstGeom>
          <a:noFill/>
          <a:ln w="9525">
            <a:noFill/>
            <a:miter lim="800000"/>
            <a:headEnd/>
            <a:tailEnd/>
          </a:ln>
        </p:spPr>
        <p:txBody>
          <a:bodyPr wrap="none">
            <a:spAutoFit/>
          </a:bodyPr>
          <a:lstStyle/>
          <a:p>
            <a:pPr>
              <a:defRPr/>
            </a:pPr>
            <a:r>
              <a:rPr lang="en-US" dirty="0">
                <a:latin typeface="+mn-lt"/>
                <a:cs typeface="+mn-cs"/>
              </a:rPr>
              <a:t>Track Key</a:t>
            </a:r>
          </a:p>
        </p:txBody>
      </p:sp>
      <p:sp>
        <p:nvSpPr>
          <p:cNvPr id="11" name="Action Button: Return 8">
            <a:hlinkClick r:id="" action="ppaction://hlinkshowjump?jump=lastslideviewed" highlightClick="1"/>
            <a:extLst>
              <a:ext uri="{FF2B5EF4-FFF2-40B4-BE49-F238E27FC236}">
                <a16:creationId xmlns:a16="http://schemas.microsoft.com/office/drawing/2014/main" id="{FF6412FA-91F8-48D0-939E-2C90C6B44B07}"/>
              </a:ext>
            </a:extLst>
          </p:cNvPr>
          <p:cNvSpPr>
            <a:spLocks noChangeArrowheads="1"/>
          </p:cNvSpPr>
          <p:nvPr/>
        </p:nvSpPr>
        <p:spPr bwMode="auto">
          <a:xfrm>
            <a:off x="2514600" y="5029200"/>
            <a:ext cx="549275" cy="549275"/>
          </a:xfrm>
          <a:prstGeom prst="actionButtonReturn">
            <a:avLst/>
          </a:prstGeom>
          <a:solidFill>
            <a:srgbClr val="D52FCD"/>
          </a:solidFill>
          <a:ln w="9525" algn="ctr">
            <a:solidFill>
              <a:schemeClr val="tx1"/>
            </a:solidFill>
            <a:round/>
            <a:headEnd/>
            <a:tailEnd/>
          </a:ln>
        </p:spPr>
        <p:txBody>
          <a:bodyPr/>
          <a:lstStyle/>
          <a:p>
            <a:pPr>
              <a:defRPr/>
            </a:pPr>
            <a:endParaRPr lang="en-US">
              <a:latin typeface="+mn-lt"/>
              <a:cs typeface="+mn-cs"/>
            </a:endParaRPr>
          </a:p>
        </p:txBody>
      </p:sp>
      <p:sp>
        <p:nvSpPr>
          <p:cNvPr id="12" name="AutoShape 7">
            <a:hlinkClick r:id="rId5" action="ppaction://hlinksldjump" highlightClick="1"/>
            <a:extLst>
              <a:ext uri="{FF2B5EF4-FFF2-40B4-BE49-F238E27FC236}">
                <a16:creationId xmlns:a16="http://schemas.microsoft.com/office/drawing/2014/main" id="{762CB963-D206-4C73-9497-406867717AEB}"/>
              </a:ext>
            </a:extLst>
          </p:cNvPr>
          <p:cNvSpPr>
            <a:spLocks noChangeArrowheads="1"/>
          </p:cNvSpPr>
          <p:nvPr/>
        </p:nvSpPr>
        <p:spPr bwMode="auto">
          <a:xfrm>
            <a:off x="2514600" y="6308725"/>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3" name="Text Box 8">
            <a:extLst>
              <a:ext uri="{FF2B5EF4-FFF2-40B4-BE49-F238E27FC236}">
                <a16:creationId xmlns:a16="http://schemas.microsoft.com/office/drawing/2014/main" id="{8F0C149A-ECD8-4B24-A329-65DDFFD68050}"/>
              </a:ext>
            </a:extLst>
          </p:cNvPr>
          <p:cNvSpPr txBox="1">
            <a:spLocks noChangeArrowheads="1"/>
          </p:cNvSpPr>
          <p:nvPr/>
        </p:nvSpPr>
        <p:spPr bwMode="auto">
          <a:xfrm>
            <a:off x="152400" y="6384925"/>
            <a:ext cx="2338388" cy="461963"/>
          </a:xfrm>
          <a:prstGeom prst="rect">
            <a:avLst/>
          </a:prstGeom>
          <a:noFill/>
          <a:ln w="9525">
            <a:noFill/>
            <a:miter lim="800000"/>
            <a:headEnd/>
            <a:tailEnd/>
          </a:ln>
        </p:spPr>
        <p:txBody>
          <a:bodyPr wrap="none">
            <a:spAutoFit/>
          </a:bodyPr>
          <a:lstStyle/>
          <a:p>
            <a:pPr>
              <a:defRPr/>
            </a:pPr>
            <a:r>
              <a:rPr lang="en-US" dirty="0">
                <a:latin typeface="+mn-lt"/>
                <a:cs typeface="+mn-cs"/>
              </a:rPr>
              <a:t>Track ID Guide</a:t>
            </a:r>
          </a:p>
        </p:txBody>
      </p:sp>
      <p:sp>
        <p:nvSpPr>
          <p:cNvPr id="70670" name="Action Button: Forward or Next 13">
            <a:hlinkClick r:id="" action="ppaction://hlinkshowjump?jump=nextslide" highlightClick="1"/>
            <a:extLst>
              <a:ext uri="{FF2B5EF4-FFF2-40B4-BE49-F238E27FC236}">
                <a16:creationId xmlns:a16="http://schemas.microsoft.com/office/drawing/2014/main" id="{0181F8F3-E1CD-4DAF-B93E-5B172B9888E4}"/>
              </a:ext>
            </a:extLst>
          </p:cNvPr>
          <p:cNvSpPr>
            <a:spLocks noChangeArrowheads="1"/>
          </p:cNvSpPr>
          <p:nvPr/>
        </p:nvSpPr>
        <p:spPr bwMode="auto">
          <a:xfrm>
            <a:off x="3200400" y="6324600"/>
            <a:ext cx="533400" cy="5334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BD48F92-BB26-49AE-8ECB-DAA726C3777F}"/>
              </a:ext>
            </a:extLst>
          </p:cNvPr>
          <p:cNvSpPr>
            <a:spLocks noGrp="1" noChangeArrowheads="1"/>
          </p:cNvSpPr>
          <p:nvPr>
            <p:ph type="title"/>
          </p:nvPr>
        </p:nvSpPr>
        <p:spPr>
          <a:xfrm>
            <a:off x="685800" y="0"/>
            <a:ext cx="7772400" cy="971550"/>
          </a:xfrm>
        </p:spPr>
        <p:txBody>
          <a:bodyPr/>
          <a:lstStyle/>
          <a:p>
            <a:r>
              <a:rPr lang="en-US" altLang="en-US" sz="3200" b="1">
                <a:solidFill>
                  <a:srgbClr val="000000"/>
                </a:solidFill>
              </a:rPr>
              <a:t>Common Snapping Turtle</a:t>
            </a:r>
            <a:br>
              <a:rPr lang="en-US" altLang="en-US" sz="3200" b="1">
                <a:solidFill>
                  <a:srgbClr val="000000"/>
                </a:solidFill>
              </a:rPr>
            </a:br>
            <a:r>
              <a:rPr lang="en-US" altLang="en-US" sz="3200" b="1">
                <a:solidFill>
                  <a:srgbClr val="000000"/>
                </a:solidFill>
              </a:rPr>
              <a:t>(</a:t>
            </a:r>
            <a:r>
              <a:rPr lang="en-US" altLang="en-US" sz="3200" b="1" i="1">
                <a:solidFill>
                  <a:srgbClr val="000000"/>
                </a:solidFill>
              </a:rPr>
              <a:t>Chelydra serpentina</a:t>
            </a:r>
            <a:r>
              <a:rPr lang="en-US" altLang="en-US" sz="3200" b="1">
                <a:solidFill>
                  <a:srgbClr val="000000"/>
                </a:solidFill>
              </a:rPr>
              <a:t>)</a:t>
            </a:r>
            <a:endParaRPr lang="en-US" altLang="en-US" sz="3200">
              <a:solidFill>
                <a:srgbClr val="000000"/>
              </a:solidFill>
            </a:endParaRPr>
          </a:p>
        </p:txBody>
      </p:sp>
      <p:sp>
        <p:nvSpPr>
          <p:cNvPr id="18436" name="Rectangle 4">
            <a:extLst>
              <a:ext uri="{FF2B5EF4-FFF2-40B4-BE49-F238E27FC236}">
                <a16:creationId xmlns:a16="http://schemas.microsoft.com/office/drawing/2014/main" id="{AB708AEF-5251-4431-8AA6-1D78383164F9}"/>
              </a:ext>
            </a:extLst>
          </p:cNvPr>
          <p:cNvSpPr>
            <a:spLocks noGrp="1" noChangeArrowheads="1"/>
          </p:cNvSpPr>
          <p:nvPr>
            <p:ph type="body" idx="1"/>
          </p:nvPr>
        </p:nvSpPr>
        <p:spPr>
          <a:xfrm>
            <a:off x="3352800" y="990600"/>
            <a:ext cx="5664200" cy="5867400"/>
          </a:xfrm>
          <a:ln w="19050">
            <a:solidFill>
              <a:srgbClr val="000000"/>
            </a:solidFill>
          </a:ln>
        </p:spPr>
        <p:txBody>
          <a:bodyPr/>
          <a:lstStyle/>
          <a:p>
            <a:pPr marL="0" indent="0">
              <a:buFontTx/>
              <a:buNone/>
              <a:defRPr/>
            </a:pPr>
            <a:r>
              <a:rPr lang="en-US" sz="2200" b="1" dirty="0">
                <a:solidFill>
                  <a:srgbClr val="000000"/>
                </a:solidFill>
              </a:rPr>
              <a:t>Class: </a:t>
            </a:r>
            <a:r>
              <a:rPr lang="en-US" sz="2200" dirty="0" err="1">
                <a:solidFill>
                  <a:srgbClr val="000000"/>
                </a:solidFill>
              </a:rPr>
              <a:t>Reptilia</a:t>
            </a:r>
            <a:r>
              <a:rPr lang="en-US" sz="2200" dirty="0">
                <a:solidFill>
                  <a:srgbClr val="000000"/>
                </a:solidFill>
              </a:rPr>
              <a:t> (reptiles)</a:t>
            </a:r>
          </a:p>
          <a:p>
            <a:pPr marL="0" indent="0">
              <a:buFontTx/>
              <a:buNone/>
              <a:defRPr/>
            </a:pPr>
            <a:r>
              <a:rPr lang="en-US" sz="2200" b="1" dirty="0">
                <a:solidFill>
                  <a:srgbClr val="000000"/>
                </a:solidFill>
              </a:rPr>
              <a:t>Order: </a:t>
            </a:r>
            <a:r>
              <a:rPr lang="en-US" sz="2200" dirty="0" err="1">
                <a:solidFill>
                  <a:srgbClr val="000000"/>
                </a:solidFill>
              </a:rPr>
              <a:t>Testudines</a:t>
            </a:r>
            <a:r>
              <a:rPr lang="en-US" sz="2200" dirty="0">
                <a:solidFill>
                  <a:srgbClr val="000000"/>
                </a:solidFill>
              </a:rPr>
              <a:t> (turtles &amp; tortoises)</a:t>
            </a:r>
          </a:p>
          <a:p>
            <a:pPr marL="0" indent="0">
              <a:buFontTx/>
              <a:buNone/>
              <a:defRPr/>
            </a:pPr>
            <a:r>
              <a:rPr lang="en-US" sz="2200" b="1" dirty="0">
                <a:solidFill>
                  <a:srgbClr val="000000"/>
                </a:solidFill>
              </a:rPr>
              <a:t>Family: </a:t>
            </a:r>
            <a:r>
              <a:rPr lang="en-US" sz="2200" dirty="0" err="1">
                <a:solidFill>
                  <a:srgbClr val="000000"/>
                </a:solidFill>
              </a:rPr>
              <a:t>Chelydridae</a:t>
            </a:r>
            <a:r>
              <a:rPr lang="en-US" sz="2200" dirty="0">
                <a:solidFill>
                  <a:srgbClr val="000000"/>
                </a:solidFill>
              </a:rPr>
              <a:t> (snapping turtles)</a:t>
            </a:r>
          </a:p>
          <a:p>
            <a:pPr marL="0" indent="0">
              <a:buFontTx/>
              <a:buNone/>
              <a:defRPr/>
            </a:pPr>
            <a:r>
              <a:rPr lang="en-US" sz="2200" b="1" dirty="0">
                <a:solidFill>
                  <a:srgbClr val="000000"/>
                </a:solidFill>
              </a:rPr>
              <a:t>Habitat: </a:t>
            </a:r>
            <a:r>
              <a:rPr lang="en-US" sz="2200" dirty="0">
                <a:solidFill>
                  <a:srgbClr val="000000"/>
                </a:solidFill>
              </a:rPr>
              <a:t>Aquatic (ponds, lakes, streams, estuaries)</a:t>
            </a:r>
          </a:p>
          <a:p>
            <a:pPr marL="0" indent="0">
              <a:buFontTx/>
              <a:buNone/>
              <a:defRPr/>
            </a:pPr>
            <a:r>
              <a:rPr lang="en-US" sz="2200" b="1" dirty="0">
                <a:solidFill>
                  <a:srgbClr val="000000"/>
                </a:solidFill>
              </a:rPr>
              <a:t>Diet: </a:t>
            </a:r>
            <a:r>
              <a:rPr lang="en-US" sz="2200" dirty="0">
                <a:solidFill>
                  <a:srgbClr val="000000"/>
                </a:solidFill>
              </a:rPr>
              <a:t>Omnivore (invertebrates, fish, frogs, reptiles, birds, mammals, aquatic plants)</a:t>
            </a:r>
          </a:p>
          <a:p>
            <a:pPr marL="0" indent="0">
              <a:buFontTx/>
              <a:buNone/>
              <a:defRPr/>
            </a:pPr>
            <a:r>
              <a:rPr lang="en-US" sz="2200" b="1" dirty="0">
                <a:solidFill>
                  <a:srgbClr val="000000"/>
                </a:solidFill>
              </a:rPr>
              <a:t>Comments: </a:t>
            </a:r>
            <a:r>
              <a:rPr lang="en-US" sz="2200" dirty="0">
                <a:solidFill>
                  <a:srgbClr val="000000"/>
                </a:solidFill>
              </a:rPr>
              <a:t>Snapping turtles are famous for the speed and power with which they can grab their prey (or a finger).  A related species, the alligator snapping turtle (</a:t>
            </a:r>
            <a:r>
              <a:rPr lang="en-US" sz="2200" i="1" dirty="0" err="1">
                <a:solidFill>
                  <a:srgbClr val="000000"/>
                </a:solidFill>
              </a:rPr>
              <a:t>Macrochelys</a:t>
            </a:r>
            <a:r>
              <a:rPr lang="en-US" sz="2200" i="1" dirty="0">
                <a:solidFill>
                  <a:srgbClr val="000000"/>
                </a:solidFill>
              </a:rPr>
              <a:t> </a:t>
            </a:r>
            <a:r>
              <a:rPr lang="en-US" sz="2200" i="1" dirty="0" err="1">
                <a:solidFill>
                  <a:srgbClr val="000000"/>
                </a:solidFill>
              </a:rPr>
              <a:t>temminckii</a:t>
            </a:r>
            <a:r>
              <a:rPr lang="en-US" sz="2200" dirty="0">
                <a:solidFill>
                  <a:srgbClr val="000000"/>
                </a:solidFill>
              </a:rPr>
              <a:t>) lures animal prey near its powerful jaws with a worm-like projection on its tongue.  Common snappers can reach 75 lbs, while alligator snappers can grow in excess of 200 lbs!</a:t>
            </a:r>
          </a:p>
          <a:p>
            <a:pPr>
              <a:defRPr/>
            </a:pPr>
            <a:endParaRPr lang="en-US" sz="2000" dirty="0"/>
          </a:p>
        </p:txBody>
      </p:sp>
      <p:pic>
        <p:nvPicPr>
          <p:cNvPr id="71684" name="Picture 5" descr="snapper                                                        00076F97Macintosh HD                   ABA78158:">
            <a:extLst>
              <a:ext uri="{FF2B5EF4-FFF2-40B4-BE49-F238E27FC236}">
                <a16:creationId xmlns:a16="http://schemas.microsoft.com/office/drawing/2014/main" id="{D0D6BE71-265F-4DE6-A457-858C52AB8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95600"/>
            <a:ext cx="3048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6" descr="snapper/eggs                                                   00076F97Macintosh HD                   ABA78158:">
            <a:extLst>
              <a:ext uri="{FF2B5EF4-FFF2-40B4-BE49-F238E27FC236}">
                <a16:creationId xmlns:a16="http://schemas.microsoft.com/office/drawing/2014/main" id="{9F6DB3EC-0569-41B4-A183-2ACDBCC79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2801938"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a:extLst>
              <a:ext uri="{FF2B5EF4-FFF2-40B4-BE49-F238E27FC236}">
                <a16:creationId xmlns:a16="http://schemas.microsoft.com/office/drawing/2014/main" id="{74553257-071F-47D0-90DB-79CAE1909632}"/>
              </a:ext>
            </a:extLst>
          </p:cNvPr>
          <p:cNvSpPr txBox="1">
            <a:spLocks noChangeArrowheads="1"/>
          </p:cNvSpPr>
          <p:nvPr/>
        </p:nvSpPr>
        <p:spPr bwMode="auto">
          <a:xfrm>
            <a:off x="685800" y="5105400"/>
            <a:ext cx="1673225" cy="461963"/>
          </a:xfrm>
          <a:prstGeom prst="rect">
            <a:avLst/>
          </a:prstGeom>
          <a:noFill/>
          <a:ln w="9525">
            <a:noFill/>
            <a:miter lim="800000"/>
            <a:headEnd/>
            <a:tailEnd/>
          </a:ln>
        </p:spPr>
        <p:txBody>
          <a:bodyPr wrap="none">
            <a:spAutoFit/>
          </a:bodyPr>
          <a:lstStyle/>
          <a:p>
            <a:pPr>
              <a:defRPr/>
            </a:pPr>
            <a:r>
              <a:rPr lang="en-US" dirty="0">
                <a:latin typeface="+mn-lt"/>
                <a:cs typeface="+mn-cs"/>
              </a:rPr>
              <a:t>K-1 match</a:t>
            </a:r>
          </a:p>
        </p:txBody>
      </p:sp>
      <p:sp>
        <p:nvSpPr>
          <p:cNvPr id="10" name="AutoShape 7">
            <a:hlinkClick r:id="rId4" action="ppaction://hlinksldjump" highlightClick="1"/>
            <a:extLst>
              <a:ext uri="{FF2B5EF4-FFF2-40B4-BE49-F238E27FC236}">
                <a16:creationId xmlns:a16="http://schemas.microsoft.com/office/drawing/2014/main" id="{6B8EDC40-3D5F-42A9-82E7-080FBCD04360}"/>
              </a:ext>
            </a:extLst>
          </p:cNvPr>
          <p:cNvSpPr>
            <a:spLocks noChangeArrowheads="1"/>
          </p:cNvSpPr>
          <p:nvPr/>
        </p:nvSpPr>
        <p:spPr bwMode="auto">
          <a:xfrm>
            <a:off x="2514600" y="56388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1" name="Text Box 8">
            <a:extLst>
              <a:ext uri="{FF2B5EF4-FFF2-40B4-BE49-F238E27FC236}">
                <a16:creationId xmlns:a16="http://schemas.microsoft.com/office/drawing/2014/main" id="{0609B2C0-06B6-43E9-A87A-FA0AD546EF01}"/>
              </a:ext>
            </a:extLst>
          </p:cNvPr>
          <p:cNvSpPr txBox="1">
            <a:spLocks noChangeArrowheads="1"/>
          </p:cNvSpPr>
          <p:nvPr/>
        </p:nvSpPr>
        <p:spPr bwMode="auto">
          <a:xfrm>
            <a:off x="685800" y="5715000"/>
            <a:ext cx="1641475" cy="461963"/>
          </a:xfrm>
          <a:prstGeom prst="rect">
            <a:avLst/>
          </a:prstGeom>
          <a:noFill/>
          <a:ln w="9525">
            <a:noFill/>
            <a:miter lim="800000"/>
            <a:headEnd/>
            <a:tailEnd/>
          </a:ln>
        </p:spPr>
        <p:txBody>
          <a:bodyPr wrap="none">
            <a:spAutoFit/>
          </a:bodyPr>
          <a:lstStyle/>
          <a:p>
            <a:pPr>
              <a:defRPr/>
            </a:pPr>
            <a:r>
              <a:rPr lang="en-US" dirty="0">
                <a:latin typeface="+mn-lt"/>
                <a:cs typeface="+mn-cs"/>
              </a:rPr>
              <a:t>Track Key</a:t>
            </a:r>
          </a:p>
        </p:txBody>
      </p:sp>
      <p:sp>
        <p:nvSpPr>
          <p:cNvPr id="12" name="AutoShape 7">
            <a:hlinkClick r:id="rId5" action="ppaction://hlinksldjump" highlightClick="1"/>
            <a:extLst>
              <a:ext uri="{FF2B5EF4-FFF2-40B4-BE49-F238E27FC236}">
                <a16:creationId xmlns:a16="http://schemas.microsoft.com/office/drawing/2014/main" id="{AC9C992D-7D58-4099-8ED4-0FDC34B51801}"/>
              </a:ext>
            </a:extLst>
          </p:cNvPr>
          <p:cNvSpPr>
            <a:spLocks noChangeArrowheads="1"/>
          </p:cNvSpPr>
          <p:nvPr/>
        </p:nvSpPr>
        <p:spPr bwMode="auto">
          <a:xfrm>
            <a:off x="2514600" y="6308725"/>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3" name="Text Box 8">
            <a:extLst>
              <a:ext uri="{FF2B5EF4-FFF2-40B4-BE49-F238E27FC236}">
                <a16:creationId xmlns:a16="http://schemas.microsoft.com/office/drawing/2014/main" id="{C43686E3-BE1B-4360-B227-27DC19A94B84}"/>
              </a:ext>
            </a:extLst>
          </p:cNvPr>
          <p:cNvSpPr txBox="1">
            <a:spLocks noChangeArrowheads="1"/>
          </p:cNvSpPr>
          <p:nvPr/>
        </p:nvSpPr>
        <p:spPr bwMode="auto">
          <a:xfrm>
            <a:off x="152400" y="6384925"/>
            <a:ext cx="2338388" cy="461963"/>
          </a:xfrm>
          <a:prstGeom prst="rect">
            <a:avLst/>
          </a:prstGeom>
          <a:noFill/>
          <a:ln w="9525">
            <a:noFill/>
            <a:miter lim="800000"/>
            <a:headEnd/>
            <a:tailEnd/>
          </a:ln>
        </p:spPr>
        <p:txBody>
          <a:bodyPr wrap="none">
            <a:spAutoFit/>
          </a:bodyPr>
          <a:lstStyle/>
          <a:p>
            <a:pPr>
              <a:defRPr/>
            </a:pPr>
            <a:r>
              <a:rPr lang="en-US" dirty="0">
                <a:latin typeface="+mn-lt"/>
                <a:cs typeface="+mn-cs"/>
              </a:rPr>
              <a:t>Track ID Guide</a:t>
            </a:r>
          </a:p>
        </p:txBody>
      </p:sp>
      <p:sp>
        <p:nvSpPr>
          <p:cNvPr id="14" name="Action Button: Return 8">
            <a:hlinkClick r:id="" action="ppaction://hlinkshowjump?jump=lastslideviewed" highlightClick="1"/>
            <a:extLst>
              <a:ext uri="{FF2B5EF4-FFF2-40B4-BE49-F238E27FC236}">
                <a16:creationId xmlns:a16="http://schemas.microsoft.com/office/drawing/2014/main" id="{5055168E-D5D7-4DD3-B900-6641BFDC4DB4}"/>
              </a:ext>
            </a:extLst>
          </p:cNvPr>
          <p:cNvSpPr>
            <a:spLocks noChangeArrowheads="1"/>
          </p:cNvSpPr>
          <p:nvPr/>
        </p:nvSpPr>
        <p:spPr bwMode="auto">
          <a:xfrm>
            <a:off x="2514600" y="5029200"/>
            <a:ext cx="549275" cy="549275"/>
          </a:xfrm>
          <a:prstGeom prst="actionButtonReturn">
            <a:avLst/>
          </a:prstGeom>
          <a:solidFill>
            <a:srgbClr val="D52FCD"/>
          </a:solidFill>
          <a:ln w="9525" algn="ctr">
            <a:solidFill>
              <a:schemeClr val="tx1"/>
            </a:solidFill>
            <a:round/>
            <a:headEnd/>
            <a:tailEnd/>
          </a:ln>
        </p:spPr>
        <p:txBody>
          <a:bodyPr/>
          <a:lstStyle/>
          <a:p>
            <a:pPr>
              <a:defRPr/>
            </a:pPr>
            <a:endParaRPr lang="en-US">
              <a:latin typeface="+mn-lt"/>
              <a:cs typeface="+mn-cs"/>
            </a:endParaRPr>
          </a:p>
        </p:txBody>
      </p:sp>
      <p:sp>
        <p:nvSpPr>
          <p:cNvPr id="71692" name="Action Button: Forward or Next 14">
            <a:hlinkClick r:id="" action="ppaction://hlinkshowjump?jump=nextslide" highlightClick="1"/>
            <a:extLst>
              <a:ext uri="{FF2B5EF4-FFF2-40B4-BE49-F238E27FC236}">
                <a16:creationId xmlns:a16="http://schemas.microsoft.com/office/drawing/2014/main" id="{FE4D6B9E-3ADC-4E29-A9F8-73BC949AAB2E}"/>
              </a:ext>
            </a:extLst>
          </p:cNvPr>
          <p:cNvSpPr>
            <a:spLocks noChangeArrowheads="1"/>
          </p:cNvSpPr>
          <p:nvPr/>
        </p:nvSpPr>
        <p:spPr bwMode="auto">
          <a:xfrm>
            <a:off x="8382000" y="228600"/>
            <a:ext cx="533400" cy="5334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71693" name="Action Button: Back or Previous 15">
            <a:hlinkClick r:id="" action="ppaction://hlinkshowjump?jump=previousslide" highlightClick="1"/>
            <a:extLst>
              <a:ext uri="{FF2B5EF4-FFF2-40B4-BE49-F238E27FC236}">
                <a16:creationId xmlns:a16="http://schemas.microsoft.com/office/drawing/2014/main" id="{66B18A1C-28B8-4040-B7C9-5303C18AB22D}"/>
              </a:ext>
            </a:extLst>
          </p:cNvPr>
          <p:cNvSpPr>
            <a:spLocks noChangeArrowheads="1"/>
          </p:cNvSpPr>
          <p:nvPr/>
        </p:nvSpPr>
        <p:spPr bwMode="auto">
          <a:xfrm>
            <a:off x="7696200" y="228600"/>
            <a:ext cx="533400" cy="5334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1561E2A8-35B1-4D86-AFB3-3EDA1302F0D9}"/>
              </a:ext>
            </a:extLst>
          </p:cNvPr>
          <p:cNvSpPr>
            <a:spLocks noGrp="1" noChangeArrowheads="1"/>
          </p:cNvSpPr>
          <p:nvPr>
            <p:ph type="title"/>
          </p:nvPr>
        </p:nvSpPr>
        <p:spPr>
          <a:xfrm>
            <a:off x="762000" y="0"/>
            <a:ext cx="7772400" cy="857250"/>
          </a:xfrm>
        </p:spPr>
        <p:txBody>
          <a:bodyPr/>
          <a:lstStyle/>
          <a:p>
            <a:r>
              <a:rPr lang="en-US" altLang="en-US" sz="2800" b="1">
                <a:solidFill>
                  <a:srgbClr val="000000"/>
                </a:solidFill>
              </a:rPr>
              <a:t>Mallard </a:t>
            </a:r>
            <a:br>
              <a:rPr lang="en-US" altLang="en-US" sz="2800" b="1">
                <a:solidFill>
                  <a:srgbClr val="000000"/>
                </a:solidFill>
              </a:rPr>
            </a:br>
            <a:r>
              <a:rPr lang="en-US" altLang="en-US" sz="2800" b="1">
                <a:solidFill>
                  <a:srgbClr val="000000"/>
                </a:solidFill>
              </a:rPr>
              <a:t>(</a:t>
            </a:r>
            <a:r>
              <a:rPr lang="en-US" altLang="en-US" sz="2800" b="1" i="1">
                <a:solidFill>
                  <a:srgbClr val="000000"/>
                </a:solidFill>
              </a:rPr>
              <a:t>Anas platyrhynchos</a:t>
            </a:r>
            <a:r>
              <a:rPr lang="en-US" altLang="en-US" sz="2800" b="1">
                <a:solidFill>
                  <a:srgbClr val="000000"/>
                </a:solidFill>
              </a:rPr>
              <a:t>)</a:t>
            </a:r>
            <a:endParaRPr lang="en-US" altLang="en-US" sz="2800">
              <a:solidFill>
                <a:srgbClr val="000000"/>
              </a:solidFill>
            </a:endParaRPr>
          </a:p>
        </p:txBody>
      </p:sp>
      <p:sp>
        <p:nvSpPr>
          <p:cNvPr id="72707" name="Rectangle 4">
            <a:extLst>
              <a:ext uri="{FF2B5EF4-FFF2-40B4-BE49-F238E27FC236}">
                <a16:creationId xmlns:a16="http://schemas.microsoft.com/office/drawing/2014/main" id="{A0AE1201-2025-49D7-90BA-D76878DCEA26}"/>
              </a:ext>
            </a:extLst>
          </p:cNvPr>
          <p:cNvSpPr>
            <a:spLocks noGrp="1" noChangeArrowheads="1"/>
          </p:cNvSpPr>
          <p:nvPr>
            <p:ph type="body" idx="1"/>
          </p:nvPr>
        </p:nvSpPr>
        <p:spPr>
          <a:xfrm>
            <a:off x="3124200" y="990600"/>
            <a:ext cx="5816600" cy="5638800"/>
          </a:xfrm>
          <a:ln w="19050">
            <a:solidFill>
              <a:srgbClr val="000000"/>
            </a:solidFill>
            <a:miter lim="800000"/>
            <a:headEnd/>
            <a:tailEnd/>
          </a:ln>
        </p:spPr>
        <p:txBody>
          <a:bodyPr/>
          <a:lstStyle/>
          <a:p>
            <a:pPr marL="0" indent="0">
              <a:buFontTx/>
              <a:buNone/>
            </a:pPr>
            <a:r>
              <a:rPr lang="en-US" altLang="en-US" sz="2200" b="1">
                <a:solidFill>
                  <a:srgbClr val="000000"/>
                </a:solidFill>
              </a:rPr>
              <a:t>Class: </a:t>
            </a:r>
            <a:r>
              <a:rPr lang="en-US" altLang="en-US" sz="2200">
                <a:solidFill>
                  <a:srgbClr val="000000"/>
                </a:solidFill>
              </a:rPr>
              <a:t>Aves (birds)</a:t>
            </a:r>
          </a:p>
          <a:p>
            <a:pPr marL="0" indent="0">
              <a:buFontTx/>
              <a:buNone/>
            </a:pPr>
            <a:r>
              <a:rPr lang="en-US" altLang="en-US" sz="2200" b="1">
                <a:solidFill>
                  <a:srgbClr val="000000"/>
                </a:solidFill>
              </a:rPr>
              <a:t>Order: </a:t>
            </a:r>
            <a:r>
              <a:rPr lang="en-US" altLang="en-US" sz="2200">
                <a:solidFill>
                  <a:srgbClr val="000000"/>
                </a:solidFill>
              </a:rPr>
              <a:t>Anseriformes (waterfowl)</a:t>
            </a:r>
          </a:p>
          <a:p>
            <a:pPr marL="0" indent="0">
              <a:buFontTx/>
              <a:buNone/>
            </a:pPr>
            <a:r>
              <a:rPr lang="en-US" altLang="en-US" sz="2200" b="1">
                <a:solidFill>
                  <a:srgbClr val="000000"/>
                </a:solidFill>
              </a:rPr>
              <a:t>Family: </a:t>
            </a:r>
            <a:r>
              <a:rPr lang="en-US" altLang="en-US" sz="2200">
                <a:solidFill>
                  <a:srgbClr val="000000"/>
                </a:solidFill>
              </a:rPr>
              <a:t>Anatidae (ducks, geese, &amp; swans)</a:t>
            </a:r>
          </a:p>
          <a:p>
            <a:pPr marL="0" indent="0">
              <a:buFontTx/>
              <a:buNone/>
            </a:pPr>
            <a:r>
              <a:rPr lang="en-US" altLang="en-US" sz="2200" b="1">
                <a:solidFill>
                  <a:srgbClr val="000000"/>
                </a:solidFill>
              </a:rPr>
              <a:t>Habitat: </a:t>
            </a:r>
            <a:r>
              <a:rPr lang="en-US" altLang="en-US" sz="2200">
                <a:solidFill>
                  <a:srgbClr val="000000"/>
                </a:solidFill>
              </a:rPr>
              <a:t>Semi-aquatic (wetlands - near ponds/lakes;  riparian areas - near rivers &amp; streams)</a:t>
            </a:r>
          </a:p>
          <a:p>
            <a:pPr marL="0" indent="0">
              <a:buFontTx/>
              <a:buNone/>
            </a:pPr>
            <a:r>
              <a:rPr lang="en-US" altLang="en-US" sz="2200" b="1">
                <a:solidFill>
                  <a:srgbClr val="000000"/>
                </a:solidFill>
              </a:rPr>
              <a:t>Diet: </a:t>
            </a:r>
            <a:r>
              <a:rPr lang="en-US" altLang="en-US" sz="2200">
                <a:solidFill>
                  <a:srgbClr val="000000"/>
                </a:solidFill>
              </a:rPr>
              <a:t>omnivore (aquatic plants, seeds, snails, insects, frogs)</a:t>
            </a:r>
          </a:p>
          <a:p>
            <a:pPr marL="0" indent="0">
              <a:buFontTx/>
              <a:buNone/>
            </a:pPr>
            <a:r>
              <a:rPr lang="en-US" altLang="en-US" sz="2200" b="1">
                <a:solidFill>
                  <a:srgbClr val="000000"/>
                </a:solidFill>
              </a:rPr>
              <a:t>Comments: </a:t>
            </a:r>
            <a:r>
              <a:rPr lang="en-US" altLang="en-US" sz="2200">
                <a:solidFill>
                  <a:srgbClr val="000000"/>
                </a:solidFill>
              </a:rPr>
              <a:t>Well-adapted to living around humans.  Like many birds, males are brightly colored to attract mates, &amp; females are more camouflaged.  Females typically lay 8-13 eggs during nesting season.  Ducklings can immediately swim &amp; catch food on their own, but typically remain with mom for protection.</a:t>
            </a:r>
          </a:p>
        </p:txBody>
      </p:sp>
      <p:pic>
        <p:nvPicPr>
          <p:cNvPr id="72708" name="Picture 6" descr="mallard male                                                   00076F97Macintosh HD                   ABA78158:">
            <a:extLst>
              <a:ext uri="{FF2B5EF4-FFF2-40B4-BE49-F238E27FC236}">
                <a16:creationId xmlns:a16="http://schemas.microsoft.com/office/drawing/2014/main" id="{8538ED6D-7131-4C34-9CEA-8487BDCC9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9400"/>
            <a:ext cx="297021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7" descr="mallard female                                                 00076F97Macintosh HD                   ABA78158:">
            <a:extLst>
              <a:ext uri="{FF2B5EF4-FFF2-40B4-BE49-F238E27FC236}">
                <a16:creationId xmlns:a16="http://schemas.microsoft.com/office/drawing/2014/main" id="{01BF7F80-12D2-4F57-A3D8-523D16C12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2957513"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8">
            <a:extLst>
              <a:ext uri="{FF2B5EF4-FFF2-40B4-BE49-F238E27FC236}">
                <a16:creationId xmlns:a16="http://schemas.microsoft.com/office/drawing/2014/main" id="{E6960D2D-0ADA-4043-A312-374F5151C708}"/>
              </a:ext>
            </a:extLst>
          </p:cNvPr>
          <p:cNvSpPr txBox="1">
            <a:spLocks noChangeArrowheads="1"/>
          </p:cNvSpPr>
          <p:nvPr/>
        </p:nvSpPr>
        <p:spPr bwMode="auto">
          <a:xfrm>
            <a:off x="0" y="2438400"/>
            <a:ext cx="1246188" cy="461963"/>
          </a:xfrm>
          <a:prstGeom prst="rect">
            <a:avLst/>
          </a:prstGeom>
          <a:noFill/>
          <a:ln w="9525">
            <a:noFill/>
            <a:miter lim="800000"/>
            <a:headEnd/>
            <a:tailEnd/>
          </a:ln>
        </p:spPr>
        <p:txBody>
          <a:bodyPr wrap="none">
            <a:spAutoFit/>
          </a:bodyPr>
          <a:lstStyle/>
          <a:p>
            <a:pPr>
              <a:defRPr/>
            </a:pPr>
            <a:r>
              <a:rPr lang="en-US" dirty="0">
                <a:solidFill>
                  <a:srgbClr val="FFFFFF"/>
                </a:solidFill>
                <a:latin typeface="+mn-lt"/>
                <a:cs typeface="+mn-cs"/>
              </a:rPr>
              <a:t>Female</a:t>
            </a:r>
          </a:p>
        </p:txBody>
      </p:sp>
      <p:sp>
        <p:nvSpPr>
          <p:cNvPr id="9223" name="Text Box 9">
            <a:extLst>
              <a:ext uri="{FF2B5EF4-FFF2-40B4-BE49-F238E27FC236}">
                <a16:creationId xmlns:a16="http://schemas.microsoft.com/office/drawing/2014/main" id="{D747C8C4-2EB3-4DA9-9860-2D5C45492ED8}"/>
              </a:ext>
            </a:extLst>
          </p:cNvPr>
          <p:cNvSpPr txBox="1">
            <a:spLocks noChangeArrowheads="1"/>
          </p:cNvSpPr>
          <p:nvPr/>
        </p:nvSpPr>
        <p:spPr bwMode="auto">
          <a:xfrm>
            <a:off x="0" y="4267200"/>
            <a:ext cx="868363" cy="461963"/>
          </a:xfrm>
          <a:prstGeom prst="rect">
            <a:avLst/>
          </a:prstGeom>
          <a:noFill/>
          <a:ln w="9525">
            <a:noFill/>
            <a:miter lim="800000"/>
            <a:headEnd/>
            <a:tailEnd/>
          </a:ln>
        </p:spPr>
        <p:txBody>
          <a:bodyPr wrap="none">
            <a:spAutoFit/>
          </a:bodyPr>
          <a:lstStyle/>
          <a:p>
            <a:pPr>
              <a:defRPr/>
            </a:pPr>
            <a:r>
              <a:rPr lang="en-US" dirty="0">
                <a:solidFill>
                  <a:srgbClr val="FFFFFF"/>
                </a:solidFill>
                <a:latin typeface="+mn-lt"/>
                <a:cs typeface="+mn-cs"/>
              </a:rPr>
              <a:t>Male</a:t>
            </a:r>
          </a:p>
        </p:txBody>
      </p:sp>
      <p:sp>
        <p:nvSpPr>
          <p:cNvPr id="8" name="Text Box 6">
            <a:extLst>
              <a:ext uri="{FF2B5EF4-FFF2-40B4-BE49-F238E27FC236}">
                <a16:creationId xmlns:a16="http://schemas.microsoft.com/office/drawing/2014/main" id="{61921762-34CB-4A3A-A74D-0619616B527E}"/>
              </a:ext>
            </a:extLst>
          </p:cNvPr>
          <p:cNvSpPr txBox="1">
            <a:spLocks noChangeArrowheads="1"/>
          </p:cNvSpPr>
          <p:nvPr/>
        </p:nvSpPr>
        <p:spPr bwMode="auto">
          <a:xfrm>
            <a:off x="685800" y="4892675"/>
            <a:ext cx="1673225" cy="460375"/>
          </a:xfrm>
          <a:prstGeom prst="rect">
            <a:avLst/>
          </a:prstGeom>
          <a:noFill/>
          <a:ln w="9525">
            <a:noFill/>
            <a:miter lim="800000"/>
            <a:headEnd/>
            <a:tailEnd/>
          </a:ln>
        </p:spPr>
        <p:txBody>
          <a:bodyPr wrap="none">
            <a:spAutoFit/>
          </a:bodyPr>
          <a:lstStyle/>
          <a:p>
            <a:pPr>
              <a:defRPr/>
            </a:pPr>
            <a:r>
              <a:rPr lang="en-US" dirty="0">
                <a:latin typeface="+mn-lt"/>
                <a:cs typeface="+mn-cs"/>
              </a:rPr>
              <a:t>K-1 match</a:t>
            </a:r>
          </a:p>
        </p:txBody>
      </p:sp>
      <p:sp>
        <p:nvSpPr>
          <p:cNvPr id="12" name="AutoShape 7">
            <a:hlinkClick r:id="rId4" action="ppaction://hlinksldjump" highlightClick="1"/>
            <a:extLst>
              <a:ext uri="{FF2B5EF4-FFF2-40B4-BE49-F238E27FC236}">
                <a16:creationId xmlns:a16="http://schemas.microsoft.com/office/drawing/2014/main" id="{CBD9BBD9-AB96-4674-BD4E-0C9042D63477}"/>
              </a:ext>
            </a:extLst>
          </p:cNvPr>
          <p:cNvSpPr>
            <a:spLocks noChangeArrowheads="1"/>
          </p:cNvSpPr>
          <p:nvPr/>
        </p:nvSpPr>
        <p:spPr bwMode="auto">
          <a:xfrm>
            <a:off x="2362200" y="5502275"/>
            <a:ext cx="549275" cy="547688"/>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3" name="Text Box 8">
            <a:extLst>
              <a:ext uri="{FF2B5EF4-FFF2-40B4-BE49-F238E27FC236}">
                <a16:creationId xmlns:a16="http://schemas.microsoft.com/office/drawing/2014/main" id="{20F004F9-39E3-4A64-9818-1BEF346E0E44}"/>
              </a:ext>
            </a:extLst>
          </p:cNvPr>
          <p:cNvSpPr txBox="1">
            <a:spLocks noChangeArrowheads="1"/>
          </p:cNvSpPr>
          <p:nvPr/>
        </p:nvSpPr>
        <p:spPr bwMode="auto">
          <a:xfrm>
            <a:off x="609600" y="5578475"/>
            <a:ext cx="1641475" cy="460375"/>
          </a:xfrm>
          <a:prstGeom prst="rect">
            <a:avLst/>
          </a:prstGeom>
          <a:noFill/>
          <a:ln w="9525">
            <a:noFill/>
            <a:miter lim="800000"/>
            <a:headEnd/>
            <a:tailEnd/>
          </a:ln>
        </p:spPr>
        <p:txBody>
          <a:bodyPr wrap="none">
            <a:spAutoFit/>
          </a:bodyPr>
          <a:lstStyle/>
          <a:p>
            <a:pPr>
              <a:defRPr/>
            </a:pPr>
            <a:r>
              <a:rPr lang="en-US" dirty="0">
                <a:latin typeface="+mn-lt"/>
                <a:cs typeface="+mn-cs"/>
              </a:rPr>
              <a:t>Track Key</a:t>
            </a:r>
          </a:p>
        </p:txBody>
      </p:sp>
      <p:sp>
        <p:nvSpPr>
          <p:cNvPr id="14" name="AutoShape 7">
            <a:hlinkClick r:id="rId5" action="ppaction://hlinksldjump" highlightClick="1"/>
            <a:extLst>
              <a:ext uri="{FF2B5EF4-FFF2-40B4-BE49-F238E27FC236}">
                <a16:creationId xmlns:a16="http://schemas.microsoft.com/office/drawing/2014/main" id="{1A458D53-B30C-41A9-98AC-070F1236C86C}"/>
              </a:ext>
            </a:extLst>
          </p:cNvPr>
          <p:cNvSpPr>
            <a:spLocks noChangeArrowheads="1"/>
          </p:cNvSpPr>
          <p:nvPr/>
        </p:nvSpPr>
        <p:spPr bwMode="auto">
          <a:xfrm>
            <a:off x="2362200" y="61722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5" name="Text Box 8">
            <a:extLst>
              <a:ext uri="{FF2B5EF4-FFF2-40B4-BE49-F238E27FC236}">
                <a16:creationId xmlns:a16="http://schemas.microsoft.com/office/drawing/2014/main" id="{D47D7996-0149-4AB7-B6C1-8810C4764E38}"/>
              </a:ext>
            </a:extLst>
          </p:cNvPr>
          <p:cNvSpPr txBox="1">
            <a:spLocks noChangeArrowheads="1"/>
          </p:cNvSpPr>
          <p:nvPr/>
        </p:nvSpPr>
        <p:spPr bwMode="auto">
          <a:xfrm>
            <a:off x="0" y="6248400"/>
            <a:ext cx="2338388" cy="461963"/>
          </a:xfrm>
          <a:prstGeom prst="rect">
            <a:avLst/>
          </a:prstGeom>
          <a:noFill/>
          <a:ln w="9525">
            <a:noFill/>
            <a:miter lim="800000"/>
            <a:headEnd/>
            <a:tailEnd/>
          </a:ln>
        </p:spPr>
        <p:txBody>
          <a:bodyPr wrap="none">
            <a:spAutoFit/>
          </a:bodyPr>
          <a:lstStyle/>
          <a:p>
            <a:pPr>
              <a:defRPr/>
            </a:pPr>
            <a:r>
              <a:rPr lang="en-US" dirty="0">
                <a:latin typeface="+mn-lt"/>
                <a:cs typeface="+mn-cs"/>
              </a:rPr>
              <a:t>Track ID Guide</a:t>
            </a:r>
          </a:p>
        </p:txBody>
      </p:sp>
      <p:sp>
        <p:nvSpPr>
          <p:cNvPr id="16" name="Action Button: Return 8">
            <a:hlinkClick r:id="" action="ppaction://hlinkshowjump?jump=lastslideviewed" highlightClick="1"/>
            <a:extLst>
              <a:ext uri="{FF2B5EF4-FFF2-40B4-BE49-F238E27FC236}">
                <a16:creationId xmlns:a16="http://schemas.microsoft.com/office/drawing/2014/main" id="{9E736C5D-638E-49B0-920D-7D8C0B6FBC00}"/>
              </a:ext>
            </a:extLst>
          </p:cNvPr>
          <p:cNvSpPr>
            <a:spLocks noChangeArrowheads="1"/>
          </p:cNvSpPr>
          <p:nvPr/>
        </p:nvSpPr>
        <p:spPr bwMode="auto">
          <a:xfrm>
            <a:off x="2362200" y="4876800"/>
            <a:ext cx="549275" cy="549275"/>
          </a:xfrm>
          <a:prstGeom prst="actionButtonReturn">
            <a:avLst/>
          </a:prstGeom>
          <a:solidFill>
            <a:srgbClr val="D52FCD"/>
          </a:solidFill>
          <a:ln w="9525" algn="ctr">
            <a:solidFill>
              <a:schemeClr val="tx1"/>
            </a:solidFill>
            <a:round/>
            <a:headEnd/>
            <a:tailEnd/>
          </a:ln>
        </p:spPr>
        <p:txBody>
          <a:bodyPr/>
          <a:lstStyle/>
          <a:p>
            <a:pPr>
              <a:defRPr/>
            </a:pPr>
            <a:endParaRPr lang="en-US">
              <a:latin typeface="+mn-lt"/>
              <a:cs typeface="+mn-cs"/>
            </a:endParaRPr>
          </a:p>
        </p:txBody>
      </p:sp>
      <p:sp>
        <p:nvSpPr>
          <p:cNvPr id="72718" name="Action Button: Forward or Next 18">
            <a:hlinkClick r:id="" action="ppaction://hlinkshowjump?jump=nextslide" highlightClick="1"/>
            <a:extLst>
              <a:ext uri="{FF2B5EF4-FFF2-40B4-BE49-F238E27FC236}">
                <a16:creationId xmlns:a16="http://schemas.microsoft.com/office/drawing/2014/main" id="{02969E15-7412-45E2-B4D1-B7E8E7051A92}"/>
              </a:ext>
            </a:extLst>
          </p:cNvPr>
          <p:cNvSpPr>
            <a:spLocks noChangeArrowheads="1"/>
          </p:cNvSpPr>
          <p:nvPr/>
        </p:nvSpPr>
        <p:spPr bwMode="auto">
          <a:xfrm>
            <a:off x="8382000" y="228600"/>
            <a:ext cx="533400" cy="5334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72719" name="Action Button: Back or Previous 19">
            <a:hlinkClick r:id="" action="ppaction://hlinkshowjump?jump=previousslide" highlightClick="1"/>
            <a:extLst>
              <a:ext uri="{FF2B5EF4-FFF2-40B4-BE49-F238E27FC236}">
                <a16:creationId xmlns:a16="http://schemas.microsoft.com/office/drawing/2014/main" id="{53BDD59B-57B2-4A82-8743-0C9E2BEEB959}"/>
              </a:ext>
            </a:extLst>
          </p:cNvPr>
          <p:cNvSpPr>
            <a:spLocks noChangeArrowheads="1"/>
          </p:cNvSpPr>
          <p:nvPr/>
        </p:nvSpPr>
        <p:spPr bwMode="auto">
          <a:xfrm>
            <a:off x="7696200" y="228600"/>
            <a:ext cx="533400" cy="5334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B14B27A4-A7AB-483D-BD93-C7E6C9A34422}"/>
              </a:ext>
            </a:extLst>
          </p:cNvPr>
          <p:cNvSpPr>
            <a:spLocks noGrp="1" noChangeArrowheads="1"/>
          </p:cNvSpPr>
          <p:nvPr>
            <p:ph type="title"/>
          </p:nvPr>
        </p:nvSpPr>
        <p:spPr>
          <a:xfrm>
            <a:off x="685800" y="0"/>
            <a:ext cx="7772400" cy="971550"/>
          </a:xfrm>
        </p:spPr>
        <p:txBody>
          <a:bodyPr/>
          <a:lstStyle/>
          <a:p>
            <a:r>
              <a:rPr lang="en-US" altLang="en-US" sz="3200" b="1">
                <a:solidFill>
                  <a:srgbClr val="000000"/>
                </a:solidFill>
              </a:rPr>
              <a:t>Canada Goose </a:t>
            </a:r>
            <a:br>
              <a:rPr lang="en-US" altLang="en-US" sz="3200" b="1">
                <a:solidFill>
                  <a:srgbClr val="000000"/>
                </a:solidFill>
              </a:rPr>
            </a:br>
            <a:r>
              <a:rPr lang="en-US" altLang="en-US" sz="3200" b="1">
                <a:solidFill>
                  <a:srgbClr val="000000"/>
                </a:solidFill>
              </a:rPr>
              <a:t>(</a:t>
            </a:r>
            <a:r>
              <a:rPr lang="en-US" altLang="en-US" sz="3200" b="1" i="1">
                <a:solidFill>
                  <a:srgbClr val="000000"/>
                </a:solidFill>
              </a:rPr>
              <a:t>Branta canadensis</a:t>
            </a:r>
            <a:r>
              <a:rPr lang="en-US" altLang="en-US" sz="3200" b="1">
                <a:solidFill>
                  <a:srgbClr val="000000"/>
                </a:solidFill>
              </a:rPr>
              <a:t>)</a:t>
            </a:r>
            <a:endParaRPr lang="en-US" altLang="en-US" sz="3200">
              <a:solidFill>
                <a:srgbClr val="000000"/>
              </a:solidFill>
            </a:endParaRPr>
          </a:p>
        </p:txBody>
      </p:sp>
      <p:sp>
        <p:nvSpPr>
          <p:cNvPr id="73731" name="Rectangle 6">
            <a:extLst>
              <a:ext uri="{FF2B5EF4-FFF2-40B4-BE49-F238E27FC236}">
                <a16:creationId xmlns:a16="http://schemas.microsoft.com/office/drawing/2014/main" id="{4ED364C9-3934-4500-8D13-7D6266D80806}"/>
              </a:ext>
            </a:extLst>
          </p:cNvPr>
          <p:cNvSpPr>
            <a:spLocks noGrp="1" noChangeArrowheads="1"/>
          </p:cNvSpPr>
          <p:nvPr>
            <p:ph type="body" idx="1"/>
          </p:nvPr>
        </p:nvSpPr>
        <p:spPr>
          <a:xfrm>
            <a:off x="3886200" y="1066800"/>
            <a:ext cx="5105400" cy="5791200"/>
          </a:xfrm>
          <a:ln w="19050">
            <a:solidFill>
              <a:srgbClr val="000000"/>
            </a:solidFill>
            <a:miter lim="800000"/>
            <a:headEnd/>
            <a:tailEnd/>
          </a:ln>
        </p:spPr>
        <p:txBody>
          <a:bodyPr/>
          <a:lstStyle/>
          <a:p>
            <a:pPr marL="0" indent="0">
              <a:buFontTx/>
              <a:buNone/>
            </a:pPr>
            <a:r>
              <a:rPr lang="en-US" altLang="en-US" sz="2200" b="1">
                <a:solidFill>
                  <a:srgbClr val="000000"/>
                </a:solidFill>
              </a:rPr>
              <a:t>Class: </a:t>
            </a:r>
            <a:r>
              <a:rPr lang="en-US" altLang="en-US" sz="2200">
                <a:solidFill>
                  <a:srgbClr val="000000"/>
                </a:solidFill>
              </a:rPr>
              <a:t>Aves (birds)</a:t>
            </a:r>
          </a:p>
          <a:p>
            <a:pPr marL="0" indent="0">
              <a:buFontTx/>
              <a:buNone/>
            </a:pPr>
            <a:r>
              <a:rPr lang="en-US" altLang="en-US" sz="2200" b="1">
                <a:solidFill>
                  <a:srgbClr val="000000"/>
                </a:solidFill>
              </a:rPr>
              <a:t>Order: </a:t>
            </a:r>
            <a:r>
              <a:rPr lang="en-US" altLang="en-US" sz="2200">
                <a:solidFill>
                  <a:srgbClr val="000000"/>
                </a:solidFill>
              </a:rPr>
              <a:t>Anseriformes (waterfowl)</a:t>
            </a:r>
          </a:p>
          <a:p>
            <a:pPr marL="0" indent="0">
              <a:buFontTx/>
              <a:buNone/>
            </a:pPr>
            <a:r>
              <a:rPr lang="en-US" altLang="en-US" sz="2200" b="1">
                <a:solidFill>
                  <a:srgbClr val="000000"/>
                </a:solidFill>
              </a:rPr>
              <a:t>Family: </a:t>
            </a:r>
            <a:r>
              <a:rPr lang="en-US" altLang="en-US" sz="2200">
                <a:solidFill>
                  <a:srgbClr val="000000"/>
                </a:solidFill>
              </a:rPr>
              <a:t>Anatidae (ducks, geese, &amp; swans)</a:t>
            </a:r>
          </a:p>
          <a:p>
            <a:pPr marL="0" indent="0">
              <a:buFontTx/>
              <a:buNone/>
            </a:pPr>
            <a:r>
              <a:rPr lang="en-US" altLang="en-US" sz="2200" b="1">
                <a:solidFill>
                  <a:srgbClr val="000000"/>
                </a:solidFill>
              </a:rPr>
              <a:t>Habitat: </a:t>
            </a:r>
            <a:r>
              <a:rPr lang="en-US" altLang="en-US" sz="2200">
                <a:solidFill>
                  <a:srgbClr val="000000"/>
                </a:solidFill>
              </a:rPr>
              <a:t>Semi-aquatic (wetlands - near ponds/lakes;  riparian areas - near rivers &amp; streams)</a:t>
            </a:r>
          </a:p>
          <a:p>
            <a:pPr marL="0" indent="0">
              <a:buFontTx/>
              <a:buNone/>
            </a:pPr>
            <a:r>
              <a:rPr lang="en-US" altLang="en-US" sz="2200" b="1">
                <a:solidFill>
                  <a:srgbClr val="000000"/>
                </a:solidFill>
              </a:rPr>
              <a:t>Diet: </a:t>
            </a:r>
            <a:r>
              <a:rPr lang="en-US" altLang="en-US" sz="2200">
                <a:solidFill>
                  <a:srgbClr val="000000"/>
                </a:solidFill>
              </a:rPr>
              <a:t>Herbivore/slightly omnivorous (mostly grass &amp; grains, but occasionally take insects or small fish)</a:t>
            </a:r>
          </a:p>
          <a:p>
            <a:pPr marL="0" indent="0">
              <a:buFontTx/>
              <a:buNone/>
            </a:pPr>
            <a:r>
              <a:rPr lang="en-US" altLang="en-US" sz="2200" b="1">
                <a:solidFill>
                  <a:srgbClr val="000000"/>
                </a:solidFill>
              </a:rPr>
              <a:t>Comments: </a:t>
            </a:r>
            <a:r>
              <a:rPr lang="en-US" altLang="en-US" sz="2200">
                <a:solidFill>
                  <a:srgbClr val="000000"/>
                </a:solidFill>
              </a:rPr>
              <a:t>This migratory bird is commonly seen along North American waterways.  They are easily recognized not only by their distinctive black and white heads, but also by their loud honking calls.</a:t>
            </a:r>
          </a:p>
        </p:txBody>
      </p:sp>
      <p:pic>
        <p:nvPicPr>
          <p:cNvPr id="73732" name="Picture 7">
            <a:extLst>
              <a:ext uri="{FF2B5EF4-FFF2-40B4-BE49-F238E27FC236}">
                <a16:creationId xmlns:a16="http://schemas.microsoft.com/office/drawing/2014/main" id="{620C2CEC-DA97-488F-98C7-9F6F8A67A8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3536950"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3E6E9B91-74D8-47D6-AE60-DF059DD871C1}"/>
              </a:ext>
            </a:extLst>
          </p:cNvPr>
          <p:cNvSpPr txBox="1">
            <a:spLocks noChangeArrowheads="1"/>
          </p:cNvSpPr>
          <p:nvPr/>
        </p:nvSpPr>
        <p:spPr bwMode="auto">
          <a:xfrm>
            <a:off x="914400" y="3597275"/>
            <a:ext cx="1673225" cy="460375"/>
          </a:xfrm>
          <a:prstGeom prst="rect">
            <a:avLst/>
          </a:prstGeom>
          <a:noFill/>
          <a:ln w="9525">
            <a:noFill/>
            <a:miter lim="800000"/>
            <a:headEnd/>
            <a:tailEnd/>
          </a:ln>
        </p:spPr>
        <p:txBody>
          <a:bodyPr wrap="none">
            <a:spAutoFit/>
          </a:bodyPr>
          <a:lstStyle/>
          <a:p>
            <a:pPr>
              <a:defRPr/>
            </a:pPr>
            <a:r>
              <a:rPr lang="en-US" dirty="0">
                <a:latin typeface="+mn-lt"/>
                <a:cs typeface="+mn-cs"/>
              </a:rPr>
              <a:t>K-1 match</a:t>
            </a:r>
          </a:p>
        </p:txBody>
      </p:sp>
      <p:sp>
        <p:nvSpPr>
          <p:cNvPr id="9" name="AutoShape 7">
            <a:hlinkClick r:id="rId3" action="ppaction://hlinksldjump" highlightClick="1"/>
            <a:extLst>
              <a:ext uri="{FF2B5EF4-FFF2-40B4-BE49-F238E27FC236}">
                <a16:creationId xmlns:a16="http://schemas.microsoft.com/office/drawing/2014/main" id="{0E5D4ED0-55EC-46C8-B187-D3630FC2A097}"/>
              </a:ext>
            </a:extLst>
          </p:cNvPr>
          <p:cNvSpPr>
            <a:spLocks noChangeArrowheads="1"/>
          </p:cNvSpPr>
          <p:nvPr/>
        </p:nvSpPr>
        <p:spPr bwMode="auto">
          <a:xfrm>
            <a:off x="2590800" y="5426075"/>
            <a:ext cx="549275" cy="547688"/>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0" name="Text Box 8">
            <a:extLst>
              <a:ext uri="{FF2B5EF4-FFF2-40B4-BE49-F238E27FC236}">
                <a16:creationId xmlns:a16="http://schemas.microsoft.com/office/drawing/2014/main" id="{566E417C-B7E6-4781-B109-1846BB5FFAAF}"/>
              </a:ext>
            </a:extLst>
          </p:cNvPr>
          <p:cNvSpPr txBox="1">
            <a:spLocks noChangeArrowheads="1"/>
          </p:cNvSpPr>
          <p:nvPr/>
        </p:nvSpPr>
        <p:spPr bwMode="auto">
          <a:xfrm>
            <a:off x="990600" y="5502275"/>
            <a:ext cx="1485900" cy="460375"/>
          </a:xfrm>
          <a:prstGeom prst="rect">
            <a:avLst/>
          </a:prstGeom>
          <a:noFill/>
          <a:ln w="9525">
            <a:noFill/>
            <a:miter lim="800000"/>
            <a:headEnd/>
            <a:tailEnd/>
          </a:ln>
        </p:spPr>
        <p:txBody>
          <a:bodyPr wrap="none">
            <a:spAutoFit/>
          </a:bodyPr>
          <a:lstStyle/>
          <a:p>
            <a:pPr>
              <a:defRPr/>
            </a:pPr>
            <a:r>
              <a:rPr lang="en-US" dirty="0">
                <a:latin typeface="+mn-lt"/>
                <a:cs typeface="+mn-cs"/>
              </a:rPr>
              <a:t>Scat Key</a:t>
            </a:r>
          </a:p>
        </p:txBody>
      </p:sp>
      <p:sp>
        <p:nvSpPr>
          <p:cNvPr id="11" name="AutoShape 7">
            <a:hlinkClick r:id="rId4" action="ppaction://hlinksldjump" highlightClick="1"/>
            <a:extLst>
              <a:ext uri="{FF2B5EF4-FFF2-40B4-BE49-F238E27FC236}">
                <a16:creationId xmlns:a16="http://schemas.microsoft.com/office/drawing/2014/main" id="{8063FE07-0621-4F92-B5F8-DFA48A1AC428}"/>
              </a:ext>
            </a:extLst>
          </p:cNvPr>
          <p:cNvSpPr>
            <a:spLocks noChangeArrowheads="1"/>
          </p:cNvSpPr>
          <p:nvPr/>
        </p:nvSpPr>
        <p:spPr bwMode="auto">
          <a:xfrm>
            <a:off x="2590800" y="4130675"/>
            <a:ext cx="549275" cy="547688"/>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2" name="Text Box 8">
            <a:extLst>
              <a:ext uri="{FF2B5EF4-FFF2-40B4-BE49-F238E27FC236}">
                <a16:creationId xmlns:a16="http://schemas.microsoft.com/office/drawing/2014/main" id="{38B0397D-D23A-405C-9395-2F95D090CBAF}"/>
              </a:ext>
            </a:extLst>
          </p:cNvPr>
          <p:cNvSpPr txBox="1">
            <a:spLocks noChangeArrowheads="1"/>
          </p:cNvSpPr>
          <p:nvPr/>
        </p:nvSpPr>
        <p:spPr bwMode="auto">
          <a:xfrm>
            <a:off x="838200" y="4206875"/>
            <a:ext cx="1641475" cy="460375"/>
          </a:xfrm>
          <a:prstGeom prst="rect">
            <a:avLst/>
          </a:prstGeom>
          <a:noFill/>
          <a:ln w="9525">
            <a:noFill/>
            <a:miter lim="800000"/>
            <a:headEnd/>
            <a:tailEnd/>
          </a:ln>
        </p:spPr>
        <p:txBody>
          <a:bodyPr wrap="none">
            <a:spAutoFit/>
          </a:bodyPr>
          <a:lstStyle/>
          <a:p>
            <a:pPr>
              <a:defRPr/>
            </a:pPr>
            <a:r>
              <a:rPr lang="en-US" dirty="0">
                <a:latin typeface="+mn-lt"/>
                <a:cs typeface="+mn-cs"/>
              </a:rPr>
              <a:t>Track Key</a:t>
            </a:r>
          </a:p>
        </p:txBody>
      </p:sp>
      <p:sp>
        <p:nvSpPr>
          <p:cNvPr id="13" name="AutoShape 7">
            <a:hlinkClick r:id="rId5" action="ppaction://hlinksldjump" highlightClick="1"/>
            <a:extLst>
              <a:ext uri="{FF2B5EF4-FFF2-40B4-BE49-F238E27FC236}">
                <a16:creationId xmlns:a16="http://schemas.microsoft.com/office/drawing/2014/main" id="{E30C086E-BD4D-4B6B-8383-262E1AE4EE8F}"/>
              </a:ext>
            </a:extLst>
          </p:cNvPr>
          <p:cNvSpPr>
            <a:spLocks noChangeArrowheads="1"/>
          </p:cNvSpPr>
          <p:nvPr/>
        </p:nvSpPr>
        <p:spPr bwMode="auto">
          <a:xfrm>
            <a:off x="2590800" y="48006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4" name="Text Box 8">
            <a:extLst>
              <a:ext uri="{FF2B5EF4-FFF2-40B4-BE49-F238E27FC236}">
                <a16:creationId xmlns:a16="http://schemas.microsoft.com/office/drawing/2014/main" id="{06F4B763-1D7F-463E-AC93-666F25D98F2C}"/>
              </a:ext>
            </a:extLst>
          </p:cNvPr>
          <p:cNvSpPr txBox="1">
            <a:spLocks noChangeArrowheads="1"/>
          </p:cNvSpPr>
          <p:nvPr/>
        </p:nvSpPr>
        <p:spPr bwMode="auto">
          <a:xfrm>
            <a:off x="228600" y="4876800"/>
            <a:ext cx="2338388" cy="461963"/>
          </a:xfrm>
          <a:prstGeom prst="rect">
            <a:avLst/>
          </a:prstGeom>
          <a:noFill/>
          <a:ln w="9525">
            <a:noFill/>
            <a:miter lim="800000"/>
            <a:headEnd/>
            <a:tailEnd/>
          </a:ln>
        </p:spPr>
        <p:txBody>
          <a:bodyPr wrap="none">
            <a:spAutoFit/>
          </a:bodyPr>
          <a:lstStyle/>
          <a:p>
            <a:pPr>
              <a:defRPr/>
            </a:pPr>
            <a:r>
              <a:rPr lang="en-US" dirty="0">
                <a:latin typeface="+mn-lt"/>
                <a:cs typeface="+mn-cs"/>
              </a:rPr>
              <a:t>Track ID Guide</a:t>
            </a:r>
          </a:p>
        </p:txBody>
      </p:sp>
      <p:sp>
        <p:nvSpPr>
          <p:cNvPr id="15" name="Action Button: Return 8">
            <a:hlinkClick r:id="" action="ppaction://hlinkshowjump?jump=lastslideviewed" highlightClick="1"/>
            <a:extLst>
              <a:ext uri="{FF2B5EF4-FFF2-40B4-BE49-F238E27FC236}">
                <a16:creationId xmlns:a16="http://schemas.microsoft.com/office/drawing/2014/main" id="{29020F71-455E-4DEF-9AE9-CE8FAE45D421}"/>
              </a:ext>
            </a:extLst>
          </p:cNvPr>
          <p:cNvSpPr>
            <a:spLocks noChangeArrowheads="1"/>
          </p:cNvSpPr>
          <p:nvPr/>
        </p:nvSpPr>
        <p:spPr bwMode="auto">
          <a:xfrm>
            <a:off x="2590800" y="3444875"/>
            <a:ext cx="549275" cy="547688"/>
          </a:xfrm>
          <a:prstGeom prst="actionButtonReturn">
            <a:avLst/>
          </a:prstGeom>
          <a:solidFill>
            <a:srgbClr val="D52FCD"/>
          </a:solidFill>
          <a:ln w="9525" algn="ctr">
            <a:solidFill>
              <a:schemeClr val="tx1"/>
            </a:solidFill>
            <a:round/>
            <a:headEnd/>
            <a:tailEnd/>
          </a:ln>
        </p:spPr>
        <p:txBody>
          <a:bodyPr/>
          <a:lstStyle/>
          <a:p>
            <a:pPr>
              <a:defRPr/>
            </a:pPr>
            <a:endParaRPr lang="en-US">
              <a:latin typeface="+mn-lt"/>
              <a:cs typeface="+mn-cs"/>
            </a:endParaRPr>
          </a:p>
        </p:txBody>
      </p:sp>
      <p:sp>
        <p:nvSpPr>
          <p:cNvPr id="16" name="AutoShape 7">
            <a:hlinkClick r:id="rId6" action="ppaction://hlinksldjump" highlightClick="1"/>
            <a:extLst>
              <a:ext uri="{FF2B5EF4-FFF2-40B4-BE49-F238E27FC236}">
                <a16:creationId xmlns:a16="http://schemas.microsoft.com/office/drawing/2014/main" id="{A9BF8516-72B2-44F3-A1F4-1ACD3B1111B7}"/>
              </a:ext>
            </a:extLst>
          </p:cNvPr>
          <p:cNvSpPr>
            <a:spLocks noChangeArrowheads="1"/>
          </p:cNvSpPr>
          <p:nvPr/>
        </p:nvSpPr>
        <p:spPr bwMode="auto">
          <a:xfrm>
            <a:off x="2590800" y="60198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7" name="Text Box 8">
            <a:extLst>
              <a:ext uri="{FF2B5EF4-FFF2-40B4-BE49-F238E27FC236}">
                <a16:creationId xmlns:a16="http://schemas.microsoft.com/office/drawing/2014/main" id="{6347B7DC-964C-4B8C-B4E3-220E1BC03E08}"/>
              </a:ext>
            </a:extLst>
          </p:cNvPr>
          <p:cNvSpPr txBox="1">
            <a:spLocks noChangeArrowheads="1"/>
          </p:cNvSpPr>
          <p:nvPr/>
        </p:nvSpPr>
        <p:spPr bwMode="auto">
          <a:xfrm>
            <a:off x="304800" y="6096000"/>
            <a:ext cx="2184400" cy="461963"/>
          </a:xfrm>
          <a:prstGeom prst="rect">
            <a:avLst/>
          </a:prstGeom>
          <a:noFill/>
          <a:ln w="9525">
            <a:noFill/>
            <a:miter lim="800000"/>
            <a:headEnd/>
            <a:tailEnd/>
          </a:ln>
        </p:spPr>
        <p:txBody>
          <a:bodyPr wrap="none">
            <a:spAutoFit/>
          </a:bodyPr>
          <a:lstStyle/>
          <a:p>
            <a:pPr>
              <a:defRPr/>
            </a:pPr>
            <a:r>
              <a:rPr lang="en-US" dirty="0">
                <a:latin typeface="+mn-lt"/>
                <a:cs typeface="+mn-cs"/>
              </a:rPr>
              <a:t>Scat ID Guide</a:t>
            </a:r>
          </a:p>
        </p:txBody>
      </p:sp>
      <p:sp>
        <p:nvSpPr>
          <p:cNvPr id="73743" name="Action Button: Forward or Next 17">
            <a:hlinkClick r:id="" action="ppaction://hlinkshowjump?jump=nextslide" highlightClick="1"/>
            <a:extLst>
              <a:ext uri="{FF2B5EF4-FFF2-40B4-BE49-F238E27FC236}">
                <a16:creationId xmlns:a16="http://schemas.microsoft.com/office/drawing/2014/main" id="{3704088F-4658-4AF9-A171-BFE191778DB9}"/>
              </a:ext>
            </a:extLst>
          </p:cNvPr>
          <p:cNvSpPr>
            <a:spLocks noChangeArrowheads="1"/>
          </p:cNvSpPr>
          <p:nvPr/>
        </p:nvSpPr>
        <p:spPr bwMode="auto">
          <a:xfrm>
            <a:off x="8382000" y="228600"/>
            <a:ext cx="533400" cy="5334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73744" name="Action Button: Back or Previous 18">
            <a:hlinkClick r:id="" action="ppaction://hlinkshowjump?jump=previousslide" highlightClick="1"/>
            <a:extLst>
              <a:ext uri="{FF2B5EF4-FFF2-40B4-BE49-F238E27FC236}">
                <a16:creationId xmlns:a16="http://schemas.microsoft.com/office/drawing/2014/main" id="{01FC2254-DEC1-4D50-94F7-0BC79832F184}"/>
              </a:ext>
            </a:extLst>
          </p:cNvPr>
          <p:cNvSpPr>
            <a:spLocks noChangeArrowheads="1"/>
          </p:cNvSpPr>
          <p:nvPr/>
        </p:nvSpPr>
        <p:spPr bwMode="auto">
          <a:xfrm>
            <a:off x="7696200" y="228600"/>
            <a:ext cx="533400" cy="5334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9ACA4891-2346-48F6-96E2-A0B8933DD78A}"/>
              </a:ext>
            </a:extLst>
          </p:cNvPr>
          <p:cNvSpPr>
            <a:spLocks noGrp="1" noChangeArrowheads="1"/>
          </p:cNvSpPr>
          <p:nvPr>
            <p:ph type="title"/>
          </p:nvPr>
        </p:nvSpPr>
        <p:spPr>
          <a:xfrm>
            <a:off x="2819400" y="0"/>
            <a:ext cx="4673600" cy="838200"/>
          </a:xfrm>
        </p:spPr>
        <p:txBody>
          <a:bodyPr/>
          <a:lstStyle/>
          <a:p>
            <a:r>
              <a:rPr lang="en-US" altLang="en-US" sz="2800" b="1">
                <a:solidFill>
                  <a:srgbClr val="000000"/>
                </a:solidFill>
              </a:rPr>
              <a:t>Great Blue Heron</a:t>
            </a:r>
            <a:br>
              <a:rPr lang="en-US" altLang="en-US" sz="2800" b="1">
                <a:solidFill>
                  <a:srgbClr val="000000"/>
                </a:solidFill>
              </a:rPr>
            </a:br>
            <a:r>
              <a:rPr lang="en-US" altLang="en-US" sz="2800" b="1">
                <a:solidFill>
                  <a:srgbClr val="000000"/>
                </a:solidFill>
              </a:rPr>
              <a:t>(</a:t>
            </a:r>
            <a:r>
              <a:rPr lang="en-US" altLang="en-US" sz="2800" b="1" i="1">
                <a:solidFill>
                  <a:srgbClr val="000000"/>
                </a:solidFill>
              </a:rPr>
              <a:t>Ardea herodias</a:t>
            </a:r>
            <a:r>
              <a:rPr lang="en-US" altLang="en-US" sz="2800" b="1">
                <a:solidFill>
                  <a:srgbClr val="000000"/>
                </a:solidFill>
              </a:rPr>
              <a:t>)</a:t>
            </a:r>
            <a:endParaRPr lang="en-US" altLang="en-US" sz="3600" b="1">
              <a:solidFill>
                <a:srgbClr val="000000"/>
              </a:solidFill>
            </a:endParaRPr>
          </a:p>
        </p:txBody>
      </p:sp>
      <p:sp>
        <p:nvSpPr>
          <p:cNvPr id="74755" name="Rectangle 4">
            <a:extLst>
              <a:ext uri="{FF2B5EF4-FFF2-40B4-BE49-F238E27FC236}">
                <a16:creationId xmlns:a16="http://schemas.microsoft.com/office/drawing/2014/main" id="{B5667C0F-3F01-498A-ABD4-895BDA5B7CFB}"/>
              </a:ext>
            </a:extLst>
          </p:cNvPr>
          <p:cNvSpPr>
            <a:spLocks noGrp="1" noChangeArrowheads="1"/>
          </p:cNvSpPr>
          <p:nvPr>
            <p:ph type="body" idx="1"/>
          </p:nvPr>
        </p:nvSpPr>
        <p:spPr>
          <a:xfrm>
            <a:off x="3276600" y="990600"/>
            <a:ext cx="5715000" cy="5867400"/>
          </a:xfrm>
          <a:ln w="19050">
            <a:solidFill>
              <a:srgbClr val="000000"/>
            </a:solidFill>
            <a:miter lim="800000"/>
            <a:headEnd/>
            <a:tailEnd/>
          </a:ln>
        </p:spPr>
        <p:txBody>
          <a:bodyPr/>
          <a:lstStyle/>
          <a:p>
            <a:pPr marL="0" indent="0">
              <a:buFontTx/>
              <a:buNone/>
            </a:pPr>
            <a:r>
              <a:rPr lang="en-US" altLang="en-US" sz="2200" b="1">
                <a:solidFill>
                  <a:srgbClr val="000000"/>
                </a:solidFill>
              </a:rPr>
              <a:t>Class: </a:t>
            </a:r>
            <a:r>
              <a:rPr lang="en-US" altLang="en-US" sz="2200">
                <a:solidFill>
                  <a:srgbClr val="000000"/>
                </a:solidFill>
              </a:rPr>
              <a:t>Aves (birds)</a:t>
            </a:r>
          </a:p>
          <a:p>
            <a:pPr marL="0" indent="0">
              <a:buFontTx/>
              <a:buNone/>
            </a:pPr>
            <a:r>
              <a:rPr lang="en-US" altLang="en-US" sz="2200" b="1">
                <a:solidFill>
                  <a:srgbClr val="000000"/>
                </a:solidFill>
              </a:rPr>
              <a:t>Order: </a:t>
            </a:r>
            <a:r>
              <a:rPr lang="en-US" altLang="en-US" sz="2200">
                <a:solidFill>
                  <a:srgbClr val="000000"/>
                </a:solidFill>
              </a:rPr>
              <a:t>Ciconiiformes (wading birds)</a:t>
            </a:r>
          </a:p>
          <a:p>
            <a:pPr marL="0" indent="0">
              <a:buFontTx/>
              <a:buNone/>
            </a:pPr>
            <a:r>
              <a:rPr lang="en-US" altLang="en-US" sz="2200" b="1">
                <a:solidFill>
                  <a:srgbClr val="000000"/>
                </a:solidFill>
              </a:rPr>
              <a:t>Family: </a:t>
            </a:r>
            <a:r>
              <a:rPr lang="en-US" altLang="en-US" sz="2200">
                <a:solidFill>
                  <a:srgbClr val="000000"/>
                </a:solidFill>
              </a:rPr>
              <a:t>Ardeidae (herons)</a:t>
            </a:r>
          </a:p>
          <a:p>
            <a:pPr marL="0" indent="0">
              <a:buFontTx/>
              <a:buNone/>
            </a:pPr>
            <a:r>
              <a:rPr lang="en-US" altLang="en-US" sz="2200" b="1">
                <a:solidFill>
                  <a:srgbClr val="000000"/>
                </a:solidFill>
              </a:rPr>
              <a:t>Habitat: </a:t>
            </a:r>
            <a:r>
              <a:rPr lang="en-US" altLang="en-US" sz="2200">
                <a:solidFill>
                  <a:srgbClr val="000000"/>
                </a:solidFill>
              </a:rPr>
              <a:t>Semi-aquatic (wetlands - near ponds/lakes;  riparian areas - near rivers &amp; streams)</a:t>
            </a:r>
          </a:p>
          <a:p>
            <a:pPr marL="0" indent="0">
              <a:buFontTx/>
              <a:buNone/>
            </a:pPr>
            <a:r>
              <a:rPr lang="en-US" altLang="en-US" sz="2200" b="1">
                <a:solidFill>
                  <a:srgbClr val="000000"/>
                </a:solidFill>
              </a:rPr>
              <a:t>Diet: </a:t>
            </a:r>
            <a:r>
              <a:rPr lang="en-US" altLang="en-US" sz="2200">
                <a:solidFill>
                  <a:srgbClr val="000000"/>
                </a:solidFill>
              </a:rPr>
              <a:t>Carnivore (small fish, but also amphibians, reptiles, small birds, mammals, &amp; aquatic invertebrates)</a:t>
            </a:r>
          </a:p>
          <a:p>
            <a:pPr marL="0" indent="0">
              <a:buFontTx/>
              <a:buNone/>
            </a:pPr>
            <a:r>
              <a:rPr lang="en-US" altLang="en-US" sz="2200" b="1">
                <a:solidFill>
                  <a:srgbClr val="000000"/>
                </a:solidFill>
              </a:rPr>
              <a:t>Comments: </a:t>
            </a:r>
            <a:r>
              <a:rPr lang="en-US" altLang="en-US" sz="2200">
                <a:solidFill>
                  <a:srgbClr val="000000"/>
                </a:solidFill>
              </a:rPr>
              <a:t>These tall wading birds usually forage while standing in water.  When they spot prey, they lean forward, arching their long necks before quickly grabbing the prey with their sharp, slender beaks.  Though they typically hunt alone, they nest in large, noisy colonies of 50-500 individuals.</a:t>
            </a:r>
          </a:p>
        </p:txBody>
      </p:sp>
      <p:pic>
        <p:nvPicPr>
          <p:cNvPr id="74756" name="Picture 5" descr="&#10;blue heron                                                     00076F97Macintosh HD                   ABA78158:">
            <a:extLst>
              <a:ext uri="{FF2B5EF4-FFF2-40B4-BE49-F238E27FC236}">
                <a16:creationId xmlns:a16="http://schemas.microsoft.com/office/drawing/2014/main" id="{9D7FE6D8-EE93-4703-BA85-707565FB6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14300"/>
            <a:ext cx="2005013"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6" descr="blue heron head                                                00076F97Macintosh HD                   ABA78158:">
            <a:extLst>
              <a:ext uri="{FF2B5EF4-FFF2-40B4-BE49-F238E27FC236}">
                <a16:creationId xmlns:a16="http://schemas.microsoft.com/office/drawing/2014/main" id="{6AC9D0B7-9019-4416-B6FD-09463F6517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76600"/>
            <a:ext cx="2636838"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a:extLst>
              <a:ext uri="{FF2B5EF4-FFF2-40B4-BE49-F238E27FC236}">
                <a16:creationId xmlns:a16="http://schemas.microsoft.com/office/drawing/2014/main" id="{ACA03164-F527-44C9-A9FF-93B66D1792AE}"/>
              </a:ext>
            </a:extLst>
          </p:cNvPr>
          <p:cNvSpPr txBox="1">
            <a:spLocks noChangeArrowheads="1"/>
          </p:cNvSpPr>
          <p:nvPr/>
        </p:nvSpPr>
        <p:spPr bwMode="auto">
          <a:xfrm>
            <a:off x="838200" y="5105400"/>
            <a:ext cx="1673225" cy="461963"/>
          </a:xfrm>
          <a:prstGeom prst="rect">
            <a:avLst/>
          </a:prstGeom>
          <a:noFill/>
          <a:ln w="9525">
            <a:noFill/>
            <a:miter lim="800000"/>
            <a:headEnd/>
            <a:tailEnd/>
          </a:ln>
        </p:spPr>
        <p:txBody>
          <a:bodyPr wrap="none">
            <a:spAutoFit/>
          </a:bodyPr>
          <a:lstStyle/>
          <a:p>
            <a:pPr>
              <a:defRPr/>
            </a:pPr>
            <a:r>
              <a:rPr lang="en-US" dirty="0">
                <a:latin typeface="+mn-lt"/>
                <a:cs typeface="+mn-cs"/>
              </a:rPr>
              <a:t>K-1 match</a:t>
            </a:r>
          </a:p>
        </p:txBody>
      </p:sp>
      <p:sp>
        <p:nvSpPr>
          <p:cNvPr id="10" name="AutoShape 7">
            <a:hlinkClick r:id="rId4" action="ppaction://hlinksldjump" highlightClick="1"/>
            <a:extLst>
              <a:ext uri="{FF2B5EF4-FFF2-40B4-BE49-F238E27FC236}">
                <a16:creationId xmlns:a16="http://schemas.microsoft.com/office/drawing/2014/main" id="{54CBBDE9-BED0-445E-B793-46DE736CE91D}"/>
              </a:ext>
            </a:extLst>
          </p:cNvPr>
          <p:cNvSpPr>
            <a:spLocks noChangeArrowheads="1"/>
          </p:cNvSpPr>
          <p:nvPr/>
        </p:nvSpPr>
        <p:spPr bwMode="auto">
          <a:xfrm>
            <a:off x="2514600" y="56388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1" name="Text Box 8">
            <a:extLst>
              <a:ext uri="{FF2B5EF4-FFF2-40B4-BE49-F238E27FC236}">
                <a16:creationId xmlns:a16="http://schemas.microsoft.com/office/drawing/2014/main" id="{8B6778D7-1483-43F9-86DB-71CA7C0890C1}"/>
              </a:ext>
            </a:extLst>
          </p:cNvPr>
          <p:cNvSpPr txBox="1">
            <a:spLocks noChangeArrowheads="1"/>
          </p:cNvSpPr>
          <p:nvPr/>
        </p:nvSpPr>
        <p:spPr bwMode="auto">
          <a:xfrm>
            <a:off x="762000" y="5715000"/>
            <a:ext cx="1641475" cy="461963"/>
          </a:xfrm>
          <a:prstGeom prst="rect">
            <a:avLst/>
          </a:prstGeom>
          <a:noFill/>
          <a:ln w="9525">
            <a:noFill/>
            <a:miter lim="800000"/>
            <a:headEnd/>
            <a:tailEnd/>
          </a:ln>
        </p:spPr>
        <p:txBody>
          <a:bodyPr wrap="none">
            <a:spAutoFit/>
          </a:bodyPr>
          <a:lstStyle/>
          <a:p>
            <a:pPr>
              <a:defRPr/>
            </a:pPr>
            <a:r>
              <a:rPr lang="en-US" dirty="0">
                <a:latin typeface="+mn-lt"/>
                <a:cs typeface="+mn-cs"/>
              </a:rPr>
              <a:t>Track Key</a:t>
            </a:r>
          </a:p>
        </p:txBody>
      </p:sp>
      <p:sp>
        <p:nvSpPr>
          <p:cNvPr id="12" name="AutoShape 7">
            <a:hlinkClick r:id="rId5" action="ppaction://hlinksldjump" highlightClick="1"/>
            <a:extLst>
              <a:ext uri="{FF2B5EF4-FFF2-40B4-BE49-F238E27FC236}">
                <a16:creationId xmlns:a16="http://schemas.microsoft.com/office/drawing/2014/main" id="{B6A52D48-94E7-4014-A013-C6633B8BE611}"/>
              </a:ext>
            </a:extLst>
          </p:cNvPr>
          <p:cNvSpPr>
            <a:spLocks noChangeArrowheads="1"/>
          </p:cNvSpPr>
          <p:nvPr/>
        </p:nvSpPr>
        <p:spPr bwMode="auto">
          <a:xfrm>
            <a:off x="2514600" y="6308725"/>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3" name="Text Box 8">
            <a:extLst>
              <a:ext uri="{FF2B5EF4-FFF2-40B4-BE49-F238E27FC236}">
                <a16:creationId xmlns:a16="http://schemas.microsoft.com/office/drawing/2014/main" id="{E98B72AF-FCE5-47C8-9C0B-ED2A2652E119}"/>
              </a:ext>
            </a:extLst>
          </p:cNvPr>
          <p:cNvSpPr txBox="1">
            <a:spLocks noChangeArrowheads="1"/>
          </p:cNvSpPr>
          <p:nvPr/>
        </p:nvSpPr>
        <p:spPr bwMode="auto">
          <a:xfrm>
            <a:off x="152400" y="6384925"/>
            <a:ext cx="2338388" cy="461963"/>
          </a:xfrm>
          <a:prstGeom prst="rect">
            <a:avLst/>
          </a:prstGeom>
          <a:noFill/>
          <a:ln w="9525">
            <a:noFill/>
            <a:miter lim="800000"/>
            <a:headEnd/>
            <a:tailEnd/>
          </a:ln>
        </p:spPr>
        <p:txBody>
          <a:bodyPr wrap="none">
            <a:spAutoFit/>
          </a:bodyPr>
          <a:lstStyle/>
          <a:p>
            <a:pPr>
              <a:defRPr/>
            </a:pPr>
            <a:r>
              <a:rPr lang="en-US" dirty="0">
                <a:latin typeface="+mn-lt"/>
                <a:cs typeface="+mn-cs"/>
              </a:rPr>
              <a:t>Track ID Guide</a:t>
            </a:r>
          </a:p>
        </p:txBody>
      </p:sp>
      <p:sp>
        <p:nvSpPr>
          <p:cNvPr id="14" name="Action Button: Return 8">
            <a:hlinkClick r:id="" action="ppaction://hlinkshowjump?jump=lastslideviewed" highlightClick="1"/>
            <a:extLst>
              <a:ext uri="{FF2B5EF4-FFF2-40B4-BE49-F238E27FC236}">
                <a16:creationId xmlns:a16="http://schemas.microsoft.com/office/drawing/2014/main" id="{571A62AB-AF3C-4963-9BC6-A722AC10A4F2}"/>
              </a:ext>
            </a:extLst>
          </p:cNvPr>
          <p:cNvSpPr>
            <a:spLocks noChangeArrowheads="1"/>
          </p:cNvSpPr>
          <p:nvPr/>
        </p:nvSpPr>
        <p:spPr bwMode="auto">
          <a:xfrm>
            <a:off x="2514600" y="5029200"/>
            <a:ext cx="549275" cy="549275"/>
          </a:xfrm>
          <a:prstGeom prst="actionButtonReturn">
            <a:avLst/>
          </a:prstGeom>
          <a:solidFill>
            <a:srgbClr val="D52FCD"/>
          </a:solidFill>
          <a:ln w="9525" algn="ctr">
            <a:solidFill>
              <a:schemeClr val="tx1"/>
            </a:solidFill>
            <a:round/>
            <a:headEnd/>
            <a:tailEnd/>
          </a:ln>
        </p:spPr>
        <p:txBody>
          <a:bodyPr/>
          <a:lstStyle/>
          <a:p>
            <a:pPr>
              <a:defRPr/>
            </a:pPr>
            <a:endParaRPr lang="en-US">
              <a:latin typeface="+mn-lt"/>
              <a:cs typeface="+mn-cs"/>
            </a:endParaRPr>
          </a:p>
        </p:txBody>
      </p:sp>
      <p:sp>
        <p:nvSpPr>
          <p:cNvPr id="74764" name="Action Button: Forward or Next 14">
            <a:hlinkClick r:id="" action="ppaction://hlinkshowjump?jump=nextslide" highlightClick="1"/>
            <a:extLst>
              <a:ext uri="{FF2B5EF4-FFF2-40B4-BE49-F238E27FC236}">
                <a16:creationId xmlns:a16="http://schemas.microsoft.com/office/drawing/2014/main" id="{49278DCC-0D95-45EC-8869-FDCBA69B0B7B}"/>
              </a:ext>
            </a:extLst>
          </p:cNvPr>
          <p:cNvSpPr>
            <a:spLocks noChangeArrowheads="1"/>
          </p:cNvSpPr>
          <p:nvPr/>
        </p:nvSpPr>
        <p:spPr bwMode="auto">
          <a:xfrm>
            <a:off x="8382000" y="228600"/>
            <a:ext cx="533400" cy="5334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74765" name="Action Button: Back or Previous 15">
            <a:hlinkClick r:id="" action="ppaction://hlinkshowjump?jump=previousslide" highlightClick="1"/>
            <a:extLst>
              <a:ext uri="{FF2B5EF4-FFF2-40B4-BE49-F238E27FC236}">
                <a16:creationId xmlns:a16="http://schemas.microsoft.com/office/drawing/2014/main" id="{9EDD490B-AEC9-4571-9D6F-A8040B02986A}"/>
              </a:ext>
            </a:extLst>
          </p:cNvPr>
          <p:cNvSpPr>
            <a:spLocks noChangeArrowheads="1"/>
          </p:cNvSpPr>
          <p:nvPr/>
        </p:nvSpPr>
        <p:spPr bwMode="auto">
          <a:xfrm>
            <a:off x="7696200" y="228600"/>
            <a:ext cx="533400" cy="5334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4D0E0A86-6B8E-4C84-A3F8-9B25B3E71913}"/>
              </a:ext>
            </a:extLst>
          </p:cNvPr>
          <p:cNvSpPr>
            <a:spLocks noGrp="1" noChangeArrowheads="1"/>
          </p:cNvSpPr>
          <p:nvPr>
            <p:ph type="title"/>
          </p:nvPr>
        </p:nvSpPr>
        <p:spPr>
          <a:xfrm>
            <a:off x="2133600" y="152400"/>
            <a:ext cx="5486400" cy="971550"/>
          </a:xfrm>
        </p:spPr>
        <p:txBody>
          <a:bodyPr/>
          <a:lstStyle/>
          <a:p>
            <a:r>
              <a:rPr lang="en-US" altLang="en-US" sz="3200" b="1">
                <a:solidFill>
                  <a:srgbClr val="000000"/>
                </a:solidFill>
              </a:rPr>
              <a:t>Wild Turkey</a:t>
            </a:r>
            <a:br>
              <a:rPr lang="en-US" altLang="en-US" sz="3200" b="1">
                <a:solidFill>
                  <a:srgbClr val="000000"/>
                </a:solidFill>
              </a:rPr>
            </a:br>
            <a:r>
              <a:rPr lang="en-US" altLang="en-US" sz="3200" b="1">
                <a:solidFill>
                  <a:srgbClr val="000000"/>
                </a:solidFill>
              </a:rPr>
              <a:t>(</a:t>
            </a:r>
            <a:r>
              <a:rPr lang="en-US" altLang="en-US" sz="3200" b="1" i="1">
                <a:solidFill>
                  <a:srgbClr val="000000"/>
                </a:solidFill>
              </a:rPr>
              <a:t>Meleagris gallopavo</a:t>
            </a:r>
            <a:r>
              <a:rPr lang="en-US" altLang="en-US" sz="3200" b="1">
                <a:solidFill>
                  <a:srgbClr val="000000"/>
                </a:solidFill>
              </a:rPr>
              <a:t>)</a:t>
            </a:r>
            <a:endParaRPr lang="en-US" altLang="en-US" sz="4000" b="1">
              <a:solidFill>
                <a:srgbClr val="000000"/>
              </a:solidFill>
            </a:endParaRPr>
          </a:p>
        </p:txBody>
      </p:sp>
      <p:sp>
        <p:nvSpPr>
          <p:cNvPr id="75779" name="Rectangle 4">
            <a:extLst>
              <a:ext uri="{FF2B5EF4-FFF2-40B4-BE49-F238E27FC236}">
                <a16:creationId xmlns:a16="http://schemas.microsoft.com/office/drawing/2014/main" id="{59084CB3-BA73-467B-B509-0AB3B9297D26}"/>
              </a:ext>
            </a:extLst>
          </p:cNvPr>
          <p:cNvSpPr>
            <a:spLocks noGrp="1" noChangeArrowheads="1"/>
          </p:cNvSpPr>
          <p:nvPr>
            <p:ph type="body" idx="1"/>
          </p:nvPr>
        </p:nvSpPr>
        <p:spPr>
          <a:xfrm>
            <a:off x="2819400" y="1219200"/>
            <a:ext cx="6096000" cy="5486400"/>
          </a:xfrm>
          <a:ln w="19050">
            <a:solidFill>
              <a:srgbClr val="000000"/>
            </a:solidFill>
            <a:miter lim="800000"/>
            <a:headEnd/>
            <a:tailEnd/>
          </a:ln>
        </p:spPr>
        <p:txBody>
          <a:bodyPr/>
          <a:lstStyle/>
          <a:p>
            <a:pPr marL="0" indent="0">
              <a:buFontTx/>
              <a:buNone/>
            </a:pPr>
            <a:r>
              <a:rPr lang="en-US" altLang="en-US" sz="2200" b="1">
                <a:solidFill>
                  <a:srgbClr val="000000"/>
                </a:solidFill>
              </a:rPr>
              <a:t>Class: </a:t>
            </a:r>
            <a:r>
              <a:rPr lang="en-US" altLang="en-US" sz="2200">
                <a:solidFill>
                  <a:srgbClr val="000000"/>
                </a:solidFill>
              </a:rPr>
              <a:t>Aves (birds)</a:t>
            </a:r>
          </a:p>
          <a:p>
            <a:pPr marL="0" indent="0">
              <a:buFontTx/>
              <a:buNone/>
            </a:pPr>
            <a:r>
              <a:rPr lang="en-US" altLang="en-US" sz="2200" b="1">
                <a:solidFill>
                  <a:srgbClr val="000000"/>
                </a:solidFill>
              </a:rPr>
              <a:t>Order: </a:t>
            </a:r>
            <a:r>
              <a:rPr lang="en-US" altLang="en-US" sz="2200">
                <a:solidFill>
                  <a:srgbClr val="000000"/>
                </a:solidFill>
              </a:rPr>
              <a:t>Galliformes (gamefowl)</a:t>
            </a:r>
          </a:p>
          <a:p>
            <a:pPr marL="0" indent="0">
              <a:buFontTx/>
              <a:buNone/>
            </a:pPr>
            <a:r>
              <a:rPr lang="en-US" altLang="en-US" sz="2200" b="1">
                <a:solidFill>
                  <a:srgbClr val="000000"/>
                </a:solidFill>
              </a:rPr>
              <a:t>Family: </a:t>
            </a:r>
            <a:r>
              <a:rPr lang="en-US" altLang="en-US" sz="2200">
                <a:solidFill>
                  <a:srgbClr val="000000"/>
                </a:solidFill>
              </a:rPr>
              <a:t>Phasianidae (pheasants, partridges, chickens, turkeys)</a:t>
            </a:r>
          </a:p>
          <a:p>
            <a:pPr marL="0" indent="0">
              <a:buFontTx/>
              <a:buNone/>
            </a:pPr>
            <a:r>
              <a:rPr lang="en-US" altLang="en-US" sz="2200" b="1">
                <a:solidFill>
                  <a:srgbClr val="000000"/>
                </a:solidFill>
              </a:rPr>
              <a:t>Habitat: </a:t>
            </a:r>
            <a:r>
              <a:rPr lang="en-US" altLang="en-US" sz="2200">
                <a:solidFill>
                  <a:srgbClr val="000000"/>
                </a:solidFill>
              </a:rPr>
              <a:t>Terrestrial (deciduous &amp; mixed forests, forest edges, agricultural areas)</a:t>
            </a:r>
          </a:p>
          <a:p>
            <a:pPr marL="0" indent="0">
              <a:buFontTx/>
              <a:buNone/>
            </a:pPr>
            <a:r>
              <a:rPr lang="en-US" altLang="en-US" sz="2200" b="1">
                <a:solidFill>
                  <a:srgbClr val="000000"/>
                </a:solidFill>
              </a:rPr>
              <a:t>Diet: </a:t>
            </a:r>
            <a:r>
              <a:rPr lang="en-US" altLang="en-US" sz="2200">
                <a:solidFill>
                  <a:srgbClr val="000000"/>
                </a:solidFill>
              </a:rPr>
              <a:t>Omnivore (grasses, leaves, roots, seeds, fruits, insects, spiders, snails, small amphibians)</a:t>
            </a:r>
          </a:p>
          <a:p>
            <a:pPr marL="0" indent="0">
              <a:buFontTx/>
              <a:buNone/>
            </a:pPr>
            <a:r>
              <a:rPr lang="en-US" altLang="en-US" sz="2200" b="1">
                <a:solidFill>
                  <a:srgbClr val="000000"/>
                </a:solidFill>
              </a:rPr>
              <a:t>Comments: </a:t>
            </a:r>
            <a:r>
              <a:rPr lang="en-US" altLang="en-US" sz="2200">
                <a:solidFill>
                  <a:srgbClr val="000000"/>
                </a:solidFill>
              </a:rPr>
              <a:t>Male turkeys ("toms") can be distinguished from females by the presence of a long fleshy wattle that hangs from the beak, as well as a "beard" of feathers on the chest.  Though they may look clumsy, Wild Turkeys can fly up to 89 km/hr (55 mph) in short bursts!</a:t>
            </a:r>
          </a:p>
        </p:txBody>
      </p:sp>
      <p:pic>
        <p:nvPicPr>
          <p:cNvPr id="75780" name="Picture 3">
            <a:extLst>
              <a:ext uri="{FF2B5EF4-FFF2-40B4-BE49-F238E27FC236}">
                <a16:creationId xmlns:a16="http://schemas.microsoft.com/office/drawing/2014/main" id="{D837434B-2149-4A28-BC7F-1808B454C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1981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2F23E567-6CCE-491C-873F-E70020515971}"/>
              </a:ext>
            </a:extLst>
          </p:cNvPr>
          <p:cNvSpPr txBox="1">
            <a:spLocks noChangeArrowheads="1"/>
          </p:cNvSpPr>
          <p:nvPr/>
        </p:nvSpPr>
        <p:spPr bwMode="auto">
          <a:xfrm>
            <a:off x="533400" y="3886200"/>
            <a:ext cx="1673225" cy="461963"/>
          </a:xfrm>
          <a:prstGeom prst="rect">
            <a:avLst/>
          </a:prstGeom>
          <a:noFill/>
          <a:ln w="9525">
            <a:noFill/>
            <a:miter lim="800000"/>
            <a:headEnd/>
            <a:tailEnd/>
          </a:ln>
        </p:spPr>
        <p:txBody>
          <a:bodyPr wrap="none">
            <a:spAutoFit/>
          </a:bodyPr>
          <a:lstStyle/>
          <a:p>
            <a:pPr>
              <a:defRPr/>
            </a:pPr>
            <a:r>
              <a:rPr lang="en-US" dirty="0">
                <a:latin typeface="+mn-lt"/>
                <a:cs typeface="+mn-cs"/>
              </a:rPr>
              <a:t>K-1 match</a:t>
            </a:r>
          </a:p>
        </p:txBody>
      </p:sp>
      <p:sp>
        <p:nvSpPr>
          <p:cNvPr id="9" name="AutoShape 7">
            <a:hlinkClick r:id="rId3" action="ppaction://hlinksldjump" highlightClick="1"/>
            <a:extLst>
              <a:ext uri="{FF2B5EF4-FFF2-40B4-BE49-F238E27FC236}">
                <a16:creationId xmlns:a16="http://schemas.microsoft.com/office/drawing/2014/main" id="{F1A6DB0F-D98C-4F42-BA4D-53AC60158D94}"/>
              </a:ext>
            </a:extLst>
          </p:cNvPr>
          <p:cNvSpPr>
            <a:spLocks noChangeArrowheads="1"/>
          </p:cNvSpPr>
          <p:nvPr/>
        </p:nvSpPr>
        <p:spPr bwMode="auto">
          <a:xfrm>
            <a:off x="2209800" y="57150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0" name="Text Box 8">
            <a:extLst>
              <a:ext uri="{FF2B5EF4-FFF2-40B4-BE49-F238E27FC236}">
                <a16:creationId xmlns:a16="http://schemas.microsoft.com/office/drawing/2014/main" id="{74BE2842-D4A7-491E-AF66-15AD89DB21EE}"/>
              </a:ext>
            </a:extLst>
          </p:cNvPr>
          <p:cNvSpPr txBox="1">
            <a:spLocks noChangeArrowheads="1"/>
          </p:cNvSpPr>
          <p:nvPr/>
        </p:nvSpPr>
        <p:spPr bwMode="auto">
          <a:xfrm>
            <a:off x="609600" y="5791200"/>
            <a:ext cx="1485900" cy="461963"/>
          </a:xfrm>
          <a:prstGeom prst="rect">
            <a:avLst/>
          </a:prstGeom>
          <a:noFill/>
          <a:ln w="9525">
            <a:noFill/>
            <a:miter lim="800000"/>
            <a:headEnd/>
            <a:tailEnd/>
          </a:ln>
        </p:spPr>
        <p:txBody>
          <a:bodyPr wrap="none">
            <a:spAutoFit/>
          </a:bodyPr>
          <a:lstStyle/>
          <a:p>
            <a:pPr>
              <a:defRPr/>
            </a:pPr>
            <a:r>
              <a:rPr lang="en-US" dirty="0">
                <a:latin typeface="+mn-lt"/>
                <a:cs typeface="+mn-cs"/>
              </a:rPr>
              <a:t>Scat Key</a:t>
            </a:r>
          </a:p>
        </p:txBody>
      </p:sp>
      <p:sp>
        <p:nvSpPr>
          <p:cNvPr id="11" name="AutoShape 7">
            <a:hlinkClick r:id="rId4" action="ppaction://hlinksldjump" highlightClick="1"/>
            <a:extLst>
              <a:ext uri="{FF2B5EF4-FFF2-40B4-BE49-F238E27FC236}">
                <a16:creationId xmlns:a16="http://schemas.microsoft.com/office/drawing/2014/main" id="{E01D5083-06C6-4420-9CD4-C61523759AF5}"/>
              </a:ext>
            </a:extLst>
          </p:cNvPr>
          <p:cNvSpPr>
            <a:spLocks noChangeArrowheads="1"/>
          </p:cNvSpPr>
          <p:nvPr/>
        </p:nvSpPr>
        <p:spPr bwMode="auto">
          <a:xfrm>
            <a:off x="2209800" y="44196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2" name="Text Box 8">
            <a:extLst>
              <a:ext uri="{FF2B5EF4-FFF2-40B4-BE49-F238E27FC236}">
                <a16:creationId xmlns:a16="http://schemas.microsoft.com/office/drawing/2014/main" id="{50A7FD22-E487-4761-B9B6-AA7CD0527616}"/>
              </a:ext>
            </a:extLst>
          </p:cNvPr>
          <p:cNvSpPr txBox="1">
            <a:spLocks noChangeArrowheads="1"/>
          </p:cNvSpPr>
          <p:nvPr/>
        </p:nvSpPr>
        <p:spPr bwMode="auto">
          <a:xfrm>
            <a:off x="457200" y="4495800"/>
            <a:ext cx="1641475" cy="461963"/>
          </a:xfrm>
          <a:prstGeom prst="rect">
            <a:avLst/>
          </a:prstGeom>
          <a:noFill/>
          <a:ln w="9525">
            <a:noFill/>
            <a:miter lim="800000"/>
            <a:headEnd/>
            <a:tailEnd/>
          </a:ln>
        </p:spPr>
        <p:txBody>
          <a:bodyPr wrap="none">
            <a:spAutoFit/>
          </a:bodyPr>
          <a:lstStyle/>
          <a:p>
            <a:pPr>
              <a:defRPr/>
            </a:pPr>
            <a:r>
              <a:rPr lang="en-US" dirty="0">
                <a:latin typeface="+mn-lt"/>
                <a:cs typeface="+mn-cs"/>
              </a:rPr>
              <a:t>Track Key</a:t>
            </a:r>
          </a:p>
        </p:txBody>
      </p:sp>
      <p:sp>
        <p:nvSpPr>
          <p:cNvPr id="13" name="AutoShape 7">
            <a:hlinkClick r:id="rId5" action="ppaction://hlinksldjump" highlightClick="1"/>
            <a:extLst>
              <a:ext uri="{FF2B5EF4-FFF2-40B4-BE49-F238E27FC236}">
                <a16:creationId xmlns:a16="http://schemas.microsoft.com/office/drawing/2014/main" id="{F3C77C4A-1939-4A9E-B14F-3580786F6714}"/>
              </a:ext>
            </a:extLst>
          </p:cNvPr>
          <p:cNvSpPr>
            <a:spLocks noChangeArrowheads="1"/>
          </p:cNvSpPr>
          <p:nvPr/>
        </p:nvSpPr>
        <p:spPr bwMode="auto">
          <a:xfrm>
            <a:off x="2209800" y="5089525"/>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4" name="Text Box 8">
            <a:extLst>
              <a:ext uri="{FF2B5EF4-FFF2-40B4-BE49-F238E27FC236}">
                <a16:creationId xmlns:a16="http://schemas.microsoft.com/office/drawing/2014/main" id="{8C834058-16C7-4632-9B45-7FD7FB0DF5CF}"/>
              </a:ext>
            </a:extLst>
          </p:cNvPr>
          <p:cNvSpPr txBox="1">
            <a:spLocks noChangeArrowheads="1"/>
          </p:cNvSpPr>
          <p:nvPr/>
        </p:nvSpPr>
        <p:spPr bwMode="auto">
          <a:xfrm>
            <a:off x="152400" y="5181600"/>
            <a:ext cx="1944688" cy="461963"/>
          </a:xfrm>
          <a:prstGeom prst="rect">
            <a:avLst/>
          </a:prstGeom>
          <a:noFill/>
          <a:ln w="9525">
            <a:noFill/>
            <a:miter lim="800000"/>
            <a:headEnd/>
            <a:tailEnd/>
          </a:ln>
        </p:spPr>
        <p:txBody>
          <a:bodyPr wrap="none">
            <a:spAutoFit/>
          </a:bodyPr>
          <a:lstStyle/>
          <a:p>
            <a:pPr>
              <a:defRPr/>
            </a:pPr>
            <a:r>
              <a:rPr lang="en-US" dirty="0">
                <a:latin typeface="+mn-lt"/>
                <a:cs typeface="+mn-cs"/>
              </a:rPr>
              <a:t>Track Guide</a:t>
            </a:r>
          </a:p>
        </p:txBody>
      </p:sp>
      <p:sp>
        <p:nvSpPr>
          <p:cNvPr id="15" name="Action Button: Return 8">
            <a:hlinkClick r:id="" action="ppaction://hlinkshowjump?jump=lastslideviewed" highlightClick="1"/>
            <a:extLst>
              <a:ext uri="{FF2B5EF4-FFF2-40B4-BE49-F238E27FC236}">
                <a16:creationId xmlns:a16="http://schemas.microsoft.com/office/drawing/2014/main" id="{F9C4A800-71BE-414C-99B2-E8A1D89D890A}"/>
              </a:ext>
            </a:extLst>
          </p:cNvPr>
          <p:cNvSpPr>
            <a:spLocks noChangeArrowheads="1"/>
          </p:cNvSpPr>
          <p:nvPr/>
        </p:nvSpPr>
        <p:spPr bwMode="auto">
          <a:xfrm>
            <a:off x="2209800" y="3810000"/>
            <a:ext cx="549275" cy="549275"/>
          </a:xfrm>
          <a:prstGeom prst="actionButtonReturn">
            <a:avLst/>
          </a:prstGeom>
          <a:solidFill>
            <a:srgbClr val="D52FCD"/>
          </a:solidFill>
          <a:ln w="9525" algn="ctr">
            <a:solidFill>
              <a:schemeClr val="tx1"/>
            </a:solidFill>
            <a:round/>
            <a:headEnd/>
            <a:tailEnd/>
          </a:ln>
        </p:spPr>
        <p:txBody>
          <a:bodyPr/>
          <a:lstStyle/>
          <a:p>
            <a:pPr>
              <a:defRPr/>
            </a:pPr>
            <a:endParaRPr lang="en-US">
              <a:latin typeface="+mn-lt"/>
              <a:cs typeface="+mn-cs"/>
            </a:endParaRPr>
          </a:p>
        </p:txBody>
      </p:sp>
      <p:sp>
        <p:nvSpPr>
          <p:cNvPr id="16" name="AutoShape 7">
            <a:hlinkClick r:id="rId6" action="ppaction://hlinksldjump" highlightClick="1"/>
            <a:extLst>
              <a:ext uri="{FF2B5EF4-FFF2-40B4-BE49-F238E27FC236}">
                <a16:creationId xmlns:a16="http://schemas.microsoft.com/office/drawing/2014/main" id="{5E1E719C-F483-48F8-BADC-9FF6F393CF95}"/>
              </a:ext>
            </a:extLst>
          </p:cNvPr>
          <p:cNvSpPr>
            <a:spLocks noChangeArrowheads="1"/>
          </p:cNvSpPr>
          <p:nvPr/>
        </p:nvSpPr>
        <p:spPr bwMode="auto">
          <a:xfrm>
            <a:off x="2209800" y="6308725"/>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7" name="Text Box 8">
            <a:extLst>
              <a:ext uri="{FF2B5EF4-FFF2-40B4-BE49-F238E27FC236}">
                <a16:creationId xmlns:a16="http://schemas.microsoft.com/office/drawing/2014/main" id="{E0931C80-AC71-4D1B-AE5F-4DF3AB642B48}"/>
              </a:ext>
            </a:extLst>
          </p:cNvPr>
          <p:cNvSpPr txBox="1">
            <a:spLocks noChangeArrowheads="1"/>
          </p:cNvSpPr>
          <p:nvPr/>
        </p:nvSpPr>
        <p:spPr bwMode="auto">
          <a:xfrm>
            <a:off x="304800" y="6396038"/>
            <a:ext cx="1790700" cy="461962"/>
          </a:xfrm>
          <a:prstGeom prst="rect">
            <a:avLst/>
          </a:prstGeom>
          <a:noFill/>
          <a:ln w="9525">
            <a:noFill/>
            <a:miter lim="800000"/>
            <a:headEnd/>
            <a:tailEnd/>
          </a:ln>
        </p:spPr>
        <p:txBody>
          <a:bodyPr wrap="none">
            <a:spAutoFit/>
          </a:bodyPr>
          <a:lstStyle/>
          <a:p>
            <a:pPr>
              <a:defRPr/>
            </a:pPr>
            <a:r>
              <a:rPr lang="en-US" dirty="0">
                <a:latin typeface="+mn-lt"/>
                <a:cs typeface="+mn-cs"/>
              </a:rPr>
              <a:t>Scat Guide</a:t>
            </a:r>
          </a:p>
        </p:txBody>
      </p:sp>
      <p:sp>
        <p:nvSpPr>
          <p:cNvPr id="75791" name="Action Button: Forward or Next 17">
            <a:hlinkClick r:id="" action="ppaction://hlinkshowjump?jump=nextslide" highlightClick="1"/>
            <a:extLst>
              <a:ext uri="{FF2B5EF4-FFF2-40B4-BE49-F238E27FC236}">
                <a16:creationId xmlns:a16="http://schemas.microsoft.com/office/drawing/2014/main" id="{D24988EE-21A9-4DEC-ABB9-2892CDC16F8E}"/>
              </a:ext>
            </a:extLst>
          </p:cNvPr>
          <p:cNvSpPr>
            <a:spLocks noChangeArrowheads="1"/>
          </p:cNvSpPr>
          <p:nvPr/>
        </p:nvSpPr>
        <p:spPr bwMode="auto">
          <a:xfrm>
            <a:off x="8382000" y="228600"/>
            <a:ext cx="533400" cy="5334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75792" name="Action Button: Back or Previous 18">
            <a:hlinkClick r:id="" action="ppaction://hlinkshowjump?jump=previousslide" highlightClick="1"/>
            <a:extLst>
              <a:ext uri="{FF2B5EF4-FFF2-40B4-BE49-F238E27FC236}">
                <a16:creationId xmlns:a16="http://schemas.microsoft.com/office/drawing/2014/main" id="{16298054-65B1-460D-9DDA-0DBBCCB36F65}"/>
              </a:ext>
            </a:extLst>
          </p:cNvPr>
          <p:cNvSpPr>
            <a:spLocks noChangeArrowheads="1"/>
          </p:cNvSpPr>
          <p:nvPr/>
        </p:nvSpPr>
        <p:spPr bwMode="auto">
          <a:xfrm>
            <a:off x="7696200" y="228600"/>
            <a:ext cx="533400" cy="5334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8E8B0A16-09EE-4890-9DC1-A4C694BE5101}"/>
              </a:ext>
            </a:extLst>
          </p:cNvPr>
          <p:cNvSpPr>
            <a:spLocks noGrp="1" noChangeArrowheads="1"/>
          </p:cNvSpPr>
          <p:nvPr>
            <p:ph type="title"/>
          </p:nvPr>
        </p:nvSpPr>
        <p:spPr>
          <a:xfrm>
            <a:off x="2438400" y="0"/>
            <a:ext cx="5638800" cy="914400"/>
          </a:xfrm>
        </p:spPr>
        <p:txBody>
          <a:bodyPr/>
          <a:lstStyle/>
          <a:p>
            <a:r>
              <a:rPr lang="en-US" altLang="en-US" sz="3200" b="1"/>
              <a:t>American Crow</a:t>
            </a:r>
            <a:br>
              <a:rPr lang="en-US" altLang="en-US" sz="3200" b="1"/>
            </a:br>
            <a:r>
              <a:rPr lang="en-US" altLang="en-US" sz="2800" b="1"/>
              <a:t>(</a:t>
            </a:r>
            <a:r>
              <a:rPr lang="en-US" altLang="en-US" sz="2800" b="1" i="1"/>
              <a:t>Corvus brachyrhynchos</a:t>
            </a:r>
            <a:r>
              <a:rPr lang="en-US" altLang="en-US" sz="2800" b="1"/>
              <a:t>)</a:t>
            </a:r>
            <a:endParaRPr lang="en-US" altLang="en-US" sz="4000"/>
          </a:p>
        </p:txBody>
      </p:sp>
      <p:sp>
        <p:nvSpPr>
          <p:cNvPr id="76803" name="Rectangle 4">
            <a:extLst>
              <a:ext uri="{FF2B5EF4-FFF2-40B4-BE49-F238E27FC236}">
                <a16:creationId xmlns:a16="http://schemas.microsoft.com/office/drawing/2014/main" id="{8A3B8817-CFDA-4072-B95A-B5D5E97BEFE4}"/>
              </a:ext>
            </a:extLst>
          </p:cNvPr>
          <p:cNvSpPr>
            <a:spLocks noGrp="1" noChangeArrowheads="1"/>
          </p:cNvSpPr>
          <p:nvPr>
            <p:ph type="body" idx="1"/>
          </p:nvPr>
        </p:nvSpPr>
        <p:spPr>
          <a:xfrm>
            <a:off x="2971800" y="990600"/>
            <a:ext cx="6019800" cy="5867400"/>
          </a:xfrm>
          <a:ln w="19050">
            <a:solidFill>
              <a:srgbClr val="000000"/>
            </a:solidFill>
            <a:miter lim="800000"/>
            <a:headEnd/>
            <a:tailEnd/>
          </a:ln>
        </p:spPr>
        <p:txBody>
          <a:bodyPr/>
          <a:lstStyle/>
          <a:p>
            <a:pPr marL="0" indent="0">
              <a:buFontTx/>
              <a:buNone/>
            </a:pPr>
            <a:r>
              <a:rPr lang="en-US" altLang="en-US" sz="2200" b="1">
                <a:solidFill>
                  <a:srgbClr val="000000"/>
                </a:solidFill>
              </a:rPr>
              <a:t>Class: </a:t>
            </a:r>
            <a:r>
              <a:rPr lang="en-US" altLang="en-US" sz="2200">
                <a:solidFill>
                  <a:srgbClr val="000000"/>
                </a:solidFill>
              </a:rPr>
              <a:t>Aves (birds)</a:t>
            </a:r>
          </a:p>
          <a:p>
            <a:pPr marL="0" indent="0">
              <a:buFontTx/>
              <a:buNone/>
            </a:pPr>
            <a:r>
              <a:rPr lang="en-US" altLang="en-US" sz="2200" b="1">
                <a:solidFill>
                  <a:srgbClr val="000000"/>
                </a:solidFill>
              </a:rPr>
              <a:t>Order: </a:t>
            </a:r>
            <a:r>
              <a:rPr lang="en-US" altLang="en-US" sz="2200">
                <a:solidFill>
                  <a:srgbClr val="000000"/>
                </a:solidFill>
              </a:rPr>
              <a:t>Passeriformes (perching birds)</a:t>
            </a:r>
          </a:p>
          <a:p>
            <a:pPr marL="0" indent="0">
              <a:buFontTx/>
              <a:buNone/>
            </a:pPr>
            <a:r>
              <a:rPr lang="en-US" altLang="en-US" sz="2200" b="1">
                <a:solidFill>
                  <a:srgbClr val="000000"/>
                </a:solidFill>
              </a:rPr>
              <a:t>Family: </a:t>
            </a:r>
            <a:r>
              <a:rPr lang="en-US" altLang="en-US" sz="2200">
                <a:solidFill>
                  <a:srgbClr val="000000"/>
                </a:solidFill>
              </a:rPr>
              <a:t>Corvidae (crows, ravens, jays, &amp; relatives)</a:t>
            </a:r>
          </a:p>
          <a:p>
            <a:pPr marL="0" indent="0">
              <a:buFontTx/>
              <a:buNone/>
            </a:pPr>
            <a:r>
              <a:rPr lang="en-US" altLang="en-US" sz="2200" b="1">
                <a:solidFill>
                  <a:srgbClr val="000000"/>
                </a:solidFill>
              </a:rPr>
              <a:t>Habitat: </a:t>
            </a:r>
            <a:r>
              <a:rPr lang="en-US" altLang="en-US" sz="2200">
                <a:solidFill>
                  <a:srgbClr val="000000"/>
                </a:solidFill>
              </a:rPr>
              <a:t>Terrestrial/arboreal (forests, open areas, towns &amp; cities)</a:t>
            </a:r>
          </a:p>
          <a:p>
            <a:pPr marL="0" indent="0">
              <a:buFontTx/>
              <a:buNone/>
            </a:pPr>
            <a:r>
              <a:rPr lang="en-US" altLang="en-US" sz="2200" b="1">
                <a:solidFill>
                  <a:srgbClr val="000000"/>
                </a:solidFill>
              </a:rPr>
              <a:t>Diet: </a:t>
            </a:r>
            <a:r>
              <a:rPr lang="en-US" altLang="en-US" sz="2200">
                <a:solidFill>
                  <a:srgbClr val="000000"/>
                </a:solidFill>
              </a:rPr>
              <a:t>Omnivore (invertebrates, dead animals, seeds, bird eggs &amp; hatchlings, fish, grains, mice, frogs, fruits &amp; nuts)</a:t>
            </a:r>
          </a:p>
          <a:p>
            <a:pPr marL="0" indent="0">
              <a:buFontTx/>
              <a:buNone/>
            </a:pPr>
            <a:r>
              <a:rPr lang="en-US" altLang="en-US" sz="2200" b="1">
                <a:solidFill>
                  <a:srgbClr val="000000"/>
                </a:solidFill>
              </a:rPr>
              <a:t>Comments: </a:t>
            </a:r>
            <a:r>
              <a:rPr lang="en-US" altLang="en-US" sz="2200">
                <a:solidFill>
                  <a:srgbClr val="000000"/>
                </a:solidFill>
              </a:rPr>
              <a:t>These intelligent birds are often attracted to shiny objects that they put in their nests.  They often mimic the vocalizations of other birds &amp; animals.  Crows were once incorrectly assumed to judge &amp; kill flock members that misbehaved.  For this reason, a group of crows became known as a "murder."</a:t>
            </a:r>
          </a:p>
        </p:txBody>
      </p:sp>
      <p:pic>
        <p:nvPicPr>
          <p:cNvPr id="76804" name="Picture 5" descr="crow                                                           00076F97Macintosh HD                   ABA78158:">
            <a:extLst>
              <a:ext uri="{FF2B5EF4-FFF2-40B4-BE49-F238E27FC236}">
                <a16:creationId xmlns:a16="http://schemas.microsoft.com/office/drawing/2014/main" id="{8454AAB2-FFF5-4400-BFA3-69023186C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14300"/>
            <a:ext cx="1881188"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6" descr="crow murder                                                    00076F97Macintosh HD                   ABA78158:">
            <a:extLst>
              <a:ext uri="{FF2B5EF4-FFF2-40B4-BE49-F238E27FC236}">
                <a16:creationId xmlns:a16="http://schemas.microsoft.com/office/drawing/2014/main" id="{22C43695-2C47-4CBD-ABDE-EBAAD3AB7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2344738"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a:extLst>
              <a:ext uri="{FF2B5EF4-FFF2-40B4-BE49-F238E27FC236}">
                <a16:creationId xmlns:a16="http://schemas.microsoft.com/office/drawing/2014/main" id="{225251B0-EF8A-419E-B625-351F8753E333}"/>
              </a:ext>
            </a:extLst>
          </p:cNvPr>
          <p:cNvSpPr txBox="1">
            <a:spLocks noChangeArrowheads="1"/>
          </p:cNvSpPr>
          <p:nvPr/>
        </p:nvSpPr>
        <p:spPr bwMode="auto">
          <a:xfrm>
            <a:off x="685800" y="5029200"/>
            <a:ext cx="1673225" cy="461963"/>
          </a:xfrm>
          <a:prstGeom prst="rect">
            <a:avLst/>
          </a:prstGeom>
          <a:noFill/>
          <a:ln w="9525">
            <a:noFill/>
            <a:miter lim="800000"/>
            <a:headEnd/>
            <a:tailEnd/>
          </a:ln>
        </p:spPr>
        <p:txBody>
          <a:bodyPr wrap="none">
            <a:spAutoFit/>
          </a:bodyPr>
          <a:lstStyle/>
          <a:p>
            <a:pPr>
              <a:defRPr/>
            </a:pPr>
            <a:r>
              <a:rPr lang="en-US" dirty="0">
                <a:latin typeface="+mn-lt"/>
                <a:cs typeface="+mn-cs"/>
              </a:rPr>
              <a:t>K-1 match</a:t>
            </a:r>
          </a:p>
        </p:txBody>
      </p:sp>
      <p:sp>
        <p:nvSpPr>
          <p:cNvPr id="10" name="AutoShape 7">
            <a:hlinkClick r:id="rId4" action="ppaction://hlinksldjump" highlightClick="1"/>
            <a:extLst>
              <a:ext uri="{FF2B5EF4-FFF2-40B4-BE49-F238E27FC236}">
                <a16:creationId xmlns:a16="http://schemas.microsoft.com/office/drawing/2014/main" id="{E7ABD60B-D168-4494-9228-F7A55B9BEE42}"/>
              </a:ext>
            </a:extLst>
          </p:cNvPr>
          <p:cNvSpPr>
            <a:spLocks noChangeArrowheads="1"/>
          </p:cNvSpPr>
          <p:nvPr/>
        </p:nvSpPr>
        <p:spPr bwMode="auto">
          <a:xfrm>
            <a:off x="2362200" y="56388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1" name="Text Box 8">
            <a:extLst>
              <a:ext uri="{FF2B5EF4-FFF2-40B4-BE49-F238E27FC236}">
                <a16:creationId xmlns:a16="http://schemas.microsoft.com/office/drawing/2014/main" id="{CD43100B-463F-4F3B-9EFE-649E8310C6C0}"/>
              </a:ext>
            </a:extLst>
          </p:cNvPr>
          <p:cNvSpPr txBox="1">
            <a:spLocks noChangeArrowheads="1"/>
          </p:cNvSpPr>
          <p:nvPr/>
        </p:nvSpPr>
        <p:spPr bwMode="auto">
          <a:xfrm>
            <a:off x="609600" y="5715000"/>
            <a:ext cx="1641475" cy="461963"/>
          </a:xfrm>
          <a:prstGeom prst="rect">
            <a:avLst/>
          </a:prstGeom>
          <a:noFill/>
          <a:ln w="9525">
            <a:noFill/>
            <a:miter lim="800000"/>
            <a:headEnd/>
            <a:tailEnd/>
          </a:ln>
        </p:spPr>
        <p:txBody>
          <a:bodyPr wrap="none">
            <a:spAutoFit/>
          </a:bodyPr>
          <a:lstStyle/>
          <a:p>
            <a:pPr>
              <a:defRPr/>
            </a:pPr>
            <a:r>
              <a:rPr lang="en-US" dirty="0">
                <a:latin typeface="+mn-lt"/>
                <a:cs typeface="+mn-cs"/>
              </a:rPr>
              <a:t>Track Key</a:t>
            </a:r>
          </a:p>
        </p:txBody>
      </p:sp>
      <p:sp>
        <p:nvSpPr>
          <p:cNvPr id="12" name="AutoShape 7">
            <a:hlinkClick r:id="rId5" action="ppaction://hlinksldjump" highlightClick="1"/>
            <a:extLst>
              <a:ext uri="{FF2B5EF4-FFF2-40B4-BE49-F238E27FC236}">
                <a16:creationId xmlns:a16="http://schemas.microsoft.com/office/drawing/2014/main" id="{6D9B8F2A-A95D-425F-8831-E5BDD609D165}"/>
              </a:ext>
            </a:extLst>
          </p:cNvPr>
          <p:cNvSpPr>
            <a:spLocks noChangeArrowheads="1"/>
          </p:cNvSpPr>
          <p:nvPr/>
        </p:nvSpPr>
        <p:spPr bwMode="auto">
          <a:xfrm>
            <a:off x="2362200" y="6308725"/>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3" name="Text Box 8">
            <a:extLst>
              <a:ext uri="{FF2B5EF4-FFF2-40B4-BE49-F238E27FC236}">
                <a16:creationId xmlns:a16="http://schemas.microsoft.com/office/drawing/2014/main" id="{2584F338-2688-4BD2-A54B-DFCA5E2C166E}"/>
              </a:ext>
            </a:extLst>
          </p:cNvPr>
          <p:cNvSpPr txBox="1">
            <a:spLocks noChangeArrowheads="1"/>
          </p:cNvSpPr>
          <p:nvPr/>
        </p:nvSpPr>
        <p:spPr bwMode="auto">
          <a:xfrm>
            <a:off x="0" y="6384925"/>
            <a:ext cx="2338388" cy="461963"/>
          </a:xfrm>
          <a:prstGeom prst="rect">
            <a:avLst/>
          </a:prstGeom>
          <a:noFill/>
          <a:ln w="9525">
            <a:noFill/>
            <a:miter lim="800000"/>
            <a:headEnd/>
            <a:tailEnd/>
          </a:ln>
        </p:spPr>
        <p:txBody>
          <a:bodyPr wrap="none">
            <a:spAutoFit/>
          </a:bodyPr>
          <a:lstStyle/>
          <a:p>
            <a:pPr>
              <a:defRPr/>
            </a:pPr>
            <a:r>
              <a:rPr lang="en-US" dirty="0">
                <a:latin typeface="+mn-lt"/>
                <a:cs typeface="+mn-cs"/>
              </a:rPr>
              <a:t>Track ID Guide</a:t>
            </a:r>
          </a:p>
        </p:txBody>
      </p:sp>
      <p:sp>
        <p:nvSpPr>
          <p:cNvPr id="14" name="Action Button: Return 8">
            <a:hlinkClick r:id="" action="ppaction://hlinkshowjump?jump=lastslideviewed" highlightClick="1"/>
            <a:extLst>
              <a:ext uri="{FF2B5EF4-FFF2-40B4-BE49-F238E27FC236}">
                <a16:creationId xmlns:a16="http://schemas.microsoft.com/office/drawing/2014/main" id="{2656CA0A-E652-4ABC-AE07-239905960301}"/>
              </a:ext>
            </a:extLst>
          </p:cNvPr>
          <p:cNvSpPr>
            <a:spLocks noChangeArrowheads="1"/>
          </p:cNvSpPr>
          <p:nvPr/>
        </p:nvSpPr>
        <p:spPr bwMode="auto">
          <a:xfrm>
            <a:off x="2362200" y="5029200"/>
            <a:ext cx="549275" cy="549275"/>
          </a:xfrm>
          <a:prstGeom prst="actionButtonReturn">
            <a:avLst/>
          </a:prstGeom>
          <a:solidFill>
            <a:srgbClr val="D52FCD"/>
          </a:solidFill>
          <a:ln w="9525" algn="ctr">
            <a:solidFill>
              <a:schemeClr val="tx1"/>
            </a:solidFill>
            <a:round/>
            <a:headEnd/>
            <a:tailEnd/>
          </a:ln>
        </p:spPr>
        <p:txBody>
          <a:bodyPr/>
          <a:lstStyle/>
          <a:p>
            <a:pPr>
              <a:defRPr/>
            </a:pPr>
            <a:endParaRPr lang="en-US">
              <a:latin typeface="+mn-lt"/>
              <a:cs typeface="+mn-cs"/>
            </a:endParaRPr>
          </a:p>
        </p:txBody>
      </p:sp>
      <p:sp>
        <p:nvSpPr>
          <p:cNvPr id="76812" name="Action Button: Forward or Next 15">
            <a:hlinkClick r:id="" action="ppaction://hlinkshowjump?jump=nextslide" highlightClick="1"/>
            <a:extLst>
              <a:ext uri="{FF2B5EF4-FFF2-40B4-BE49-F238E27FC236}">
                <a16:creationId xmlns:a16="http://schemas.microsoft.com/office/drawing/2014/main" id="{A9DA60C9-2315-4586-BC71-16E6F2B4CDAD}"/>
              </a:ext>
            </a:extLst>
          </p:cNvPr>
          <p:cNvSpPr>
            <a:spLocks noChangeArrowheads="1"/>
          </p:cNvSpPr>
          <p:nvPr/>
        </p:nvSpPr>
        <p:spPr bwMode="auto">
          <a:xfrm>
            <a:off x="8382000" y="228600"/>
            <a:ext cx="533400" cy="5334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76813" name="Action Button: Back or Previous 16">
            <a:hlinkClick r:id="" action="ppaction://hlinkshowjump?jump=previousslide" highlightClick="1"/>
            <a:extLst>
              <a:ext uri="{FF2B5EF4-FFF2-40B4-BE49-F238E27FC236}">
                <a16:creationId xmlns:a16="http://schemas.microsoft.com/office/drawing/2014/main" id="{6EE6C853-8A23-418F-A30B-FA09FCEB9408}"/>
              </a:ext>
            </a:extLst>
          </p:cNvPr>
          <p:cNvSpPr>
            <a:spLocks noChangeArrowheads="1"/>
          </p:cNvSpPr>
          <p:nvPr/>
        </p:nvSpPr>
        <p:spPr bwMode="auto">
          <a:xfrm>
            <a:off x="7696200" y="228600"/>
            <a:ext cx="533400" cy="5334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E1800F78-9428-4293-88C6-85716B242354}"/>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7DCABCD-AD6E-4510-8602-2B095494BB3B}" type="slidenum">
              <a:rPr lang="en-US" altLang="en-US" sz="1400" b="0">
                <a:latin typeface="Arial" panose="020B0604020202020204" pitchFamily="34" charset="0"/>
              </a:rPr>
              <a:pPr eaLnBrk="1" hangingPunct="1"/>
              <a:t>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6D90B89-6892-4AA5-BDDD-31F6768DBE2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31C4202-132F-4BAF-987E-96F6EF44E244}" type="slidenum">
              <a:rPr lang="en-US" altLang="en-US" sz="1400" b="0">
                <a:latin typeface="Arial" panose="020B0604020202020204" pitchFamily="34" charset="0"/>
              </a:rPr>
              <a:pPr algn="r" eaLnBrk="1" hangingPunct="1"/>
              <a:t>6</a:t>
            </a:fld>
            <a:endParaRPr lang="en-US" altLang="en-US" sz="1400" b="0">
              <a:latin typeface="Arial" panose="020B0604020202020204" pitchFamily="34" charset="0"/>
            </a:endParaRPr>
          </a:p>
        </p:txBody>
      </p:sp>
      <p:sp>
        <p:nvSpPr>
          <p:cNvPr id="22532" name="Rectangle 2">
            <a:extLst>
              <a:ext uri="{FF2B5EF4-FFF2-40B4-BE49-F238E27FC236}">
                <a16:creationId xmlns:a16="http://schemas.microsoft.com/office/drawing/2014/main" id="{683AE1F2-AF87-4A01-9F07-0570FBBAAC8A}"/>
              </a:ext>
            </a:extLst>
          </p:cNvPr>
          <p:cNvSpPr>
            <a:spLocks noGrp="1" noChangeArrowheads="1"/>
          </p:cNvSpPr>
          <p:nvPr>
            <p:ph type="title"/>
          </p:nvPr>
        </p:nvSpPr>
        <p:spPr>
          <a:xfrm>
            <a:off x="381000" y="152400"/>
            <a:ext cx="8229600" cy="503238"/>
          </a:xfrm>
          <a:solidFill>
            <a:srgbClr val="D52FCD"/>
          </a:solidFill>
          <a:ln w="38100">
            <a:solidFill>
              <a:schemeClr val="tx1"/>
            </a:solidFill>
            <a:miter lim="800000"/>
            <a:headEnd/>
            <a:tailEnd/>
          </a:ln>
        </p:spPr>
        <p:txBody>
          <a:bodyPr/>
          <a:lstStyle/>
          <a:p>
            <a:pPr eaLnBrk="1" hangingPunct="1"/>
            <a:r>
              <a:rPr lang="en-US" altLang="en-US" sz="3200" b="1"/>
              <a:t>Exercise 1. Who Walked Here?</a:t>
            </a:r>
          </a:p>
        </p:txBody>
      </p:sp>
      <p:sp>
        <p:nvSpPr>
          <p:cNvPr id="3075" name="Rectangle 3">
            <a:extLst>
              <a:ext uri="{FF2B5EF4-FFF2-40B4-BE49-F238E27FC236}">
                <a16:creationId xmlns:a16="http://schemas.microsoft.com/office/drawing/2014/main" id="{CD620CC6-AEC2-46A7-B887-548CFEF90CC5}"/>
              </a:ext>
            </a:extLst>
          </p:cNvPr>
          <p:cNvSpPr>
            <a:spLocks noGrp="1" noChangeArrowheads="1"/>
          </p:cNvSpPr>
          <p:nvPr>
            <p:ph type="body" idx="1"/>
          </p:nvPr>
        </p:nvSpPr>
        <p:spPr>
          <a:xfrm>
            <a:off x="381000" y="838200"/>
            <a:ext cx="8229600" cy="4525963"/>
          </a:xfrm>
        </p:spPr>
        <p:txBody>
          <a:bodyPr/>
          <a:lstStyle/>
          <a:p>
            <a:pPr eaLnBrk="1" hangingPunct="1">
              <a:lnSpc>
                <a:spcPct val="90000"/>
              </a:lnSpc>
              <a:buFont typeface="Wingdings" panose="05000000000000000000" pitchFamily="2" charset="2"/>
              <a:buChar char="q"/>
            </a:pPr>
            <a:r>
              <a:rPr lang="en-US" altLang="en-US" sz="2400" b="1"/>
              <a:t>One of the best ways to tell what animals are in your backyard is by the </a:t>
            </a:r>
            <a:r>
              <a:rPr lang="en-US" altLang="en-US" sz="2400" b="1">
                <a:solidFill>
                  <a:srgbClr val="D52FCD"/>
                </a:solidFill>
              </a:rPr>
              <a:t>tracks</a:t>
            </a:r>
            <a:r>
              <a:rPr lang="en-US" altLang="en-US" sz="2400" b="1"/>
              <a:t> they leave behind. </a:t>
            </a:r>
          </a:p>
          <a:p>
            <a:pPr eaLnBrk="1" hangingPunct="1">
              <a:lnSpc>
                <a:spcPct val="90000"/>
              </a:lnSpc>
              <a:buFont typeface="Wingdings" panose="05000000000000000000" pitchFamily="2" charset="2"/>
              <a:buChar char="q"/>
            </a:pPr>
            <a:endParaRPr lang="en-US" altLang="en-US" sz="2400" b="1"/>
          </a:p>
          <a:p>
            <a:pPr eaLnBrk="1" hangingPunct="1">
              <a:lnSpc>
                <a:spcPct val="90000"/>
              </a:lnSpc>
              <a:buFont typeface="Wingdings" panose="05000000000000000000" pitchFamily="2" charset="2"/>
              <a:buChar char="q"/>
            </a:pPr>
            <a:r>
              <a:rPr lang="en-US" altLang="en-US" sz="2400" b="1"/>
              <a:t>Every animal has a unique footprint and when it travels over soft ground, it leaves an </a:t>
            </a:r>
            <a:r>
              <a:rPr lang="en-US" altLang="en-US" sz="2400" b="1">
                <a:solidFill>
                  <a:srgbClr val="D52FCD"/>
                </a:solidFill>
              </a:rPr>
              <a:t>impression</a:t>
            </a:r>
            <a:r>
              <a:rPr lang="en-US" altLang="en-US" sz="2400" b="1"/>
              <a:t> of this footprint by which it can be identified.</a:t>
            </a:r>
          </a:p>
          <a:p>
            <a:pPr eaLnBrk="1" hangingPunct="1">
              <a:lnSpc>
                <a:spcPct val="90000"/>
              </a:lnSpc>
              <a:buFont typeface="Wingdings" panose="05000000000000000000" pitchFamily="2" charset="2"/>
              <a:buChar char="q"/>
            </a:pPr>
            <a:endParaRPr lang="en-US" altLang="en-US" sz="2400" b="1"/>
          </a:p>
          <a:p>
            <a:pPr eaLnBrk="1" hangingPunct="1">
              <a:lnSpc>
                <a:spcPct val="90000"/>
              </a:lnSpc>
              <a:buFontTx/>
              <a:buNone/>
            </a:pPr>
            <a:r>
              <a:rPr lang="en-US" altLang="en-US" sz="2400" b="1"/>
              <a:t> In this exercise, you will be detectives, making decisions about animal identities on the basis of the tracks they produce.</a:t>
            </a:r>
          </a:p>
          <a:p>
            <a:pPr eaLnBrk="1" hangingPunct="1">
              <a:lnSpc>
                <a:spcPct val="90000"/>
              </a:lnSpc>
              <a:buFontTx/>
              <a:buNone/>
            </a:pPr>
            <a:endParaRPr lang="en-US" altLang="en-US" sz="2400" b="1"/>
          </a:p>
          <a:p>
            <a:pPr eaLnBrk="1" hangingPunct="1">
              <a:lnSpc>
                <a:spcPct val="90000"/>
              </a:lnSpc>
              <a:buFontTx/>
              <a:buNone/>
            </a:pPr>
            <a:r>
              <a:rPr lang="en-US" altLang="en-US" sz="2400" b="1"/>
              <a:t>Super Solver Question: What additional information can we learn about an animal by examining the tracks it has made?   Click for the answer!</a:t>
            </a:r>
          </a:p>
          <a:p>
            <a:pPr eaLnBrk="1" hangingPunct="1">
              <a:lnSpc>
                <a:spcPct val="90000"/>
              </a:lnSpc>
              <a:buFontTx/>
              <a:buNone/>
            </a:pPr>
            <a:r>
              <a:rPr lang="en-US" altLang="en-US" sz="2400" b="1"/>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6ED408B6-47D7-4978-8E0E-85A04A48FBD0}"/>
              </a:ext>
            </a:extLst>
          </p:cNvPr>
          <p:cNvSpPr>
            <a:spLocks noGrp="1" noChangeArrowheads="1"/>
          </p:cNvSpPr>
          <p:nvPr>
            <p:ph type="title"/>
          </p:nvPr>
        </p:nvSpPr>
        <p:spPr>
          <a:xfrm>
            <a:off x="304800" y="0"/>
            <a:ext cx="5257800" cy="685800"/>
          </a:xfrm>
        </p:spPr>
        <p:txBody>
          <a:bodyPr/>
          <a:lstStyle/>
          <a:p>
            <a:r>
              <a:rPr lang="en-US" altLang="en-US" sz="3600" b="1"/>
              <a:t>Elk </a:t>
            </a:r>
            <a:r>
              <a:rPr lang="en-US" altLang="en-US" sz="3200" b="1"/>
              <a:t>(</a:t>
            </a:r>
            <a:r>
              <a:rPr lang="en-US" altLang="en-US" sz="3200" b="1" i="1"/>
              <a:t>Cervus canadensis</a:t>
            </a:r>
            <a:r>
              <a:rPr lang="en-US" altLang="en-US" sz="3200" b="1"/>
              <a:t>)</a:t>
            </a:r>
            <a:endParaRPr lang="en-US" altLang="en-US"/>
          </a:p>
        </p:txBody>
      </p:sp>
      <p:sp>
        <p:nvSpPr>
          <p:cNvPr id="77827" name="Rectangle 4">
            <a:extLst>
              <a:ext uri="{FF2B5EF4-FFF2-40B4-BE49-F238E27FC236}">
                <a16:creationId xmlns:a16="http://schemas.microsoft.com/office/drawing/2014/main" id="{B2D42C1F-FB38-4303-AB4E-97DF0224435C}"/>
              </a:ext>
            </a:extLst>
          </p:cNvPr>
          <p:cNvSpPr>
            <a:spLocks noGrp="1" noChangeArrowheads="1"/>
          </p:cNvSpPr>
          <p:nvPr>
            <p:ph type="body" idx="1"/>
          </p:nvPr>
        </p:nvSpPr>
        <p:spPr>
          <a:xfrm>
            <a:off x="3429000" y="685800"/>
            <a:ext cx="5537200" cy="6172200"/>
          </a:xfrm>
          <a:ln w="19050">
            <a:solidFill>
              <a:srgbClr val="000000"/>
            </a:solidFill>
            <a:miter lim="800000"/>
            <a:headEnd/>
            <a:tailEnd/>
          </a:ln>
        </p:spPr>
        <p:txBody>
          <a:bodyPr/>
          <a:lstStyle/>
          <a:p>
            <a:pPr marL="0" indent="0">
              <a:buFontTx/>
              <a:buNone/>
            </a:pPr>
            <a:r>
              <a:rPr lang="en-US" altLang="en-US" sz="2200" b="1">
                <a:solidFill>
                  <a:srgbClr val="000000"/>
                </a:solidFill>
              </a:rPr>
              <a:t>Class: </a:t>
            </a:r>
            <a:r>
              <a:rPr lang="en-US" altLang="en-US" sz="2200">
                <a:solidFill>
                  <a:srgbClr val="000000"/>
                </a:solidFill>
              </a:rPr>
              <a:t>Mammalia (mammals)</a:t>
            </a:r>
          </a:p>
          <a:p>
            <a:pPr marL="0" indent="0">
              <a:buFontTx/>
              <a:buNone/>
            </a:pPr>
            <a:r>
              <a:rPr lang="en-US" altLang="en-US" sz="2200" b="1">
                <a:solidFill>
                  <a:srgbClr val="000000"/>
                </a:solidFill>
              </a:rPr>
              <a:t>Order: </a:t>
            </a:r>
            <a:r>
              <a:rPr lang="en-US" altLang="en-US" sz="2200">
                <a:solidFill>
                  <a:srgbClr val="000000"/>
                </a:solidFill>
              </a:rPr>
              <a:t>Artiodactyla (even-toed ungulates)</a:t>
            </a:r>
          </a:p>
          <a:p>
            <a:pPr marL="0" indent="0">
              <a:buFontTx/>
              <a:buNone/>
            </a:pPr>
            <a:r>
              <a:rPr lang="en-US" altLang="en-US" sz="2200" b="1">
                <a:solidFill>
                  <a:srgbClr val="000000"/>
                </a:solidFill>
              </a:rPr>
              <a:t>Family: </a:t>
            </a:r>
            <a:r>
              <a:rPr lang="en-US" altLang="en-US" sz="2200">
                <a:solidFill>
                  <a:srgbClr val="000000"/>
                </a:solidFill>
              </a:rPr>
              <a:t>Cervidae (deer &amp; relatives)</a:t>
            </a:r>
          </a:p>
          <a:p>
            <a:pPr marL="0" indent="0">
              <a:buFontTx/>
              <a:buNone/>
            </a:pPr>
            <a:r>
              <a:rPr lang="en-US" altLang="en-US" sz="2200" b="1">
                <a:solidFill>
                  <a:srgbClr val="000000"/>
                </a:solidFill>
              </a:rPr>
              <a:t>Habitat: </a:t>
            </a:r>
            <a:r>
              <a:rPr lang="en-US" altLang="en-US" sz="2200">
                <a:solidFill>
                  <a:srgbClr val="000000"/>
                </a:solidFill>
              </a:rPr>
              <a:t>Terrestrial (forests &amp; forest edges)</a:t>
            </a:r>
          </a:p>
          <a:p>
            <a:pPr marL="0" indent="0">
              <a:buFontTx/>
              <a:buNone/>
            </a:pPr>
            <a:r>
              <a:rPr lang="en-US" altLang="en-US" sz="2200" b="1">
                <a:solidFill>
                  <a:srgbClr val="000000"/>
                </a:solidFill>
              </a:rPr>
              <a:t>Diet: </a:t>
            </a:r>
            <a:r>
              <a:rPr lang="en-US" altLang="en-US" sz="2200">
                <a:solidFill>
                  <a:srgbClr val="000000"/>
                </a:solidFill>
              </a:rPr>
              <a:t>Herbivore (grasses, plants, leaves, and bark)</a:t>
            </a:r>
          </a:p>
          <a:p>
            <a:pPr marL="0" indent="0">
              <a:buFontTx/>
              <a:buNone/>
            </a:pPr>
            <a:r>
              <a:rPr lang="en-US" altLang="en-US" sz="2200" b="1">
                <a:solidFill>
                  <a:srgbClr val="000000"/>
                </a:solidFill>
              </a:rPr>
              <a:t>Comments: </a:t>
            </a:r>
            <a:r>
              <a:rPr lang="en-US" altLang="en-US" sz="2200">
                <a:solidFill>
                  <a:srgbClr val="000000"/>
                </a:solidFill>
              </a:rPr>
              <a:t>The elk is one of the largest species of deer in the world, and one of North America's largest mammals.  The Eastern elk, a subspecies once found in Tennessee, is now extinct, but reintroduction of a related subspecies by conservation groups has been fairly successful in restoring these large herbivores to forests in the Appalachian region.</a:t>
            </a:r>
          </a:p>
        </p:txBody>
      </p:sp>
      <p:pic>
        <p:nvPicPr>
          <p:cNvPr id="77828" name="Picture 2">
            <a:extLst>
              <a:ext uri="{FF2B5EF4-FFF2-40B4-BE49-F238E27FC236}">
                <a16:creationId xmlns:a16="http://schemas.microsoft.com/office/drawing/2014/main" id="{00179A9E-3ACC-42CC-821A-A62B01D56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3071813"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FCEABE7B-46BD-4E6E-8095-0D0E14620858}"/>
              </a:ext>
            </a:extLst>
          </p:cNvPr>
          <p:cNvSpPr txBox="1">
            <a:spLocks noChangeArrowheads="1"/>
          </p:cNvSpPr>
          <p:nvPr/>
        </p:nvSpPr>
        <p:spPr bwMode="auto">
          <a:xfrm>
            <a:off x="990600" y="3352800"/>
            <a:ext cx="1673225" cy="461963"/>
          </a:xfrm>
          <a:prstGeom prst="rect">
            <a:avLst/>
          </a:prstGeom>
          <a:noFill/>
          <a:ln w="9525">
            <a:noFill/>
            <a:miter lim="800000"/>
            <a:headEnd/>
            <a:tailEnd/>
          </a:ln>
        </p:spPr>
        <p:txBody>
          <a:bodyPr wrap="none">
            <a:spAutoFit/>
          </a:bodyPr>
          <a:lstStyle/>
          <a:p>
            <a:pPr>
              <a:defRPr/>
            </a:pPr>
            <a:r>
              <a:rPr lang="en-US" dirty="0">
                <a:latin typeface="+mn-lt"/>
                <a:cs typeface="+mn-cs"/>
              </a:rPr>
              <a:t>K-1 match</a:t>
            </a:r>
          </a:p>
        </p:txBody>
      </p:sp>
      <p:sp>
        <p:nvSpPr>
          <p:cNvPr id="9" name="AutoShape 7">
            <a:hlinkClick r:id="rId3" action="ppaction://hlinksldjump" highlightClick="1"/>
            <a:extLst>
              <a:ext uri="{FF2B5EF4-FFF2-40B4-BE49-F238E27FC236}">
                <a16:creationId xmlns:a16="http://schemas.microsoft.com/office/drawing/2014/main" id="{D2745F22-1529-4B52-8AAF-02B9263EF056}"/>
              </a:ext>
            </a:extLst>
          </p:cNvPr>
          <p:cNvSpPr>
            <a:spLocks noChangeArrowheads="1"/>
          </p:cNvSpPr>
          <p:nvPr/>
        </p:nvSpPr>
        <p:spPr bwMode="auto">
          <a:xfrm>
            <a:off x="2667000" y="51816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0" name="Text Box 8">
            <a:extLst>
              <a:ext uri="{FF2B5EF4-FFF2-40B4-BE49-F238E27FC236}">
                <a16:creationId xmlns:a16="http://schemas.microsoft.com/office/drawing/2014/main" id="{3FF1BB55-CF28-4CC1-B95C-06125C5ADE04}"/>
              </a:ext>
            </a:extLst>
          </p:cNvPr>
          <p:cNvSpPr txBox="1">
            <a:spLocks noChangeArrowheads="1"/>
          </p:cNvSpPr>
          <p:nvPr/>
        </p:nvSpPr>
        <p:spPr bwMode="auto">
          <a:xfrm>
            <a:off x="1066800" y="5257800"/>
            <a:ext cx="1485900" cy="461963"/>
          </a:xfrm>
          <a:prstGeom prst="rect">
            <a:avLst/>
          </a:prstGeom>
          <a:noFill/>
          <a:ln w="9525">
            <a:noFill/>
            <a:miter lim="800000"/>
            <a:headEnd/>
            <a:tailEnd/>
          </a:ln>
        </p:spPr>
        <p:txBody>
          <a:bodyPr wrap="none">
            <a:spAutoFit/>
          </a:bodyPr>
          <a:lstStyle/>
          <a:p>
            <a:pPr>
              <a:defRPr/>
            </a:pPr>
            <a:r>
              <a:rPr lang="en-US" dirty="0">
                <a:latin typeface="+mn-lt"/>
                <a:cs typeface="+mn-cs"/>
              </a:rPr>
              <a:t>Scat Key</a:t>
            </a:r>
          </a:p>
        </p:txBody>
      </p:sp>
      <p:sp>
        <p:nvSpPr>
          <p:cNvPr id="11" name="AutoShape 7">
            <a:hlinkClick r:id="rId4" action="ppaction://hlinksldjump" highlightClick="1"/>
            <a:extLst>
              <a:ext uri="{FF2B5EF4-FFF2-40B4-BE49-F238E27FC236}">
                <a16:creationId xmlns:a16="http://schemas.microsoft.com/office/drawing/2014/main" id="{3094BEFD-1E4D-483A-A037-B55A4F05F7DE}"/>
              </a:ext>
            </a:extLst>
          </p:cNvPr>
          <p:cNvSpPr>
            <a:spLocks noChangeArrowheads="1"/>
          </p:cNvSpPr>
          <p:nvPr/>
        </p:nvSpPr>
        <p:spPr bwMode="auto">
          <a:xfrm>
            <a:off x="2667000" y="38862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2" name="Text Box 8">
            <a:extLst>
              <a:ext uri="{FF2B5EF4-FFF2-40B4-BE49-F238E27FC236}">
                <a16:creationId xmlns:a16="http://schemas.microsoft.com/office/drawing/2014/main" id="{1006FF6E-C816-49E2-B1DD-3F3130B32615}"/>
              </a:ext>
            </a:extLst>
          </p:cNvPr>
          <p:cNvSpPr txBox="1">
            <a:spLocks noChangeArrowheads="1"/>
          </p:cNvSpPr>
          <p:nvPr/>
        </p:nvSpPr>
        <p:spPr bwMode="auto">
          <a:xfrm>
            <a:off x="914400" y="3962400"/>
            <a:ext cx="1641475" cy="461963"/>
          </a:xfrm>
          <a:prstGeom prst="rect">
            <a:avLst/>
          </a:prstGeom>
          <a:noFill/>
          <a:ln w="9525">
            <a:noFill/>
            <a:miter lim="800000"/>
            <a:headEnd/>
            <a:tailEnd/>
          </a:ln>
        </p:spPr>
        <p:txBody>
          <a:bodyPr wrap="none">
            <a:spAutoFit/>
          </a:bodyPr>
          <a:lstStyle/>
          <a:p>
            <a:pPr>
              <a:defRPr/>
            </a:pPr>
            <a:r>
              <a:rPr lang="en-US" dirty="0">
                <a:latin typeface="+mn-lt"/>
                <a:cs typeface="+mn-cs"/>
              </a:rPr>
              <a:t>Track Key</a:t>
            </a:r>
          </a:p>
        </p:txBody>
      </p:sp>
      <p:sp>
        <p:nvSpPr>
          <p:cNvPr id="13" name="AutoShape 7">
            <a:hlinkClick r:id="rId5" action="ppaction://hlinksldjump" highlightClick="1"/>
            <a:extLst>
              <a:ext uri="{FF2B5EF4-FFF2-40B4-BE49-F238E27FC236}">
                <a16:creationId xmlns:a16="http://schemas.microsoft.com/office/drawing/2014/main" id="{3613C39F-3872-4715-99FC-677E3544AC50}"/>
              </a:ext>
            </a:extLst>
          </p:cNvPr>
          <p:cNvSpPr>
            <a:spLocks noChangeArrowheads="1"/>
          </p:cNvSpPr>
          <p:nvPr/>
        </p:nvSpPr>
        <p:spPr bwMode="auto">
          <a:xfrm>
            <a:off x="2667000" y="4556125"/>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4" name="Text Box 8">
            <a:extLst>
              <a:ext uri="{FF2B5EF4-FFF2-40B4-BE49-F238E27FC236}">
                <a16:creationId xmlns:a16="http://schemas.microsoft.com/office/drawing/2014/main" id="{E205208D-CCC6-4D8E-B49E-15EBEE1218F0}"/>
              </a:ext>
            </a:extLst>
          </p:cNvPr>
          <p:cNvSpPr txBox="1">
            <a:spLocks noChangeArrowheads="1"/>
          </p:cNvSpPr>
          <p:nvPr/>
        </p:nvSpPr>
        <p:spPr bwMode="auto">
          <a:xfrm>
            <a:off x="304800" y="4632325"/>
            <a:ext cx="2338388" cy="461963"/>
          </a:xfrm>
          <a:prstGeom prst="rect">
            <a:avLst/>
          </a:prstGeom>
          <a:noFill/>
          <a:ln w="9525">
            <a:noFill/>
            <a:miter lim="800000"/>
            <a:headEnd/>
            <a:tailEnd/>
          </a:ln>
        </p:spPr>
        <p:txBody>
          <a:bodyPr wrap="none">
            <a:spAutoFit/>
          </a:bodyPr>
          <a:lstStyle/>
          <a:p>
            <a:pPr>
              <a:defRPr/>
            </a:pPr>
            <a:r>
              <a:rPr lang="en-US" dirty="0">
                <a:latin typeface="+mn-lt"/>
                <a:cs typeface="+mn-cs"/>
              </a:rPr>
              <a:t>Track ID Guide</a:t>
            </a:r>
          </a:p>
        </p:txBody>
      </p:sp>
      <p:sp>
        <p:nvSpPr>
          <p:cNvPr id="15" name="Action Button: Return 8">
            <a:hlinkClick r:id="" action="ppaction://hlinkshowjump?jump=lastslideviewed" highlightClick="1"/>
            <a:extLst>
              <a:ext uri="{FF2B5EF4-FFF2-40B4-BE49-F238E27FC236}">
                <a16:creationId xmlns:a16="http://schemas.microsoft.com/office/drawing/2014/main" id="{B54499E5-1155-476B-BA1F-2FBB8C0F1206}"/>
              </a:ext>
            </a:extLst>
          </p:cNvPr>
          <p:cNvSpPr>
            <a:spLocks noChangeArrowheads="1"/>
          </p:cNvSpPr>
          <p:nvPr/>
        </p:nvSpPr>
        <p:spPr bwMode="auto">
          <a:xfrm>
            <a:off x="2667000" y="3276600"/>
            <a:ext cx="549275" cy="549275"/>
          </a:xfrm>
          <a:prstGeom prst="actionButtonReturn">
            <a:avLst/>
          </a:prstGeom>
          <a:solidFill>
            <a:srgbClr val="D52FCD"/>
          </a:solidFill>
          <a:ln w="9525" algn="ctr">
            <a:solidFill>
              <a:schemeClr val="tx1"/>
            </a:solidFill>
            <a:round/>
            <a:headEnd/>
            <a:tailEnd/>
          </a:ln>
        </p:spPr>
        <p:txBody>
          <a:bodyPr/>
          <a:lstStyle/>
          <a:p>
            <a:pPr>
              <a:defRPr/>
            </a:pPr>
            <a:endParaRPr lang="en-US">
              <a:latin typeface="+mn-lt"/>
              <a:cs typeface="+mn-cs"/>
            </a:endParaRPr>
          </a:p>
        </p:txBody>
      </p:sp>
      <p:sp>
        <p:nvSpPr>
          <p:cNvPr id="16" name="AutoShape 7">
            <a:hlinkClick r:id="rId6" action="ppaction://hlinksldjump" highlightClick="1"/>
            <a:extLst>
              <a:ext uri="{FF2B5EF4-FFF2-40B4-BE49-F238E27FC236}">
                <a16:creationId xmlns:a16="http://schemas.microsoft.com/office/drawing/2014/main" id="{BBD22B8A-292C-4131-AC62-9703DA37BCD4}"/>
              </a:ext>
            </a:extLst>
          </p:cNvPr>
          <p:cNvSpPr>
            <a:spLocks noChangeArrowheads="1"/>
          </p:cNvSpPr>
          <p:nvPr/>
        </p:nvSpPr>
        <p:spPr bwMode="auto">
          <a:xfrm>
            <a:off x="2667000" y="57912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7" name="Text Box 8">
            <a:extLst>
              <a:ext uri="{FF2B5EF4-FFF2-40B4-BE49-F238E27FC236}">
                <a16:creationId xmlns:a16="http://schemas.microsoft.com/office/drawing/2014/main" id="{144D3F0D-018A-4DA2-821A-E2FE6176F06E}"/>
              </a:ext>
            </a:extLst>
          </p:cNvPr>
          <p:cNvSpPr txBox="1">
            <a:spLocks noChangeArrowheads="1"/>
          </p:cNvSpPr>
          <p:nvPr/>
        </p:nvSpPr>
        <p:spPr bwMode="auto">
          <a:xfrm>
            <a:off x="381000" y="5867400"/>
            <a:ext cx="2184400" cy="461963"/>
          </a:xfrm>
          <a:prstGeom prst="rect">
            <a:avLst/>
          </a:prstGeom>
          <a:noFill/>
          <a:ln w="9525">
            <a:noFill/>
            <a:miter lim="800000"/>
            <a:headEnd/>
            <a:tailEnd/>
          </a:ln>
        </p:spPr>
        <p:txBody>
          <a:bodyPr wrap="none">
            <a:spAutoFit/>
          </a:bodyPr>
          <a:lstStyle/>
          <a:p>
            <a:pPr>
              <a:defRPr/>
            </a:pPr>
            <a:r>
              <a:rPr lang="en-US" dirty="0">
                <a:latin typeface="+mn-lt"/>
                <a:cs typeface="+mn-cs"/>
              </a:rPr>
              <a:t>Scat ID Guide</a:t>
            </a:r>
          </a:p>
        </p:txBody>
      </p:sp>
      <p:sp>
        <p:nvSpPr>
          <p:cNvPr id="77839" name="Action Button: Forward or Next 17">
            <a:hlinkClick r:id="" action="ppaction://hlinkshowjump?jump=nextslide" highlightClick="1"/>
            <a:extLst>
              <a:ext uri="{FF2B5EF4-FFF2-40B4-BE49-F238E27FC236}">
                <a16:creationId xmlns:a16="http://schemas.microsoft.com/office/drawing/2014/main" id="{8BD3A2BD-FA21-4AC8-A907-A97AF24BDCCE}"/>
              </a:ext>
            </a:extLst>
          </p:cNvPr>
          <p:cNvSpPr>
            <a:spLocks noChangeArrowheads="1"/>
          </p:cNvSpPr>
          <p:nvPr/>
        </p:nvSpPr>
        <p:spPr bwMode="auto">
          <a:xfrm>
            <a:off x="8305800" y="0"/>
            <a:ext cx="533400" cy="5334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77840" name="Action Button: Back or Previous 18">
            <a:hlinkClick r:id="" action="ppaction://hlinkshowjump?jump=previousslide" highlightClick="1"/>
            <a:extLst>
              <a:ext uri="{FF2B5EF4-FFF2-40B4-BE49-F238E27FC236}">
                <a16:creationId xmlns:a16="http://schemas.microsoft.com/office/drawing/2014/main" id="{98E72728-58FB-41D8-B023-690A41964150}"/>
              </a:ext>
            </a:extLst>
          </p:cNvPr>
          <p:cNvSpPr>
            <a:spLocks noChangeArrowheads="1"/>
          </p:cNvSpPr>
          <p:nvPr/>
        </p:nvSpPr>
        <p:spPr bwMode="auto">
          <a:xfrm>
            <a:off x="7620000" y="0"/>
            <a:ext cx="533400" cy="5334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840313BD-D4B3-43FD-87CC-E65B26E6CD40}"/>
              </a:ext>
            </a:extLst>
          </p:cNvPr>
          <p:cNvSpPr>
            <a:spLocks noGrp="1" noChangeArrowheads="1"/>
          </p:cNvSpPr>
          <p:nvPr>
            <p:ph type="title"/>
          </p:nvPr>
        </p:nvSpPr>
        <p:spPr>
          <a:xfrm>
            <a:off x="2590800" y="0"/>
            <a:ext cx="5486400" cy="800100"/>
          </a:xfrm>
        </p:spPr>
        <p:txBody>
          <a:bodyPr/>
          <a:lstStyle/>
          <a:p>
            <a:r>
              <a:rPr lang="en-US" altLang="en-US" sz="2800" b="1">
                <a:solidFill>
                  <a:srgbClr val="000000"/>
                </a:solidFill>
              </a:rPr>
              <a:t>White-Tailed Deer</a:t>
            </a:r>
            <a:br>
              <a:rPr lang="en-US" altLang="en-US" sz="2800" b="1">
                <a:solidFill>
                  <a:srgbClr val="000000"/>
                </a:solidFill>
              </a:rPr>
            </a:br>
            <a:r>
              <a:rPr lang="en-US" altLang="en-US" sz="2800" b="1">
                <a:solidFill>
                  <a:srgbClr val="000000"/>
                </a:solidFill>
              </a:rPr>
              <a:t>(</a:t>
            </a:r>
            <a:r>
              <a:rPr lang="en-US" altLang="en-US" sz="2800" b="1" i="1">
                <a:solidFill>
                  <a:srgbClr val="000000"/>
                </a:solidFill>
              </a:rPr>
              <a:t>Odocoileus virginianus</a:t>
            </a:r>
            <a:r>
              <a:rPr lang="en-US" altLang="en-US" sz="2800" b="1">
                <a:solidFill>
                  <a:srgbClr val="000000"/>
                </a:solidFill>
              </a:rPr>
              <a:t>)</a:t>
            </a:r>
            <a:endParaRPr lang="en-US" altLang="en-US" sz="2800">
              <a:solidFill>
                <a:srgbClr val="000000"/>
              </a:solidFill>
            </a:endParaRPr>
          </a:p>
        </p:txBody>
      </p:sp>
      <p:sp>
        <p:nvSpPr>
          <p:cNvPr id="78851" name="Rectangle 4">
            <a:extLst>
              <a:ext uri="{FF2B5EF4-FFF2-40B4-BE49-F238E27FC236}">
                <a16:creationId xmlns:a16="http://schemas.microsoft.com/office/drawing/2014/main" id="{8F639099-7503-4C54-AD7E-DC1FC526D324}"/>
              </a:ext>
            </a:extLst>
          </p:cNvPr>
          <p:cNvSpPr>
            <a:spLocks noGrp="1" noChangeArrowheads="1"/>
          </p:cNvSpPr>
          <p:nvPr>
            <p:ph type="body" idx="1"/>
          </p:nvPr>
        </p:nvSpPr>
        <p:spPr>
          <a:xfrm>
            <a:off x="3200400" y="914400"/>
            <a:ext cx="5638800" cy="5829300"/>
          </a:xfrm>
          <a:ln w="19050">
            <a:solidFill>
              <a:srgbClr val="000000"/>
            </a:solidFill>
            <a:miter lim="800000"/>
            <a:headEnd/>
            <a:tailEnd/>
          </a:ln>
        </p:spPr>
        <p:txBody>
          <a:bodyPr/>
          <a:lstStyle/>
          <a:p>
            <a:pPr marL="0" indent="0">
              <a:buFontTx/>
              <a:buNone/>
            </a:pPr>
            <a:r>
              <a:rPr lang="en-US" altLang="en-US" sz="2200" b="1">
                <a:solidFill>
                  <a:srgbClr val="000000"/>
                </a:solidFill>
              </a:rPr>
              <a:t>Class: </a:t>
            </a:r>
            <a:r>
              <a:rPr lang="en-US" altLang="en-US" sz="2200">
                <a:solidFill>
                  <a:srgbClr val="000000"/>
                </a:solidFill>
              </a:rPr>
              <a:t>Mammalia (mammals)</a:t>
            </a:r>
          </a:p>
          <a:p>
            <a:pPr marL="0" indent="0">
              <a:buFontTx/>
              <a:buNone/>
            </a:pPr>
            <a:r>
              <a:rPr lang="en-US" altLang="en-US" sz="2200" b="1">
                <a:solidFill>
                  <a:srgbClr val="000000"/>
                </a:solidFill>
              </a:rPr>
              <a:t>Order: </a:t>
            </a:r>
            <a:r>
              <a:rPr lang="en-US" altLang="en-US" sz="2200">
                <a:solidFill>
                  <a:srgbClr val="000000"/>
                </a:solidFill>
              </a:rPr>
              <a:t>Artiodactyla (even-toed ungulates)</a:t>
            </a:r>
          </a:p>
          <a:p>
            <a:pPr marL="0" indent="0">
              <a:buFontTx/>
              <a:buNone/>
            </a:pPr>
            <a:r>
              <a:rPr lang="en-US" altLang="en-US" sz="2200" b="1">
                <a:solidFill>
                  <a:srgbClr val="000000"/>
                </a:solidFill>
              </a:rPr>
              <a:t>Family: </a:t>
            </a:r>
            <a:r>
              <a:rPr lang="en-US" altLang="en-US" sz="2200">
                <a:solidFill>
                  <a:srgbClr val="000000"/>
                </a:solidFill>
              </a:rPr>
              <a:t>Cervidae (deer &amp; relatives)</a:t>
            </a:r>
          </a:p>
          <a:p>
            <a:pPr marL="0" indent="0">
              <a:buFontTx/>
              <a:buNone/>
            </a:pPr>
            <a:r>
              <a:rPr lang="en-US" altLang="en-US" sz="2200" b="1">
                <a:solidFill>
                  <a:srgbClr val="000000"/>
                </a:solidFill>
              </a:rPr>
              <a:t>Habitat: </a:t>
            </a:r>
            <a:r>
              <a:rPr lang="en-US" altLang="en-US" sz="2200">
                <a:solidFill>
                  <a:srgbClr val="000000"/>
                </a:solidFill>
              </a:rPr>
              <a:t>Terrestrial (forests &amp; grasslands)</a:t>
            </a:r>
          </a:p>
          <a:p>
            <a:pPr marL="0" indent="0">
              <a:buFontTx/>
              <a:buNone/>
            </a:pPr>
            <a:r>
              <a:rPr lang="en-US" altLang="en-US" sz="2200" b="1">
                <a:solidFill>
                  <a:srgbClr val="000000"/>
                </a:solidFill>
              </a:rPr>
              <a:t>Diet: </a:t>
            </a:r>
            <a:r>
              <a:rPr lang="en-US" altLang="en-US" sz="2200">
                <a:solidFill>
                  <a:srgbClr val="000000"/>
                </a:solidFill>
              </a:rPr>
              <a:t>Herbivore (twigs, leaves, acorns, grasses, fruit)</a:t>
            </a:r>
          </a:p>
          <a:p>
            <a:pPr marL="0" indent="0">
              <a:buFontTx/>
              <a:buNone/>
            </a:pPr>
            <a:r>
              <a:rPr lang="en-US" altLang="en-US" sz="2200" b="1">
                <a:solidFill>
                  <a:srgbClr val="000000"/>
                </a:solidFill>
              </a:rPr>
              <a:t>Comments: </a:t>
            </a:r>
            <a:r>
              <a:rPr lang="en-US" altLang="en-US" sz="2200">
                <a:solidFill>
                  <a:srgbClr val="000000"/>
                </a:solidFill>
              </a:rPr>
              <a:t>Deer are shy, and are usually seen at dusk or early morning.  The males have antlers, and fight with each other to keep a harem of females.  The white "flag" on the underside of the white-tailed deer's tail is used to communicate an alarm signal to other deer when a predator has been sighted, to help groups of deer stay together, and to let a predator know that it has been spotted.</a:t>
            </a:r>
          </a:p>
        </p:txBody>
      </p:sp>
      <p:pic>
        <p:nvPicPr>
          <p:cNvPr id="78852" name="Picture 6" descr="white tail fawn                                                00076F97Macintosh HD                   ABA78158:">
            <a:extLst>
              <a:ext uri="{FF2B5EF4-FFF2-40B4-BE49-F238E27FC236}">
                <a16:creationId xmlns:a16="http://schemas.microsoft.com/office/drawing/2014/main" id="{65CFCE69-E259-4511-B13F-B781BE35D8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25654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7" descr="white tail deer                                                00076F97Macintosh HD                   ABA78158:">
            <a:extLst>
              <a:ext uri="{FF2B5EF4-FFF2-40B4-BE49-F238E27FC236}">
                <a16:creationId xmlns:a16="http://schemas.microsoft.com/office/drawing/2014/main" id="{097C43B8-91DE-44C9-A612-0C96FC710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2798763"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8">
            <a:extLst>
              <a:ext uri="{FF2B5EF4-FFF2-40B4-BE49-F238E27FC236}">
                <a16:creationId xmlns:a16="http://schemas.microsoft.com/office/drawing/2014/main" id="{67F1D1A1-77F9-4A50-9F3A-8DF5A7FBEB1D}"/>
              </a:ext>
            </a:extLst>
          </p:cNvPr>
          <p:cNvSpPr txBox="1">
            <a:spLocks noChangeArrowheads="1"/>
          </p:cNvSpPr>
          <p:nvPr/>
        </p:nvSpPr>
        <p:spPr bwMode="auto">
          <a:xfrm>
            <a:off x="1905000" y="2971800"/>
            <a:ext cx="969963" cy="461963"/>
          </a:xfrm>
          <a:prstGeom prst="rect">
            <a:avLst/>
          </a:prstGeom>
          <a:noFill/>
          <a:ln w="9525">
            <a:noFill/>
            <a:miter lim="800000"/>
            <a:headEnd/>
            <a:tailEnd/>
          </a:ln>
        </p:spPr>
        <p:txBody>
          <a:bodyPr wrap="none">
            <a:spAutoFit/>
          </a:bodyPr>
          <a:lstStyle/>
          <a:p>
            <a:pPr>
              <a:defRPr/>
            </a:pPr>
            <a:r>
              <a:rPr lang="en-US" dirty="0">
                <a:solidFill>
                  <a:schemeClr val="bg1"/>
                </a:solidFill>
                <a:latin typeface="+mn-lt"/>
                <a:cs typeface="+mn-cs"/>
              </a:rPr>
              <a:t>Fawn</a:t>
            </a:r>
          </a:p>
        </p:txBody>
      </p:sp>
      <p:sp>
        <p:nvSpPr>
          <p:cNvPr id="15367" name="Text Box 9">
            <a:extLst>
              <a:ext uri="{FF2B5EF4-FFF2-40B4-BE49-F238E27FC236}">
                <a16:creationId xmlns:a16="http://schemas.microsoft.com/office/drawing/2014/main" id="{0E0E7F93-6AE2-4F59-B4B2-65D75915A84D}"/>
              </a:ext>
            </a:extLst>
          </p:cNvPr>
          <p:cNvSpPr txBox="1">
            <a:spLocks noChangeArrowheads="1"/>
          </p:cNvSpPr>
          <p:nvPr/>
        </p:nvSpPr>
        <p:spPr bwMode="auto">
          <a:xfrm>
            <a:off x="1371600" y="1371600"/>
            <a:ext cx="1739900" cy="461963"/>
          </a:xfrm>
          <a:prstGeom prst="rect">
            <a:avLst/>
          </a:prstGeom>
          <a:noFill/>
          <a:ln w="9525">
            <a:noFill/>
            <a:miter lim="800000"/>
            <a:headEnd/>
            <a:tailEnd/>
          </a:ln>
        </p:spPr>
        <p:txBody>
          <a:bodyPr wrap="none">
            <a:spAutoFit/>
          </a:bodyPr>
          <a:lstStyle/>
          <a:p>
            <a:pPr>
              <a:defRPr/>
            </a:pPr>
            <a:r>
              <a:rPr lang="en-US" dirty="0">
                <a:solidFill>
                  <a:schemeClr val="bg1"/>
                </a:solidFill>
                <a:latin typeface="+mn-lt"/>
                <a:cs typeface="+mn-cs"/>
              </a:rPr>
              <a:t>Adult Male</a:t>
            </a:r>
          </a:p>
        </p:txBody>
      </p:sp>
      <p:sp>
        <p:nvSpPr>
          <p:cNvPr id="8" name="Text Box 6">
            <a:extLst>
              <a:ext uri="{FF2B5EF4-FFF2-40B4-BE49-F238E27FC236}">
                <a16:creationId xmlns:a16="http://schemas.microsoft.com/office/drawing/2014/main" id="{E847D87B-2411-48EC-9A58-785BA41692C7}"/>
              </a:ext>
            </a:extLst>
          </p:cNvPr>
          <p:cNvSpPr txBox="1">
            <a:spLocks noChangeArrowheads="1"/>
          </p:cNvSpPr>
          <p:nvPr/>
        </p:nvSpPr>
        <p:spPr bwMode="auto">
          <a:xfrm>
            <a:off x="914400" y="3657600"/>
            <a:ext cx="1673225" cy="461963"/>
          </a:xfrm>
          <a:prstGeom prst="rect">
            <a:avLst/>
          </a:prstGeom>
          <a:noFill/>
          <a:ln w="9525">
            <a:noFill/>
            <a:miter lim="800000"/>
            <a:headEnd/>
            <a:tailEnd/>
          </a:ln>
        </p:spPr>
        <p:txBody>
          <a:bodyPr wrap="none">
            <a:spAutoFit/>
          </a:bodyPr>
          <a:lstStyle/>
          <a:p>
            <a:pPr>
              <a:defRPr/>
            </a:pPr>
            <a:r>
              <a:rPr lang="en-US" dirty="0">
                <a:latin typeface="+mn-lt"/>
                <a:cs typeface="+mn-cs"/>
              </a:rPr>
              <a:t>K-1 match</a:t>
            </a:r>
          </a:p>
        </p:txBody>
      </p:sp>
      <p:sp>
        <p:nvSpPr>
          <p:cNvPr id="12" name="AutoShape 7">
            <a:hlinkClick r:id="rId4" action="ppaction://hlinksldjump" highlightClick="1"/>
            <a:extLst>
              <a:ext uri="{FF2B5EF4-FFF2-40B4-BE49-F238E27FC236}">
                <a16:creationId xmlns:a16="http://schemas.microsoft.com/office/drawing/2014/main" id="{B8E1503F-352F-45D9-B37C-7C29BCA01B0D}"/>
              </a:ext>
            </a:extLst>
          </p:cNvPr>
          <p:cNvSpPr>
            <a:spLocks noChangeArrowheads="1"/>
          </p:cNvSpPr>
          <p:nvPr/>
        </p:nvSpPr>
        <p:spPr bwMode="auto">
          <a:xfrm>
            <a:off x="2590800" y="54864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3" name="Text Box 8">
            <a:extLst>
              <a:ext uri="{FF2B5EF4-FFF2-40B4-BE49-F238E27FC236}">
                <a16:creationId xmlns:a16="http://schemas.microsoft.com/office/drawing/2014/main" id="{C43FE4BF-CA69-40D5-B578-0BF2D3220419}"/>
              </a:ext>
            </a:extLst>
          </p:cNvPr>
          <p:cNvSpPr txBox="1">
            <a:spLocks noChangeArrowheads="1"/>
          </p:cNvSpPr>
          <p:nvPr/>
        </p:nvSpPr>
        <p:spPr bwMode="auto">
          <a:xfrm>
            <a:off x="990600" y="5562600"/>
            <a:ext cx="1485900" cy="461963"/>
          </a:xfrm>
          <a:prstGeom prst="rect">
            <a:avLst/>
          </a:prstGeom>
          <a:noFill/>
          <a:ln w="9525">
            <a:noFill/>
            <a:miter lim="800000"/>
            <a:headEnd/>
            <a:tailEnd/>
          </a:ln>
        </p:spPr>
        <p:txBody>
          <a:bodyPr wrap="none">
            <a:spAutoFit/>
          </a:bodyPr>
          <a:lstStyle/>
          <a:p>
            <a:pPr>
              <a:defRPr/>
            </a:pPr>
            <a:r>
              <a:rPr lang="en-US" dirty="0">
                <a:latin typeface="+mn-lt"/>
                <a:cs typeface="+mn-cs"/>
              </a:rPr>
              <a:t>Scat Key</a:t>
            </a:r>
          </a:p>
        </p:txBody>
      </p:sp>
      <p:sp>
        <p:nvSpPr>
          <p:cNvPr id="14" name="AutoShape 7">
            <a:hlinkClick r:id="rId5" action="ppaction://hlinksldjump" highlightClick="1"/>
            <a:extLst>
              <a:ext uri="{FF2B5EF4-FFF2-40B4-BE49-F238E27FC236}">
                <a16:creationId xmlns:a16="http://schemas.microsoft.com/office/drawing/2014/main" id="{5A096055-F491-469C-AC0A-A6B1C53D28B1}"/>
              </a:ext>
            </a:extLst>
          </p:cNvPr>
          <p:cNvSpPr>
            <a:spLocks noChangeArrowheads="1"/>
          </p:cNvSpPr>
          <p:nvPr/>
        </p:nvSpPr>
        <p:spPr bwMode="auto">
          <a:xfrm>
            <a:off x="2590800" y="41910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5" name="Text Box 8">
            <a:extLst>
              <a:ext uri="{FF2B5EF4-FFF2-40B4-BE49-F238E27FC236}">
                <a16:creationId xmlns:a16="http://schemas.microsoft.com/office/drawing/2014/main" id="{4A5D705A-C52E-4B0B-95CF-6A5D553922FB}"/>
              </a:ext>
            </a:extLst>
          </p:cNvPr>
          <p:cNvSpPr txBox="1">
            <a:spLocks noChangeArrowheads="1"/>
          </p:cNvSpPr>
          <p:nvPr/>
        </p:nvSpPr>
        <p:spPr bwMode="auto">
          <a:xfrm>
            <a:off x="838200" y="4267200"/>
            <a:ext cx="1641475" cy="461963"/>
          </a:xfrm>
          <a:prstGeom prst="rect">
            <a:avLst/>
          </a:prstGeom>
          <a:noFill/>
          <a:ln w="9525">
            <a:noFill/>
            <a:miter lim="800000"/>
            <a:headEnd/>
            <a:tailEnd/>
          </a:ln>
        </p:spPr>
        <p:txBody>
          <a:bodyPr wrap="none">
            <a:spAutoFit/>
          </a:bodyPr>
          <a:lstStyle/>
          <a:p>
            <a:pPr>
              <a:defRPr/>
            </a:pPr>
            <a:r>
              <a:rPr lang="en-US" dirty="0">
                <a:latin typeface="+mn-lt"/>
                <a:cs typeface="+mn-cs"/>
              </a:rPr>
              <a:t>Track Key</a:t>
            </a:r>
          </a:p>
        </p:txBody>
      </p:sp>
      <p:sp>
        <p:nvSpPr>
          <p:cNvPr id="16" name="AutoShape 7">
            <a:hlinkClick r:id="rId6" action="ppaction://hlinksldjump" highlightClick="1"/>
            <a:extLst>
              <a:ext uri="{FF2B5EF4-FFF2-40B4-BE49-F238E27FC236}">
                <a16:creationId xmlns:a16="http://schemas.microsoft.com/office/drawing/2014/main" id="{E89F9F67-442B-4465-B222-C1BE6A6344F4}"/>
              </a:ext>
            </a:extLst>
          </p:cNvPr>
          <p:cNvSpPr>
            <a:spLocks noChangeArrowheads="1"/>
          </p:cNvSpPr>
          <p:nvPr/>
        </p:nvSpPr>
        <p:spPr bwMode="auto">
          <a:xfrm>
            <a:off x="2590800" y="4860925"/>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7" name="Text Box 8">
            <a:extLst>
              <a:ext uri="{FF2B5EF4-FFF2-40B4-BE49-F238E27FC236}">
                <a16:creationId xmlns:a16="http://schemas.microsoft.com/office/drawing/2014/main" id="{F9ECA102-4A47-482E-A0AF-B5570A168DE9}"/>
              </a:ext>
            </a:extLst>
          </p:cNvPr>
          <p:cNvSpPr txBox="1">
            <a:spLocks noChangeArrowheads="1"/>
          </p:cNvSpPr>
          <p:nvPr/>
        </p:nvSpPr>
        <p:spPr bwMode="auto">
          <a:xfrm>
            <a:off x="228600" y="4937125"/>
            <a:ext cx="2338388" cy="461963"/>
          </a:xfrm>
          <a:prstGeom prst="rect">
            <a:avLst/>
          </a:prstGeom>
          <a:noFill/>
          <a:ln w="9525">
            <a:noFill/>
            <a:miter lim="800000"/>
            <a:headEnd/>
            <a:tailEnd/>
          </a:ln>
        </p:spPr>
        <p:txBody>
          <a:bodyPr wrap="none">
            <a:spAutoFit/>
          </a:bodyPr>
          <a:lstStyle/>
          <a:p>
            <a:pPr>
              <a:defRPr/>
            </a:pPr>
            <a:r>
              <a:rPr lang="en-US" dirty="0">
                <a:latin typeface="+mn-lt"/>
                <a:cs typeface="+mn-cs"/>
              </a:rPr>
              <a:t>Track ID Guide</a:t>
            </a:r>
          </a:p>
        </p:txBody>
      </p:sp>
      <p:sp>
        <p:nvSpPr>
          <p:cNvPr id="18" name="Action Button: Return 8">
            <a:hlinkClick r:id="" action="ppaction://hlinkshowjump?jump=lastslideviewed" highlightClick="1"/>
            <a:extLst>
              <a:ext uri="{FF2B5EF4-FFF2-40B4-BE49-F238E27FC236}">
                <a16:creationId xmlns:a16="http://schemas.microsoft.com/office/drawing/2014/main" id="{3727997C-93AC-47F9-A53D-9198025357B4}"/>
              </a:ext>
            </a:extLst>
          </p:cNvPr>
          <p:cNvSpPr>
            <a:spLocks noChangeArrowheads="1"/>
          </p:cNvSpPr>
          <p:nvPr/>
        </p:nvSpPr>
        <p:spPr bwMode="auto">
          <a:xfrm>
            <a:off x="2590800" y="3581400"/>
            <a:ext cx="549275" cy="549275"/>
          </a:xfrm>
          <a:prstGeom prst="actionButtonReturn">
            <a:avLst/>
          </a:prstGeom>
          <a:solidFill>
            <a:srgbClr val="D52FCD"/>
          </a:solidFill>
          <a:ln w="9525" algn="ctr">
            <a:solidFill>
              <a:schemeClr val="tx1"/>
            </a:solidFill>
            <a:round/>
            <a:headEnd/>
            <a:tailEnd/>
          </a:ln>
        </p:spPr>
        <p:txBody>
          <a:bodyPr/>
          <a:lstStyle/>
          <a:p>
            <a:pPr>
              <a:defRPr/>
            </a:pPr>
            <a:endParaRPr lang="en-US">
              <a:latin typeface="+mn-lt"/>
              <a:cs typeface="+mn-cs"/>
            </a:endParaRPr>
          </a:p>
        </p:txBody>
      </p:sp>
      <p:sp>
        <p:nvSpPr>
          <p:cNvPr id="19" name="AutoShape 7">
            <a:hlinkClick r:id="rId7" action="ppaction://hlinksldjump" highlightClick="1"/>
            <a:extLst>
              <a:ext uri="{FF2B5EF4-FFF2-40B4-BE49-F238E27FC236}">
                <a16:creationId xmlns:a16="http://schemas.microsoft.com/office/drawing/2014/main" id="{77331446-4C47-467B-B628-CE66D7BDE900}"/>
              </a:ext>
            </a:extLst>
          </p:cNvPr>
          <p:cNvSpPr>
            <a:spLocks noChangeArrowheads="1"/>
          </p:cNvSpPr>
          <p:nvPr/>
        </p:nvSpPr>
        <p:spPr bwMode="auto">
          <a:xfrm>
            <a:off x="2590800" y="60960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20" name="Text Box 8">
            <a:extLst>
              <a:ext uri="{FF2B5EF4-FFF2-40B4-BE49-F238E27FC236}">
                <a16:creationId xmlns:a16="http://schemas.microsoft.com/office/drawing/2014/main" id="{9CB1AE93-811C-4A6D-81A3-A2CB2606777A}"/>
              </a:ext>
            </a:extLst>
          </p:cNvPr>
          <p:cNvSpPr txBox="1">
            <a:spLocks noChangeArrowheads="1"/>
          </p:cNvSpPr>
          <p:nvPr/>
        </p:nvSpPr>
        <p:spPr bwMode="auto">
          <a:xfrm>
            <a:off x="304800" y="6172200"/>
            <a:ext cx="2184400" cy="461963"/>
          </a:xfrm>
          <a:prstGeom prst="rect">
            <a:avLst/>
          </a:prstGeom>
          <a:noFill/>
          <a:ln w="9525">
            <a:noFill/>
            <a:miter lim="800000"/>
            <a:headEnd/>
            <a:tailEnd/>
          </a:ln>
        </p:spPr>
        <p:txBody>
          <a:bodyPr wrap="none">
            <a:spAutoFit/>
          </a:bodyPr>
          <a:lstStyle/>
          <a:p>
            <a:pPr>
              <a:defRPr/>
            </a:pPr>
            <a:r>
              <a:rPr lang="en-US" dirty="0">
                <a:latin typeface="+mn-lt"/>
                <a:cs typeface="+mn-cs"/>
              </a:rPr>
              <a:t>Scat ID Guide</a:t>
            </a:r>
          </a:p>
        </p:txBody>
      </p:sp>
      <p:sp>
        <p:nvSpPr>
          <p:cNvPr id="78866" name="Action Button: Forward or Next 20">
            <a:hlinkClick r:id="" action="ppaction://hlinkshowjump?jump=nextslide" highlightClick="1"/>
            <a:extLst>
              <a:ext uri="{FF2B5EF4-FFF2-40B4-BE49-F238E27FC236}">
                <a16:creationId xmlns:a16="http://schemas.microsoft.com/office/drawing/2014/main" id="{F395FF4B-B5DE-4B9B-A8C7-4F8D34C58569}"/>
              </a:ext>
            </a:extLst>
          </p:cNvPr>
          <p:cNvSpPr>
            <a:spLocks noChangeArrowheads="1"/>
          </p:cNvSpPr>
          <p:nvPr/>
        </p:nvSpPr>
        <p:spPr bwMode="auto">
          <a:xfrm>
            <a:off x="8382000" y="228600"/>
            <a:ext cx="533400" cy="5334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78867" name="Action Button: Back or Previous 21">
            <a:hlinkClick r:id="" action="ppaction://hlinkshowjump?jump=previousslide" highlightClick="1"/>
            <a:extLst>
              <a:ext uri="{FF2B5EF4-FFF2-40B4-BE49-F238E27FC236}">
                <a16:creationId xmlns:a16="http://schemas.microsoft.com/office/drawing/2014/main" id="{6F5B671B-2BCB-4687-A79C-1FC54A5FB387}"/>
              </a:ext>
            </a:extLst>
          </p:cNvPr>
          <p:cNvSpPr>
            <a:spLocks noChangeArrowheads="1"/>
          </p:cNvSpPr>
          <p:nvPr/>
        </p:nvSpPr>
        <p:spPr bwMode="auto">
          <a:xfrm>
            <a:off x="7696200" y="228600"/>
            <a:ext cx="533400" cy="5334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8CAD7DED-3DFE-4175-96B6-5917845F9B8B}"/>
              </a:ext>
            </a:extLst>
          </p:cNvPr>
          <p:cNvSpPr>
            <a:spLocks noGrp="1" noChangeArrowheads="1"/>
          </p:cNvSpPr>
          <p:nvPr>
            <p:ph type="title"/>
          </p:nvPr>
        </p:nvSpPr>
        <p:spPr>
          <a:xfrm>
            <a:off x="2667000" y="152400"/>
            <a:ext cx="5207000" cy="971550"/>
          </a:xfrm>
        </p:spPr>
        <p:txBody>
          <a:bodyPr/>
          <a:lstStyle/>
          <a:p>
            <a:r>
              <a:rPr lang="en-US" altLang="en-US" sz="3600" b="1">
                <a:solidFill>
                  <a:srgbClr val="000000"/>
                </a:solidFill>
              </a:rPr>
              <a:t>Coyote (</a:t>
            </a:r>
            <a:r>
              <a:rPr lang="en-US" altLang="en-US" sz="3600" b="1" i="1">
                <a:solidFill>
                  <a:srgbClr val="000000"/>
                </a:solidFill>
              </a:rPr>
              <a:t>Canis latrans</a:t>
            </a:r>
            <a:r>
              <a:rPr lang="en-US" altLang="en-US" sz="3600" b="1">
                <a:solidFill>
                  <a:srgbClr val="000000"/>
                </a:solidFill>
              </a:rPr>
              <a:t>)</a:t>
            </a:r>
            <a:endParaRPr lang="en-US" altLang="en-US" sz="3600">
              <a:solidFill>
                <a:srgbClr val="000000"/>
              </a:solidFill>
            </a:endParaRPr>
          </a:p>
        </p:txBody>
      </p:sp>
      <p:sp>
        <p:nvSpPr>
          <p:cNvPr id="79875" name="Rectangle 4">
            <a:extLst>
              <a:ext uri="{FF2B5EF4-FFF2-40B4-BE49-F238E27FC236}">
                <a16:creationId xmlns:a16="http://schemas.microsoft.com/office/drawing/2014/main" id="{5D50E7F5-82F2-4C64-AA63-26C876FDDFA1}"/>
              </a:ext>
            </a:extLst>
          </p:cNvPr>
          <p:cNvSpPr>
            <a:spLocks noGrp="1" noChangeArrowheads="1"/>
          </p:cNvSpPr>
          <p:nvPr>
            <p:ph type="body" idx="1"/>
          </p:nvPr>
        </p:nvSpPr>
        <p:spPr>
          <a:xfrm>
            <a:off x="3200400" y="990600"/>
            <a:ext cx="5638800" cy="5410200"/>
          </a:xfrm>
          <a:ln w="19050">
            <a:solidFill>
              <a:srgbClr val="000000"/>
            </a:solidFill>
            <a:miter lim="800000"/>
            <a:headEnd/>
            <a:tailEnd/>
          </a:ln>
        </p:spPr>
        <p:txBody>
          <a:bodyPr/>
          <a:lstStyle/>
          <a:p>
            <a:pPr marL="0" indent="0">
              <a:buFontTx/>
              <a:buNone/>
            </a:pPr>
            <a:r>
              <a:rPr lang="en-US" altLang="en-US" sz="2200" b="1">
                <a:solidFill>
                  <a:srgbClr val="000000"/>
                </a:solidFill>
              </a:rPr>
              <a:t>Class: </a:t>
            </a:r>
            <a:r>
              <a:rPr lang="en-US" altLang="en-US" sz="2200">
                <a:solidFill>
                  <a:srgbClr val="000000"/>
                </a:solidFill>
              </a:rPr>
              <a:t>Mammalia (mammals)</a:t>
            </a:r>
          </a:p>
          <a:p>
            <a:pPr marL="0" indent="0">
              <a:buFontTx/>
              <a:buNone/>
            </a:pPr>
            <a:r>
              <a:rPr lang="en-US" altLang="en-US" sz="2200" b="1">
                <a:solidFill>
                  <a:srgbClr val="000000"/>
                </a:solidFill>
              </a:rPr>
              <a:t>Order: </a:t>
            </a:r>
            <a:r>
              <a:rPr lang="en-US" altLang="en-US" sz="2200">
                <a:solidFill>
                  <a:srgbClr val="000000"/>
                </a:solidFill>
              </a:rPr>
              <a:t>Carnivora (carnivores)</a:t>
            </a:r>
          </a:p>
          <a:p>
            <a:pPr marL="0" indent="0">
              <a:buFontTx/>
              <a:buNone/>
            </a:pPr>
            <a:r>
              <a:rPr lang="en-US" altLang="en-US" sz="2200" b="1">
                <a:solidFill>
                  <a:srgbClr val="000000"/>
                </a:solidFill>
              </a:rPr>
              <a:t>Family: </a:t>
            </a:r>
            <a:r>
              <a:rPr lang="en-US" altLang="en-US" sz="2200">
                <a:solidFill>
                  <a:srgbClr val="000000"/>
                </a:solidFill>
              </a:rPr>
              <a:t>Canidae (dogs &amp; their relatives)</a:t>
            </a:r>
          </a:p>
          <a:p>
            <a:pPr marL="0" indent="0">
              <a:buFontTx/>
              <a:buNone/>
            </a:pPr>
            <a:r>
              <a:rPr lang="en-US" altLang="en-US" sz="2200" b="1">
                <a:solidFill>
                  <a:srgbClr val="000000"/>
                </a:solidFill>
              </a:rPr>
              <a:t>Habitat: </a:t>
            </a:r>
            <a:r>
              <a:rPr lang="en-US" altLang="en-US" sz="2200">
                <a:solidFill>
                  <a:srgbClr val="000000"/>
                </a:solidFill>
              </a:rPr>
              <a:t>Terrestrial (many various habitats all over North America)</a:t>
            </a:r>
          </a:p>
          <a:p>
            <a:pPr marL="0" indent="0">
              <a:buFontTx/>
              <a:buNone/>
            </a:pPr>
            <a:r>
              <a:rPr lang="en-US" altLang="en-US" sz="2200" b="1">
                <a:solidFill>
                  <a:srgbClr val="000000"/>
                </a:solidFill>
              </a:rPr>
              <a:t>Diet:</a:t>
            </a:r>
            <a:r>
              <a:rPr lang="en-US" altLang="en-US" sz="2200">
                <a:solidFill>
                  <a:srgbClr val="000000"/>
                </a:solidFill>
              </a:rPr>
              <a:t> Carnivore (small mammals, birds, reptiles, deer, insects, carrion)</a:t>
            </a:r>
          </a:p>
          <a:p>
            <a:pPr marL="0" indent="0">
              <a:buFontTx/>
              <a:buNone/>
            </a:pPr>
            <a:r>
              <a:rPr lang="en-US" altLang="en-US" sz="2200" b="1">
                <a:solidFill>
                  <a:srgbClr val="000000"/>
                </a:solidFill>
              </a:rPr>
              <a:t>Comments: </a:t>
            </a:r>
            <a:r>
              <a:rPr lang="en-US" altLang="en-US" sz="2200">
                <a:solidFill>
                  <a:srgbClr val="000000"/>
                </a:solidFill>
              </a:rPr>
              <a:t>Though they often catch &amp; consume smaller prey on their own, coyotes hunt larger prey (such as deer &amp; elk) in packs, and have been documented to pursue such prey for up to 21 hours, typically covering an average of 4 km (2.5 miles) during a night's hunt.</a:t>
            </a:r>
          </a:p>
        </p:txBody>
      </p:sp>
      <p:pic>
        <p:nvPicPr>
          <p:cNvPr id="79876" name="Picture 2">
            <a:extLst>
              <a:ext uri="{FF2B5EF4-FFF2-40B4-BE49-F238E27FC236}">
                <a16:creationId xmlns:a16="http://schemas.microsoft.com/office/drawing/2014/main" id="{D4F0B4F7-34B5-4D9D-9EA4-17AE7A6963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2852738"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1D804AC0-A43B-47DD-ABA9-448484E69371}"/>
              </a:ext>
            </a:extLst>
          </p:cNvPr>
          <p:cNvSpPr txBox="1">
            <a:spLocks noChangeArrowheads="1"/>
          </p:cNvSpPr>
          <p:nvPr/>
        </p:nvSpPr>
        <p:spPr bwMode="auto">
          <a:xfrm>
            <a:off x="533400" y="3124200"/>
            <a:ext cx="1673225" cy="461963"/>
          </a:xfrm>
          <a:prstGeom prst="rect">
            <a:avLst/>
          </a:prstGeom>
          <a:noFill/>
          <a:ln w="9525">
            <a:noFill/>
            <a:miter lim="800000"/>
            <a:headEnd/>
            <a:tailEnd/>
          </a:ln>
        </p:spPr>
        <p:txBody>
          <a:bodyPr wrap="none">
            <a:spAutoFit/>
          </a:bodyPr>
          <a:lstStyle/>
          <a:p>
            <a:pPr>
              <a:defRPr/>
            </a:pPr>
            <a:r>
              <a:rPr lang="en-US" dirty="0">
                <a:latin typeface="+mn-lt"/>
                <a:cs typeface="+mn-cs"/>
              </a:rPr>
              <a:t>K-1 match</a:t>
            </a:r>
          </a:p>
        </p:txBody>
      </p:sp>
      <p:sp>
        <p:nvSpPr>
          <p:cNvPr id="9" name="AutoShape 7">
            <a:hlinkClick r:id="rId3" action="ppaction://hlinksldjump" highlightClick="1"/>
            <a:extLst>
              <a:ext uri="{FF2B5EF4-FFF2-40B4-BE49-F238E27FC236}">
                <a16:creationId xmlns:a16="http://schemas.microsoft.com/office/drawing/2014/main" id="{DBF7FA0B-74FF-4F0F-9160-409405F1F862}"/>
              </a:ext>
            </a:extLst>
          </p:cNvPr>
          <p:cNvSpPr>
            <a:spLocks noChangeArrowheads="1"/>
          </p:cNvSpPr>
          <p:nvPr/>
        </p:nvSpPr>
        <p:spPr bwMode="auto">
          <a:xfrm>
            <a:off x="2209800" y="38100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0" name="Text Box 8">
            <a:extLst>
              <a:ext uri="{FF2B5EF4-FFF2-40B4-BE49-F238E27FC236}">
                <a16:creationId xmlns:a16="http://schemas.microsoft.com/office/drawing/2014/main" id="{94BA6E65-4442-4374-896B-C32BBAB3B369}"/>
              </a:ext>
            </a:extLst>
          </p:cNvPr>
          <p:cNvSpPr txBox="1">
            <a:spLocks noChangeArrowheads="1"/>
          </p:cNvSpPr>
          <p:nvPr/>
        </p:nvSpPr>
        <p:spPr bwMode="auto">
          <a:xfrm>
            <a:off x="609600" y="3886200"/>
            <a:ext cx="1485900" cy="461963"/>
          </a:xfrm>
          <a:prstGeom prst="rect">
            <a:avLst/>
          </a:prstGeom>
          <a:noFill/>
          <a:ln w="9525">
            <a:noFill/>
            <a:miter lim="800000"/>
            <a:headEnd/>
            <a:tailEnd/>
          </a:ln>
        </p:spPr>
        <p:txBody>
          <a:bodyPr wrap="none">
            <a:spAutoFit/>
          </a:bodyPr>
          <a:lstStyle/>
          <a:p>
            <a:pPr>
              <a:defRPr/>
            </a:pPr>
            <a:r>
              <a:rPr lang="en-US" dirty="0">
                <a:latin typeface="+mn-lt"/>
                <a:cs typeface="+mn-cs"/>
              </a:rPr>
              <a:t>Scat Key</a:t>
            </a:r>
          </a:p>
        </p:txBody>
      </p:sp>
      <p:sp>
        <p:nvSpPr>
          <p:cNvPr id="11" name="Action Button: Return 8">
            <a:hlinkClick r:id="" action="ppaction://hlinkshowjump?jump=lastslideviewed" highlightClick="1"/>
            <a:extLst>
              <a:ext uri="{FF2B5EF4-FFF2-40B4-BE49-F238E27FC236}">
                <a16:creationId xmlns:a16="http://schemas.microsoft.com/office/drawing/2014/main" id="{E39CC096-A48D-4C25-B9DB-CE8030DE1AAA}"/>
              </a:ext>
            </a:extLst>
          </p:cNvPr>
          <p:cNvSpPr>
            <a:spLocks noChangeArrowheads="1"/>
          </p:cNvSpPr>
          <p:nvPr/>
        </p:nvSpPr>
        <p:spPr bwMode="auto">
          <a:xfrm>
            <a:off x="2209800" y="3124200"/>
            <a:ext cx="549275" cy="549275"/>
          </a:xfrm>
          <a:prstGeom prst="actionButtonReturn">
            <a:avLst/>
          </a:prstGeom>
          <a:solidFill>
            <a:srgbClr val="D52FCD"/>
          </a:solidFill>
          <a:ln w="9525" algn="ctr">
            <a:solidFill>
              <a:schemeClr val="tx1"/>
            </a:solidFill>
            <a:round/>
            <a:headEnd/>
            <a:tailEnd/>
          </a:ln>
        </p:spPr>
        <p:txBody>
          <a:bodyPr/>
          <a:lstStyle/>
          <a:p>
            <a:pPr>
              <a:defRPr/>
            </a:pPr>
            <a:endParaRPr lang="en-US">
              <a:latin typeface="+mn-lt"/>
              <a:cs typeface="+mn-cs"/>
            </a:endParaRPr>
          </a:p>
        </p:txBody>
      </p:sp>
      <p:sp>
        <p:nvSpPr>
          <p:cNvPr id="12" name="AutoShape 7">
            <a:hlinkClick r:id="rId4" action="ppaction://hlinksldjump" highlightClick="1"/>
            <a:extLst>
              <a:ext uri="{FF2B5EF4-FFF2-40B4-BE49-F238E27FC236}">
                <a16:creationId xmlns:a16="http://schemas.microsoft.com/office/drawing/2014/main" id="{8BC4CFEA-A29E-42D6-92D6-B083A7C0E725}"/>
              </a:ext>
            </a:extLst>
          </p:cNvPr>
          <p:cNvSpPr>
            <a:spLocks noChangeArrowheads="1"/>
          </p:cNvSpPr>
          <p:nvPr/>
        </p:nvSpPr>
        <p:spPr bwMode="auto">
          <a:xfrm>
            <a:off x="2209800" y="45720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3" name="Text Box 8">
            <a:extLst>
              <a:ext uri="{FF2B5EF4-FFF2-40B4-BE49-F238E27FC236}">
                <a16:creationId xmlns:a16="http://schemas.microsoft.com/office/drawing/2014/main" id="{EB2506BB-1B34-4DD7-9E11-F8A860B2F838}"/>
              </a:ext>
            </a:extLst>
          </p:cNvPr>
          <p:cNvSpPr txBox="1">
            <a:spLocks noChangeArrowheads="1"/>
          </p:cNvSpPr>
          <p:nvPr/>
        </p:nvSpPr>
        <p:spPr bwMode="auto">
          <a:xfrm>
            <a:off x="0" y="4648200"/>
            <a:ext cx="2184400" cy="461963"/>
          </a:xfrm>
          <a:prstGeom prst="rect">
            <a:avLst/>
          </a:prstGeom>
          <a:noFill/>
          <a:ln w="9525">
            <a:noFill/>
            <a:miter lim="800000"/>
            <a:headEnd/>
            <a:tailEnd/>
          </a:ln>
        </p:spPr>
        <p:txBody>
          <a:bodyPr wrap="none">
            <a:spAutoFit/>
          </a:bodyPr>
          <a:lstStyle/>
          <a:p>
            <a:pPr>
              <a:defRPr/>
            </a:pPr>
            <a:r>
              <a:rPr lang="en-US" dirty="0">
                <a:latin typeface="+mn-lt"/>
                <a:cs typeface="+mn-cs"/>
              </a:rPr>
              <a:t>Scat ID Guide</a:t>
            </a:r>
          </a:p>
        </p:txBody>
      </p:sp>
      <p:sp>
        <p:nvSpPr>
          <p:cNvPr id="79883" name="Action Button: Forward or Next 13">
            <a:hlinkClick r:id="" action="ppaction://hlinkshowjump?jump=nextslide" highlightClick="1"/>
            <a:extLst>
              <a:ext uri="{FF2B5EF4-FFF2-40B4-BE49-F238E27FC236}">
                <a16:creationId xmlns:a16="http://schemas.microsoft.com/office/drawing/2014/main" id="{3D85C707-52D5-4227-AD31-179D6AA74D50}"/>
              </a:ext>
            </a:extLst>
          </p:cNvPr>
          <p:cNvSpPr>
            <a:spLocks noChangeArrowheads="1"/>
          </p:cNvSpPr>
          <p:nvPr/>
        </p:nvSpPr>
        <p:spPr bwMode="auto">
          <a:xfrm>
            <a:off x="8458200" y="304800"/>
            <a:ext cx="533400" cy="5334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79884" name="Action Button: Back or Previous 14">
            <a:hlinkClick r:id="" action="ppaction://hlinkshowjump?jump=previousslide" highlightClick="1"/>
            <a:extLst>
              <a:ext uri="{FF2B5EF4-FFF2-40B4-BE49-F238E27FC236}">
                <a16:creationId xmlns:a16="http://schemas.microsoft.com/office/drawing/2014/main" id="{02F707B8-735A-4B41-8F1E-4D6FEC8DDB46}"/>
              </a:ext>
            </a:extLst>
          </p:cNvPr>
          <p:cNvSpPr>
            <a:spLocks noChangeArrowheads="1"/>
          </p:cNvSpPr>
          <p:nvPr/>
        </p:nvSpPr>
        <p:spPr bwMode="auto">
          <a:xfrm>
            <a:off x="7772400" y="304800"/>
            <a:ext cx="533400" cy="5334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059EF4D4-1075-4D6C-A003-18E1C6E00118}"/>
              </a:ext>
            </a:extLst>
          </p:cNvPr>
          <p:cNvSpPr>
            <a:spLocks noGrp="1" noChangeArrowheads="1"/>
          </p:cNvSpPr>
          <p:nvPr>
            <p:ph type="title"/>
          </p:nvPr>
        </p:nvSpPr>
        <p:spPr>
          <a:xfrm>
            <a:off x="685800" y="0"/>
            <a:ext cx="7772400" cy="685800"/>
          </a:xfrm>
        </p:spPr>
        <p:txBody>
          <a:bodyPr/>
          <a:lstStyle/>
          <a:p>
            <a:r>
              <a:rPr lang="en-US" altLang="en-US" sz="3200" b="1">
                <a:solidFill>
                  <a:srgbClr val="000000"/>
                </a:solidFill>
              </a:rPr>
              <a:t>Red Fox (</a:t>
            </a:r>
            <a:r>
              <a:rPr lang="en-US" altLang="en-US" sz="3200" b="1" i="1">
                <a:solidFill>
                  <a:srgbClr val="000000"/>
                </a:solidFill>
              </a:rPr>
              <a:t>Vulpes vulpes</a:t>
            </a:r>
            <a:r>
              <a:rPr lang="en-US" altLang="en-US" sz="3200" b="1">
                <a:solidFill>
                  <a:srgbClr val="000000"/>
                </a:solidFill>
              </a:rPr>
              <a:t>)</a:t>
            </a:r>
            <a:endParaRPr lang="en-US" altLang="en-US" sz="3200">
              <a:solidFill>
                <a:srgbClr val="000000"/>
              </a:solidFill>
            </a:endParaRPr>
          </a:p>
        </p:txBody>
      </p:sp>
      <p:sp>
        <p:nvSpPr>
          <p:cNvPr id="80899" name="Rectangle 4">
            <a:extLst>
              <a:ext uri="{FF2B5EF4-FFF2-40B4-BE49-F238E27FC236}">
                <a16:creationId xmlns:a16="http://schemas.microsoft.com/office/drawing/2014/main" id="{C89375DB-64DF-49D7-8720-E353E285ED26}"/>
              </a:ext>
            </a:extLst>
          </p:cNvPr>
          <p:cNvSpPr>
            <a:spLocks noGrp="1" noChangeArrowheads="1"/>
          </p:cNvSpPr>
          <p:nvPr>
            <p:ph type="body" idx="1"/>
          </p:nvPr>
        </p:nvSpPr>
        <p:spPr>
          <a:xfrm>
            <a:off x="3657600" y="685800"/>
            <a:ext cx="5334000" cy="6172200"/>
          </a:xfrm>
          <a:ln w="19050">
            <a:solidFill>
              <a:srgbClr val="000000"/>
            </a:solidFill>
            <a:miter lim="800000"/>
            <a:headEnd/>
            <a:tailEnd/>
          </a:ln>
        </p:spPr>
        <p:txBody>
          <a:bodyPr/>
          <a:lstStyle/>
          <a:p>
            <a:pPr marL="0" indent="0">
              <a:buFontTx/>
              <a:buNone/>
            </a:pPr>
            <a:r>
              <a:rPr lang="en-US" altLang="en-US" sz="2200" b="1">
                <a:solidFill>
                  <a:srgbClr val="000000"/>
                </a:solidFill>
              </a:rPr>
              <a:t>Class: </a:t>
            </a:r>
            <a:r>
              <a:rPr lang="en-US" altLang="en-US" sz="2200">
                <a:solidFill>
                  <a:srgbClr val="000000"/>
                </a:solidFill>
              </a:rPr>
              <a:t>Mammalia (mammals)</a:t>
            </a:r>
          </a:p>
          <a:p>
            <a:pPr marL="0" indent="0">
              <a:buFontTx/>
              <a:buNone/>
            </a:pPr>
            <a:r>
              <a:rPr lang="en-US" altLang="en-US" sz="2200" b="1">
                <a:solidFill>
                  <a:srgbClr val="000000"/>
                </a:solidFill>
              </a:rPr>
              <a:t>Order: </a:t>
            </a:r>
            <a:r>
              <a:rPr lang="en-US" altLang="en-US" sz="2200">
                <a:solidFill>
                  <a:srgbClr val="000000"/>
                </a:solidFill>
              </a:rPr>
              <a:t>Carnivora (carnivores)</a:t>
            </a:r>
          </a:p>
          <a:p>
            <a:pPr marL="0" indent="0">
              <a:buFontTx/>
              <a:buNone/>
            </a:pPr>
            <a:r>
              <a:rPr lang="en-US" altLang="en-US" sz="2200" b="1">
                <a:solidFill>
                  <a:srgbClr val="000000"/>
                </a:solidFill>
              </a:rPr>
              <a:t>Family: </a:t>
            </a:r>
            <a:r>
              <a:rPr lang="en-US" altLang="en-US" sz="2200">
                <a:solidFill>
                  <a:srgbClr val="000000"/>
                </a:solidFill>
              </a:rPr>
              <a:t>Canidae (dogs &amp; their relatives)</a:t>
            </a:r>
          </a:p>
          <a:p>
            <a:pPr marL="0" indent="0">
              <a:buFontTx/>
              <a:buNone/>
            </a:pPr>
            <a:r>
              <a:rPr lang="en-US" altLang="en-US" sz="2200" b="1">
                <a:solidFill>
                  <a:srgbClr val="000000"/>
                </a:solidFill>
              </a:rPr>
              <a:t>Habitat: </a:t>
            </a:r>
            <a:r>
              <a:rPr lang="en-US" altLang="en-US" sz="2200">
                <a:solidFill>
                  <a:srgbClr val="000000"/>
                </a:solidFill>
              </a:rPr>
              <a:t>Terrestrial (found in a variety of habitats, from forests to marshes to tundras)</a:t>
            </a:r>
          </a:p>
          <a:p>
            <a:pPr marL="0" indent="0">
              <a:buFontTx/>
              <a:buNone/>
            </a:pPr>
            <a:r>
              <a:rPr lang="en-US" altLang="en-US" sz="2200" b="1">
                <a:solidFill>
                  <a:srgbClr val="000000"/>
                </a:solidFill>
              </a:rPr>
              <a:t>Diet: </a:t>
            </a:r>
            <a:r>
              <a:rPr lang="en-US" altLang="en-US" sz="2200">
                <a:solidFill>
                  <a:srgbClr val="000000"/>
                </a:solidFill>
              </a:rPr>
              <a:t>Omnivore (invertebrates, fruits, rodents, rabbits, birds, eggs, amphibians, reptiles, &amp; fish)</a:t>
            </a:r>
          </a:p>
          <a:p>
            <a:pPr marL="0" indent="0">
              <a:buFontTx/>
              <a:buNone/>
            </a:pPr>
            <a:r>
              <a:rPr lang="en-US" altLang="en-US" sz="2200" b="1">
                <a:solidFill>
                  <a:srgbClr val="000000"/>
                </a:solidFill>
              </a:rPr>
              <a:t>Comments: </a:t>
            </a:r>
            <a:r>
              <a:rPr lang="en-US" altLang="en-US" sz="2200">
                <a:solidFill>
                  <a:srgbClr val="000000"/>
                </a:solidFill>
              </a:rPr>
              <a:t>Red foxes actually come in a variety of colors, and some change fur color in the winter.  They have been hunted for their fur, and are often regarded as pests (though they rarely hunt livestock).  In fact, in Japan, they are revered for preying on rodents and insects that destroy crops.</a:t>
            </a:r>
          </a:p>
        </p:txBody>
      </p:sp>
      <p:pic>
        <p:nvPicPr>
          <p:cNvPr id="80900" name="Picture 6" descr="red fox                                                        00076F97Macintosh HD                   ABA78158:">
            <a:extLst>
              <a:ext uri="{FF2B5EF4-FFF2-40B4-BE49-F238E27FC236}">
                <a16:creationId xmlns:a16="http://schemas.microsoft.com/office/drawing/2014/main" id="{B03A82C3-4CD1-4A2D-BD9D-1ACADD96D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3502025"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F4094683-78BD-446A-95CA-24EDE09151BB}"/>
              </a:ext>
            </a:extLst>
          </p:cNvPr>
          <p:cNvSpPr txBox="1">
            <a:spLocks noChangeArrowheads="1"/>
          </p:cNvSpPr>
          <p:nvPr/>
        </p:nvSpPr>
        <p:spPr bwMode="auto">
          <a:xfrm>
            <a:off x="990600" y="4114800"/>
            <a:ext cx="1673225" cy="461963"/>
          </a:xfrm>
          <a:prstGeom prst="rect">
            <a:avLst/>
          </a:prstGeom>
          <a:noFill/>
          <a:ln w="9525">
            <a:noFill/>
            <a:miter lim="800000"/>
            <a:headEnd/>
            <a:tailEnd/>
          </a:ln>
        </p:spPr>
        <p:txBody>
          <a:bodyPr wrap="none">
            <a:spAutoFit/>
          </a:bodyPr>
          <a:lstStyle/>
          <a:p>
            <a:pPr>
              <a:defRPr/>
            </a:pPr>
            <a:r>
              <a:rPr lang="en-US" dirty="0">
                <a:latin typeface="+mn-lt"/>
                <a:cs typeface="+mn-cs"/>
              </a:rPr>
              <a:t>K-1 match</a:t>
            </a:r>
          </a:p>
        </p:txBody>
      </p:sp>
      <p:sp>
        <p:nvSpPr>
          <p:cNvPr id="9" name="AutoShape 7">
            <a:hlinkClick r:id="rId3" action="ppaction://hlinksldjump" highlightClick="1"/>
            <a:extLst>
              <a:ext uri="{FF2B5EF4-FFF2-40B4-BE49-F238E27FC236}">
                <a16:creationId xmlns:a16="http://schemas.microsoft.com/office/drawing/2014/main" id="{940CFCC0-9E30-4B31-A2E9-BC52F9A2F8C9}"/>
              </a:ext>
            </a:extLst>
          </p:cNvPr>
          <p:cNvSpPr>
            <a:spLocks noChangeArrowheads="1"/>
          </p:cNvSpPr>
          <p:nvPr/>
        </p:nvSpPr>
        <p:spPr bwMode="auto">
          <a:xfrm>
            <a:off x="2667000" y="47244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0" name="Text Box 8">
            <a:extLst>
              <a:ext uri="{FF2B5EF4-FFF2-40B4-BE49-F238E27FC236}">
                <a16:creationId xmlns:a16="http://schemas.microsoft.com/office/drawing/2014/main" id="{9CCDAFBC-EB06-4A55-9E32-A05F1605E8FD}"/>
              </a:ext>
            </a:extLst>
          </p:cNvPr>
          <p:cNvSpPr txBox="1">
            <a:spLocks noChangeArrowheads="1"/>
          </p:cNvSpPr>
          <p:nvPr/>
        </p:nvSpPr>
        <p:spPr bwMode="auto">
          <a:xfrm>
            <a:off x="914400" y="4800600"/>
            <a:ext cx="1641475" cy="461963"/>
          </a:xfrm>
          <a:prstGeom prst="rect">
            <a:avLst/>
          </a:prstGeom>
          <a:noFill/>
          <a:ln w="9525">
            <a:noFill/>
            <a:miter lim="800000"/>
            <a:headEnd/>
            <a:tailEnd/>
          </a:ln>
        </p:spPr>
        <p:txBody>
          <a:bodyPr wrap="none">
            <a:spAutoFit/>
          </a:bodyPr>
          <a:lstStyle/>
          <a:p>
            <a:pPr>
              <a:defRPr/>
            </a:pPr>
            <a:r>
              <a:rPr lang="en-US" dirty="0">
                <a:latin typeface="+mn-lt"/>
                <a:cs typeface="+mn-cs"/>
              </a:rPr>
              <a:t>Track Key</a:t>
            </a:r>
          </a:p>
        </p:txBody>
      </p:sp>
      <p:sp>
        <p:nvSpPr>
          <p:cNvPr id="11" name="AutoShape 7">
            <a:hlinkClick r:id="rId4" action="ppaction://hlinksldjump" highlightClick="1"/>
            <a:extLst>
              <a:ext uri="{FF2B5EF4-FFF2-40B4-BE49-F238E27FC236}">
                <a16:creationId xmlns:a16="http://schemas.microsoft.com/office/drawing/2014/main" id="{D3381EF7-4F85-4492-A790-3C0DD5CF9786}"/>
              </a:ext>
            </a:extLst>
          </p:cNvPr>
          <p:cNvSpPr>
            <a:spLocks noChangeArrowheads="1"/>
          </p:cNvSpPr>
          <p:nvPr/>
        </p:nvSpPr>
        <p:spPr bwMode="auto">
          <a:xfrm>
            <a:off x="2667000" y="5394325"/>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2" name="Text Box 8">
            <a:extLst>
              <a:ext uri="{FF2B5EF4-FFF2-40B4-BE49-F238E27FC236}">
                <a16:creationId xmlns:a16="http://schemas.microsoft.com/office/drawing/2014/main" id="{035D18DB-12F3-4F3F-8DDB-1CB8C6913077}"/>
              </a:ext>
            </a:extLst>
          </p:cNvPr>
          <p:cNvSpPr txBox="1">
            <a:spLocks noChangeArrowheads="1"/>
          </p:cNvSpPr>
          <p:nvPr/>
        </p:nvSpPr>
        <p:spPr bwMode="auto">
          <a:xfrm>
            <a:off x="304800" y="5470525"/>
            <a:ext cx="2338388" cy="461963"/>
          </a:xfrm>
          <a:prstGeom prst="rect">
            <a:avLst/>
          </a:prstGeom>
          <a:noFill/>
          <a:ln w="9525">
            <a:noFill/>
            <a:miter lim="800000"/>
            <a:headEnd/>
            <a:tailEnd/>
          </a:ln>
        </p:spPr>
        <p:txBody>
          <a:bodyPr wrap="none">
            <a:spAutoFit/>
          </a:bodyPr>
          <a:lstStyle/>
          <a:p>
            <a:pPr>
              <a:defRPr/>
            </a:pPr>
            <a:r>
              <a:rPr lang="en-US" dirty="0">
                <a:latin typeface="+mn-lt"/>
                <a:cs typeface="+mn-cs"/>
              </a:rPr>
              <a:t>Track ID Guide</a:t>
            </a:r>
          </a:p>
        </p:txBody>
      </p:sp>
      <p:sp>
        <p:nvSpPr>
          <p:cNvPr id="13" name="Action Button: Return 8">
            <a:hlinkClick r:id="" action="ppaction://hlinkshowjump?jump=lastslideviewed" highlightClick="1"/>
            <a:extLst>
              <a:ext uri="{FF2B5EF4-FFF2-40B4-BE49-F238E27FC236}">
                <a16:creationId xmlns:a16="http://schemas.microsoft.com/office/drawing/2014/main" id="{D4848CAA-240D-4EF3-81A9-95DB7522B5CE}"/>
              </a:ext>
            </a:extLst>
          </p:cNvPr>
          <p:cNvSpPr>
            <a:spLocks noChangeArrowheads="1"/>
          </p:cNvSpPr>
          <p:nvPr/>
        </p:nvSpPr>
        <p:spPr bwMode="auto">
          <a:xfrm>
            <a:off x="2667000" y="4038600"/>
            <a:ext cx="549275" cy="549275"/>
          </a:xfrm>
          <a:prstGeom prst="actionButtonReturn">
            <a:avLst/>
          </a:prstGeom>
          <a:solidFill>
            <a:srgbClr val="D52FCD"/>
          </a:solidFill>
          <a:ln w="9525" algn="ctr">
            <a:solidFill>
              <a:schemeClr val="tx1"/>
            </a:solidFill>
            <a:round/>
            <a:headEnd/>
            <a:tailEnd/>
          </a:ln>
        </p:spPr>
        <p:txBody>
          <a:bodyPr/>
          <a:lstStyle/>
          <a:p>
            <a:pPr>
              <a:defRPr/>
            </a:pPr>
            <a:endParaRPr lang="en-US">
              <a:latin typeface="+mn-lt"/>
              <a:cs typeface="+mn-cs"/>
            </a:endParaRPr>
          </a:p>
        </p:txBody>
      </p:sp>
      <p:sp>
        <p:nvSpPr>
          <p:cNvPr id="80907" name="Action Button: Forward or Next 13">
            <a:hlinkClick r:id="" action="ppaction://hlinkshowjump?jump=nextslide" highlightClick="1"/>
            <a:extLst>
              <a:ext uri="{FF2B5EF4-FFF2-40B4-BE49-F238E27FC236}">
                <a16:creationId xmlns:a16="http://schemas.microsoft.com/office/drawing/2014/main" id="{1A6734A2-A894-42E9-92D3-51122AE2BBE9}"/>
              </a:ext>
            </a:extLst>
          </p:cNvPr>
          <p:cNvSpPr>
            <a:spLocks noChangeArrowheads="1"/>
          </p:cNvSpPr>
          <p:nvPr/>
        </p:nvSpPr>
        <p:spPr bwMode="auto">
          <a:xfrm>
            <a:off x="8382000" y="152400"/>
            <a:ext cx="533400" cy="5334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80908" name="Action Button: Back or Previous 14">
            <a:hlinkClick r:id="" action="ppaction://hlinkshowjump?jump=previousslide" highlightClick="1"/>
            <a:extLst>
              <a:ext uri="{FF2B5EF4-FFF2-40B4-BE49-F238E27FC236}">
                <a16:creationId xmlns:a16="http://schemas.microsoft.com/office/drawing/2014/main" id="{005E7C61-553E-440B-A5FD-90A5D4F52BE7}"/>
              </a:ext>
            </a:extLst>
          </p:cNvPr>
          <p:cNvSpPr>
            <a:spLocks noChangeArrowheads="1"/>
          </p:cNvSpPr>
          <p:nvPr/>
        </p:nvSpPr>
        <p:spPr bwMode="auto">
          <a:xfrm>
            <a:off x="7696200" y="152400"/>
            <a:ext cx="533400" cy="5334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B5701FF9-1D2F-4850-A09A-7A7B1CBDF230}"/>
              </a:ext>
            </a:extLst>
          </p:cNvPr>
          <p:cNvSpPr>
            <a:spLocks noGrp="1" noChangeArrowheads="1"/>
          </p:cNvSpPr>
          <p:nvPr>
            <p:ph type="title"/>
          </p:nvPr>
        </p:nvSpPr>
        <p:spPr>
          <a:xfrm>
            <a:off x="152400" y="0"/>
            <a:ext cx="5105400" cy="857250"/>
          </a:xfrm>
        </p:spPr>
        <p:txBody>
          <a:bodyPr/>
          <a:lstStyle/>
          <a:p>
            <a:r>
              <a:rPr lang="en-US" altLang="en-US" sz="2800" b="1">
                <a:solidFill>
                  <a:srgbClr val="000000"/>
                </a:solidFill>
              </a:rPr>
              <a:t>Mountain Lion or Cougar</a:t>
            </a:r>
            <a:br>
              <a:rPr lang="en-US" altLang="en-US" sz="2800">
                <a:solidFill>
                  <a:srgbClr val="000000"/>
                </a:solidFill>
              </a:rPr>
            </a:br>
            <a:r>
              <a:rPr lang="en-US" altLang="en-US" sz="2800" b="1">
                <a:solidFill>
                  <a:srgbClr val="000000"/>
                </a:solidFill>
              </a:rPr>
              <a:t>(</a:t>
            </a:r>
            <a:r>
              <a:rPr lang="en-US" altLang="en-US" sz="2800" b="1" i="1">
                <a:solidFill>
                  <a:srgbClr val="000000"/>
                </a:solidFill>
              </a:rPr>
              <a:t>Puma concolor</a:t>
            </a:r>
            <a:r>
              <a:rPr lang="en-US" altLang="en-US" sz="2800" b="1">
                <a:solidFill>
                  <a:srgbClr val="000000"/>
                </a:solidFill>
              </a:rPr>
              <a:t>)</a:t>
            </a:r>
            <a:endParaRPr lang="en-US" altLang="en-US" sz="3600">
              <a:solidFill>
                <a:srgbClr val="000000"/>
              </a:solidFill>
            </a:endParaRPr>
          </a:p>
        </p:txBody>
      </p:sp>
      <p:sp>
        <p:nvSpPr>
          <p:cNvPr id="81923" name="Rectangle 4">
            <a:extLst>
              <a:ext uri="{FF2B5EF4-FFF2-40B4-BE49-F238E27FC236}">
                <a16:creationId xmlns:a16="http://schemas.microsoft.com/office/drawing/2014/main" id="{13260AD4-DD59-4DE1-9B80-D00C49EDFF19}"/>
              </a:ext>
            </a:extLst>
          </p:cNvPr>
          <p:cNvSpPr>
            <a:spLocks noGrp="1" noChangeArrowheads="1"/>
          </p:cNvSpPr>
          <p:nvPr>
            <p:ph type="body" idx="1"/>
          </p:nvPr>
        </p:nvSpPr>
        <p:spPr>
          <a:xfrm>
            <a:off x="3733800" y="914400"/>
            <a:ext cx="5257800" cy="5791200"/>
          </a:xfrm>
          <a:ln w="19050">
            <a:solidFill>
              <a:srgbClr val="000000"/>
            </a:solidFill>
            <a:miter lim="800000"/>
            <a:headEnd/>
            <a:tailEnd/>
          </a:ln>
        </p:spPr>
        <p:txBody>
          <a:bodyPr/>
          <a:lstStyle/>
          <a:p>
            <a:pPr marL="0" indent="0">
              <a:buFontTx/>
              <a:buNone/>
            </a:pPr>
            <a:r>
              <a:rPr lang="en-US" altLang="en-US" sz="2200" b="1">
                <a:solidFill>
                  <a:srgbClr val="000000"/>
                </a:solidFill>
              </a:rPr>
              <a:t>Class: </a:t>
            </a:r>
            <a:r>
              <a:rPr lang="en-US" altLang="en-US" sz="2200">
                <a:solidFill>
                  <a:srgbClr val="000000"/>
                </a:solidFill>
              </a:rPr>
              <a:t>Mammalia (mammals)</a:t>
            </a:r>
          </a:p>
          <a:p>
            <a:pPr marL="0" indent="0">
              <a:buFontTx/>
              <a:buNone/>
            </a:pPr>
            <a:r>
              <a:rPr lang="en-US" altLang="en-US" sz="2200" b="1">
                <a:solidFill>
                  <a:srgbClr val="000000"/>
                </a:solidFill>
              </a:rPr>
              <a:t>Order: </a:t>
            </a:r>
            <a:r>
              <a:rPr lang="en-US" altLang="en-US" sz="2200">
                <a:solidFill>
                  <a:srgbClr val="000000"/>
                </a:solidFill>
              </a:rPr>
              <a:t>Carnivora (carnivores)</a:t>
            </a:r>
          </a:p>
          <a:p>
            <a:pPr marL="0" indent="0">
              <a:buFontTx/>
              <a:buNone/>
            </a:pPr>
            <a:r>
              <a:rPr lang="en-US" altLang="en-US" sz="2200" b="1">
                <a:solidFill>
                  <a:srgbClr val="000000"/>
                </a:solidFill>
              </a:rPr>
              <a:t>Family: </a:t>
            </a:r>
            <a:r>
              <a:rPr lang="en-US" altLang="en-US" sz="2200">
                <a:solidFill>
                  <a:srgbClr val="000000"/>
                </a:solidFill>
              </a:rPr>
              <a:t>Felidae (cats)</a:t>
            </a:r>
          </a:p>
          <a:p>
            <a:pPr marL="0" indent="0">
              <a:buFontTx/>
              <a:buNone/>
            </a:pPr>
            <a:r>
              <a:rPr lang="en-US" altLang="en-US" sz="2200" b="1">
                <a:solidFill>
                  <a:srgbClr val="000000"/>
                </a:solidFill>
              </a:rPr>
              <a:t>Habitat: </a:t>
            </a:r>
            <a:r>
              <a:rPr lang="en-US" altLang="en-US" sz="2200">
                <a:solidFill>
                  <a:srgbClr val="000000"/>
                </a:solidFill>
              </a:rPr>
              <a:t>Terrestrial (woodlands, rainforests, deserts)</a:t>
            </a:r>
          </a:p>
          <a:p>
            <a:pPr marL="0" indent="0">
              <a:buFontTx/>
              <a:buNone/>
            </a:pPr>
            <a:r>
              <a:rPr lang="en-US" altLang="en-US" sz="2200" b="1">
                <a:solidFill>
                  <a:srgbClr val="000000"/>
                </a:solidFill>
              </a:rPr>
              <a:t>Diet: </a:t>
            </a:r>
            <a:r>
              <a:rPr lang="en-US" altLang="en-US" sz="2200">
                <a:solidFill>
                  <a:srgbClr val="000000"/>
                </a:solidFill>
              </a:rPr>
              <a:t>Carnivore (deer are their most important prey, but they also eat other mammals, birds, &amp; insects)</a:t>
            </a:r>
          </a:p>
          <a:p>
            <a:pPr marL="0" indent="0">
              <a:buFontTx/>
              <a:buNone/>
            </a:pPr>
            <a:r>
              <a:rPr lang="en-US" altLang="en-US" sz="2200" b="1">
                <a:solidFill>
                  <a:srgbClr val="000000"/>
                </a:solidFill>
              </a:rPr>
              <a:t>Comments: </a:t>
            </a:r>
            <a:r>
              <a:rPr lang="en-US" altLang="en-US" sz="2200">
                <a:solidFill>
                  <a:srgbClr val="000000"/>
                </a:solidFill>
              </a:rPr>
              <a:t>These large cats are important predators in many food chains.  They are rarely seen, as they are shy and avoid people.  They are thought to have been extirpated from most of the U.S., with the exception of Florida, but many reports have been submitted throughout the eastern states.</a:t>
            </a:r>
          </a:p>
        </p:txBody>
      </p:sp>
      <p:pic>
        <p:nvPicPr>
          <p:cNvPr id="81924" name="Picture 6" descr="cougar                                                         00076F97Macintosh HD                   ABA78158:">
            <a:extLst>
              <a:ext uri="{FF2B5EF4-FFF2-40B4-BE49-F238E27FC236}">
                <a16:creationId xmlns:a16="http://schemas.microsoft.com/office/drawing/2014/main" id="{C3EF5B5C-2031-49AD-BBFF-F74F63B55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3494088"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descr="cougar face                                                    00076F97Macintosh HD                   ABA78158:">
            <a:extLst>
              <a:ext uri="{FF2B5EF4-FFF2-40B4-BE49-F238E27FC236}">
                <a16:creationId xmlns:a16="http://schemas.microsoft.com/office/drawing/2014/main" id="{098EEABA-0056-408D-A0E4-69A394BB5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971800"/>
            <a:ext cx="1443038"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a:extLst>
              <a:ext uri="{FF2B5EF4-FFF2-40B4-BE49-F238E27FC236}">
                <a16:creationId xmlns:a16="http://schemas.microsoft.com/office/drawing/2014/main" id="{6B6B136C-CEBF-4B44-92BC-7A23A633D89C}"/>
              </a:ext>
            </a:extLst>
          </p:cNvPr>
          <p:cNvSpPr txBox="1">
            <a:spLocks noChangeArrowheads="1"/>
          </p:cNvSpPr>
          <p:nvPr/>
        </p:nvSpPr>
        <p:spPr bwMode="auto">
          <a:xfrm>
            <a:off x="1143000" y="4953000"/>
            <a:ext cx="1673225" cy="461963"/>
          </a:xfrm>
          <a:prstGeom prst="rect">
            <a:avLst/>
          </a:prstGeom>
          <a:noFill/>
          <a:ln w="9525">
            <a:noFill/>
            <a:miter lim="800000"/>
            <a:headEnd/>
            <a:tailEnd/>
          </a:ln>
        </p:spPr>
        <p:txBody>
          <a:bodyPr wrap="none">
            <a:spAutoFit/>
          </a:bodyPr>
          <a:lstStyle/>
          <a:p>
            <a:pPr>
              <a:defRPr/>
            </a:pPr>
            <a:r>
              <a:rPr lang="en-US" dirty="0">
                <a:latin typeface="+mn-lt"/>
                <a:cs typeface="+mn-cs"/>
              </a:rPr>
              <a:t>K-1 match</a:t>
            </a:r>
          </a:p>
        </p:txBody>
      </p:sp>
      <p:sp>
        <p:nvSpPr>
          <p:cNvPr id="10" name="AutoShape 7">
            <a:hlinkClick r:id="rId4" action="ppaction://hlinksldjump" highlightClick="1"/>
            <a:extLst>
              <a:ext uri="{FF2B5EF4-FFF2-40B4-BE49-F238E27FC236}">
                <a16:creationId xmlns:a16="http://schemas.microsoft.com/office/drawing/2014/main" id="{E8C9A7BD-C572-4659-87B9-1C70FB4AF8E5}"/>
              </a:ext>
            </a:extLst>
          </p:cNvPr>
          <p:cNvSpPr>
            <a:spLocks noChangeArrowheads="1"/>
          </p:cNvSpPr>
          <p:nvPr/>
        </p:nvSpPr>
        <p:spPr bwMode="auto">
          <a:xfrm>
            <a:off x="2819400" y="54864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1" name="Text Box 8">
            <a:extLst>
              <a:ext uri="{FF2B5EF4-FFF2-40B4-BE49-F238E27FC236}">
                <a16:creationId xmlns:a16="http://schemas.microsoft.com/office/drawing/2014/main" id="{78630454-2284-4BE1-BE7A-73DB44A0C0CB}"/>
              </a:ext>
            </a:extLst>
          </p:cNvPr>
          <p:cNvSpPr txBox="1">
            <a:spLocks noChangeArrowheads="1"/>
          </p:cNvSpPr>
          <p:nvPr/>
        </p:nvSpPr>
        <p:spPr bwMode="auto">
          <a:xfrm>
            <a:off x="1066800" y="5562600"/>
            <a:ext cx="1641475" cy="461963"/>
          </a:xfrm>
          <a:prstGeom prst="rect">
            <a:avLst/>
          </a:prstGeom>
          <a:noFill/>
          <a:ln w="9525">
            <a:noFill/>
            <a:miter lim="800000"/>
            <a:headEnd/>
            <a:tailEnd/>
          </a:ln>
        </p:spPr>
        <p:txBody>
          <a:bodyPr wrap="none">
            <a:spAutoFit/>
          </a:bodyPr>
          <a:lstStyle/>
          <a:p>
            <a:pPr>
              <a:defRPr/>
            </a:pPr>
            <a:r>
              <a:rPr lang="en-US" dirty="0">
                <a:latin typeface="+mn-lt"/>
                <a:cs typeface="+mn-cs"/>
              </a:rPr>
              <a:t>Track Key</a:t>
            </a:r>
          </a:p>
        </p:txBody>
      </p:sp>
      <p:sp>
        <p:nvSpPr>
          <p:cNvPr id="12" name="AutoShape 7">
            <a:hlinkClick r:id="rId5" action="ppaction://hlinksldjump" highlightClick="1"/>
            <a:extLst>
              <a:ext uri="{FF2B5EF4-FFF2-40B4-BE49-F238E27FC236}">
                <a16:creationId xmlns:a16="http://schemas.microsoft.com/office/drawing/2014/main" id="{791E4973-4245-486A-AFB5-5C33EE46BD41}"/>
              </a:ext>
            </a:extLst>
          </p:cNvPr>
          <p:cNvSpPr>
            <a:spLocks noChangeArrowheads="1"/>
          </p:cNvSpPr>
          <p:nvPr/>
        </p:nvSpPr>
        <p:spPr bwMode="auto">
          <a:xfrm>
            <a:off x="2819400" y="6156325"/>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3" name="Text Box 8">
            <a:extLst>
              <a:ext uri="{FF2B5EF4-FFF2-40B4-BE49-F238E27FC236}">
                <a16:creationId xmlns:a16="http://schemas.microsoft.com/office/drawing/2014/main" id="{E15B9301-E826-47FD-B2C6-32712DAF4E65}"/>
              </a:ext>
            </a:extLst>
          </p:cNvPr>
          <p:cNvSpPr txBox="1">
            <a:spLocks noChangeArrowheads="1"/>
          </p:cNvSpPr>
          <p:nvPr/>
        </p:nvSpPr>
        <p:spPr bwMode="auto">
          <a:xfrm>
            <a:off x="457200" y="6232525"/>
            <a:ext cx="2338388" cy="461963"/>
          </a:xfrm>
          <a:prstGeom prst="rect">
            <a:avLst/>
          </a:prstGeom>
          <a:noFill/>
          <a:ln w="9525">
            <a:noFill/>
            <a:miter lim="800000"/>
            <a:headEnd/>
            <a:tailEnd/>
          </a:ln>
        </p:spPr>
        <p:txBody>
          <a:bodyPr wrap="none">
            <a:spAutoFit/>
          </a:bodyPr>
          <a:lstStyle/>
          <a:p>
            <a:pPr>
              <a:defRPr/>
            </a:pPr>
            <a:r>
              <a:rPr lang="en-US" dirty="0">
                <a:latin typeface="+mn-lt"/>
                <a:cs typeface="+mn-cs"/>
              </a:rPr>
              <a:t>Track ID Guide</a:t>
            </a:r>
          </a:p>
        </p:txBody>
      </p:sp>
      <p:sp>
        <p:nvSpPr>
          <p:cNvPr id="14" name="Action Button: Return 8">
            <a:hlinkClick r:id="" action="ppaction://hlinkshowjump?jump=lastslideviewed" highlightClick="1"/>
            <a:extLst>
              <a:ext uri="{FF2B5EF4-FFF2-40B4-BE49-F238E27FC236}">
                <a16:creationId xmlns:a16="http://schemas.microsoft.com/office/drawing/2014/main" id="{50B1171A-7322-43AF-8575-316B8D03914C}"/>
              </a:ext>
            </a:extLst>
          </p:cNvPr>
          <p:cNvSpPr>
            <a:spLocks noChangeArrowheads="1"/>
          </p:cNvSpPr>
          <p:nvPr/>
        </p:nvSpPr>
        <p:spPr bwMode="auto">
          <a:xfrm>
            <a:off x="2819400" y="4876800"/>
            <a:ext cx="549275" cy="549275"/>
          </a:xfrm>
          <a:prstGeom prst="actionButtonReturn">
            <a:avLst/>
          </a:prstGeom>
          <a:solidFill>
            <a:srgbClr val="D52FCD"/>
          </a:solidFill>
          <a:ln w="9525" algn="ctr">
            <a:solidFill>
              <a:schemeClr val="tx1"/>
            </a:solidFill>
            <a:round/>
            <a:headEnd/>
            <a:tailEnd/>
          </a:ln>
        </p:spPr>
        <p:txBody>
          <a:bodyPr/>
          <a:lstStyle/>
          <a:p>
            <a:pPr>
              <a:defRPr/>
            </a:pPr>
            <a:endParaRPr lang="en-US">
              <a:latin typeface="+mn-lt"/>
              <a:cs typeface="+mn-cs"/>
            </a:endParaRPr>
          </a:p>
        </p:txBody>
      </p:sp>
      <p:sp>
        <p:nvSpPr>
          <p:cNvPr id="81932" name="Action Button: Forward or Next 14">
            <a:hlinkClick r:id="" action="ppaction://hlinkshowjump?jump=nextslide" highlightClick="1"/>
            <a:extLst>
              <a:ext uri="{FF2B5EF4-FFF2-40B4-BE49-F238E27FC236}">
                <a16:creationId xmlns:a16="http://schemas.microsoft.com/office/drawing/2014/main" id="{76E137FC-EA30-41E1-B84F-80B1E49FC5CE}"/>
              </a:ext>
            </a:extLst>
          </p:cNvPr>
          <p:cNvSpPr>
            <a:spLocks noChangeArrowheads="1"/>
          </p:cNvSpPr>
          <p:nvPr/>
        </p:nvSpPr>
        <p:spPr bwMode="auto">
          <a:xfrm>
            <a:off x="8382000" y="228600"/>
            <a:ext cx="533400" cy="5334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81933" name="Action Button: Back or Previous 15">
            <a:hlinkClick r:id="" action="ppaction://hlinkshowjump?jump=previousslide" highlightClick="1"/>
            <a:extLst>
              <a:ext uri="{FF2B5EF4-FFF2-40B4-BE49-F238E27FC236}">
                <a16:creationId xmlns:a16="http://schemas.microsoft.com/office/drawing/2014/main" id="{A6F120E3-844A-4140-B529-B5D07C9024A9}"/>
              </a:ext>
            </a:extLst>
          </p:cNvPr>
          <p:cNvSpPr>
            <a:spLocks noChangeArrowheads="1"/>
          </p:cNvSpPr>
          <p:nvPr/>
        </p:nvSpPr>
        <p:spPr bwMode="auto">
          <a:xfrm>
            <a:off x="7696200" y="228600"/>
            <a:ext cx="533400" cy="5334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EC15F4FF-3B26-4769-8676-5BD75A5492D0}"/>
              </a:ext>
            </a:extLst>
          </p:cNvPr>
          <p:cNvSpPr>
            <a:spLocks noGrp="1" noChangeArrowheads="1"/>
          </p:cNvSpPr>
          <p:nvPr>
            <p:ph type="title"/>
          </p:nvPr>
        </p:nvSpPr>
        <p:spPr>
          <a:xfrm>
            <a:off x="685800" y="0"/>
            <a:ext cx="7772400" cy="838200"/>
          </a:xfrm>
        </p:spPr>
        <p:txBody>
          <a:bodyPr/>
          <a:lstStyle/>
          <a:p>
            <a:r>
              <a:rPr lang="en-US" altLang="en-US" sz="2800" b="1">
                <a:solidFill>
                  <a:srgbClr val="000000"/>
                </a:solidFill>
              </a:rPr>
              <a:t>Striped Skunk</a:t>
            </a:r>
            <a:br>
              <a:rPr lang="en-US" altLang="en-US" sz="2800" b="1">
                <a:solidFill>
                  <a:srgbClr val="000000"/>
                </a:solidFill>
              </a:rPr>
            </a:br>
            <a:r>
              <a:rPr lang="en-US" altLang="en-US" sz="2800" b="1">
                <a:solidFill>
                  <a:srgbClr val="000000"/>
                </a:solidFill>
              </a:rPr>
              <a:t>(</a:t>
            </a:r>
            <a:r>
              <a:rPr lang="en-US" altLang="en-US" sz="2800" b="1" i="1">
                <a:solidFill>
                  <a:srgbClr val="000000"/>
                </a:solidFill>
              </a:rPr>
              <a:t>Mephitis mephitis</a:t>
            </a:r>
            <a:r>
              <a:rPr lang="en-US" altLang="en-US" sz="2800" b="1">
                <a:solidFill>
                  <a:srgbClr val="000000"/>
                </a:solidFill>
              </a:rPr>
              <a:t>)</a:t>
            </a:r>
            <a:endParaRPr lang="en-US" altLang="en-US" sz="3600">
              <a:solidFill>
                <a:srgbClr val="000000"/>
              </a:solidFill>
            </a:endParaRPr>
          </a:p>
        </p:txBody>
      </p:sp>
      <p:sp>
        <p:nvSpPr>
          <p:cNvPr id="82947" name="Rectangle 4">
            <a:extLst>
              <a:ext uri="{FF2B5EF4-FFF2-40B4-BE49-F238E27FC236}">
                <a16:creationId xmlns:a16="http://schemas.microsoft.com/office/drawing/2014/main" id="{89C22CD4-0976-46C1-9765-52B5CCA9C990}"/>
              </a:ext>
            </a:extLst>
          </p:cNvPr>
          <p:cNvSpPr>
            <a:spLocks noGrp="1" noChangeArrowheads="1"/>
          </p:cNvSpPr>
          <p:nvPr>
            <p:ph type="body" idx="1"/>
          </p:nvPr>
        </p:nvSpPr>
        <p:spPr>
          <a:xfrm>
            <a:off x="3886200" y="914400"/>
            <a:ext cx="5105400" cy="5791200"/>
          </a:xfrm>
          <a:ln w="19050">
            <a:solidFill>
              <a:srgbClr val="000000"/>
            </a:solidFill>
            <a:miter lim="800000"/>
            <a:headEnd/>
            <a:tailEnd/>
          </a:ln>
        </p:spPr>
        <p:txBody>
          <a:bodyPr/>
          <a:lstStyle/>
          <a:p>
            <a:pPr marL="0" indent="0">
              <a:buFontTx/>
              <a:buNone/>
            </a:pPr>
            <a:r>
              <a:rPr lang="en-US" altLang="en-US" sz="2200" b="1">
                <a:solidFill>
                  <a:srgbClr val="000000"/>
                </a:solidFill>
              </a:rPr>
              <a:t>Class: </a:t>
            </a:r>
            <a:r>
              <a:rPr lang="en-US" altLang="en-US" sz="2200">
                <a:solidFill>
                  <a:srgbClr val="000000"/>
                </a:solidFill>
              </a:rPr>
              <a:t>Mammalia (mammals)</a:t>
            </a:r>
          </a:p>
          <a:p>
            <a:pPr marL="0" indent="0">
              <a:buFontTx/>
              <a:buNone/>
            </a:pPr>
            <a:r>
              <a:rPr lang="en-US" altLang="en-US" sz="2200" b="1">
                <a:solidFill>
                  <a:srgbClr val="000000"/>
                </a:solidFill>
              </a:rPr>
              <a:t>Order: </a:t>
            </a:r>
            <a:r>
              <a:rPr lang="en-US" altLang="en-US" sz="2200">
                <a:solidFill>
                  <a:srgbClr val="000000"/>
                </a:solidFill>
              </a:rPr>
              <a:t>Carnivora (carnivores)</a:t>
            </a:r>
          </a:p>
          <a:p>
            <a:pPr marL="0" indent="0">
              <a:buFontTx/>
              <a:buNone/>
            </a:pPr>
            <a:r>
              <a:rPr lang="en-US" altLang="en-US" sz="2200" b="1">
                <a:solidFill>
                  <a:srgbClr val="000000"/>
                </a:solidFill>
              </a:rPr>
              <a:t>Family: </a:t>
            </a:r>
            <a:r>
              <a:rPr lang="en-US" altLang="en-US" sz="2200">
                <a:solidFill>
                  <a:srgbClr val="000000"/>
                </a:solidFill>
              </a:rPr>
              <a:t>Mephitidae (skunks)</a:t>
            </a:r>
          </a:p>
          <a:p>
            <a:pPr marL="0" indent="0">
              <a:buFontTx/>
              <a:buNone/>
            </a:pPr>
            <a:r>
              <a:rPr lang="en-US" altLang="en-US" sz="2200" b="1">
                <a:solidFill>
                  <a:srgbClr val="000000"/>
                </a:solidFill>
              </a:rPr>
              <a:t>Habitat: </a:t>
            </a:r>
            <a:r>
              <a:rPr lang="en-US" altLang="en-US" sz="2200">
                <a:solidFill>
                  <a:srgbClr val="000000"/>
                </a:solidFill>
              </a:rPr>
              <a:t>Terrestrial (forests, fields, &amp; urban areas)</a:t>
            </a:r>
          </a:p>
          <a:p>
            <a:pPr marL="0" indent="0">
              <a:buFontTx/>
              <a:buNone/>
            </a:pPr>
            <a:r>
              <a:rPr lang="en-US" altLang="en-US" sz="2200" b="1">
                <a:solidFill>
                  <a:srgbClr val="000000"/>
                </a:solidFill>
              </a:rPr>
              <a:t>Diet: </a:t>
            </a:r>
            <a:r>
              <a:rPr lang="en-US" altLang="en-US" sz="2200">
                <a:solidFill>
                  <a:srgbClr val="000000"/>
                </a:solidFill>
              </a:rPr>
              <a:t>Omnivore (eggs, mice, berries, grubs)</a:t>
            </a:r>
          </a:p>
          <a:p>
            <a:pPr marL="0" indent="0">
              <a:buFontTx/>
              <a:buNone/>
            </a:pPr>
            <a:r>
              <a:rPr lang="en-US" altLang="en-US" sz="2200" b="1">
                <a:solidFill>
                  <a:srgbClr val="000000"/>
                </a:solidFill>
              </a:rPr>
              <a:t>Comments: </a:t>
            </a:r>
            <a:r>
              <a:rPr lang="en-US" altLang="en-US" sz="2200">
                <a:solidFill>
                  <a:srgbClr val="000000"/>
                </a:solidFill>
              </a:rPr>
              <a:t>Skunks are best known for their ability to spray a foul-smelling secretion from their anal glands.  This chemical defense is highly effective at deterring predators, and has even been known to drive away bears.  Skunks can spray this compound with a great degree of accuracy up to about 5 m (15 feet)!</a:t>
            </a:r>
          </a:p>
        </p:txBody>
      </p:sp>
      <p:pic>
        <p:nvPicPr>
          <p:cNvPr id="82948" name="Picture 5" descr="skunk                                                          00076F97Macintosh HD                   ABA78158:">
            <a:extLst>
              <a:ext uri="{FF2B5EF4-FFF2-40B4-BE49-F238E27FC236}">
                <a16:creationId xmlns:a16="http://schemas.microsoft.com/office/drawing/2014/main" id="{905EE7A3-BDB7-40D8-BA18-E513DFFED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3311525"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a:extLst>
              <a:ext uri="{FF2B5EF4-FFF2-40B4-BE49-F238E27FC236}">
                <a16:creationId xmlns:a16="http://schemas.microsoft.com/office/drawing/2014/main" id="{B84D1BC9-01E0-4675-80AE-D981D95B1F93}"/>
              </a:ext>
            </a:extLst>
          </p:cNvPr>
          <p:cNvSpPr txBox="1">
            <a:spLocks noChangeArrowheads="1"/>
          </p:cNvSpPr>
          <p:nvPr/>
        </p:nvSpPr>
        <p:spPr bwMode="auto">
          <a:xfrm>
            <a:off x="914400" y="3429000"/>
            <a:ext cx="1673225" cy="461963"/>
          </a:xfrm>
          <a:prstGeom prst="rect">
            <a:avLst/>
          </a:prstGeom>
          <a:noFill/>
          <a:ln w="9525">
            <a:noFill/>
            <a:miter lim="800000"/>
            <a:headEnd/>
            <a:tailEnd/>
          </a:ln>
        </p:spPr>
        <p:txBody>
          <a:bodyPr wrap="none">
            <a:spAutoFit/>
          </a:bodyPr>
          <a:lstStyle/>
          <a:p>
            <a:pPr>
              <a:defRPr/>
            </a:pPr>
            <a:r>
              <a:rPr lang="en-US" dirty="0">
                <a:latin typeface="+mn-lt"/>
                <a:cs typeface="+mn-cs"/>
              </a:rPr>
              <a:t>K-1 match</a:t>
            </a:r>
          </a:p>
        </p:txBody>
      </p:sp>
      <p:sp>
        <p:nvSpPr>
          <p:cNvPr id="10" name="AutoShape 7">
            <a:hlinkClick r:id="rId3" action="ppaction://hlinksldjump" highlightClick="1"/>
            <a:extLst>
              <a:ext uri="{FF2B5EF4-FFF2-40B4-BE49-F238E27FC236}">
                <a16:creationId xmlns:a16="http://schemas.microsoft.com/office/drawing/2014/main" id="{A824BF3D-C30F-4603-B199-3B4D612E0805}"/>
              </a:ext>
            </a:extLst>
          </p:cNvPr>
          <p:cNvSpPr>
            <a:spLocks noChangeArrowheads="1"/>
          </p:cNvSpPr>
          <p:nvPr/>
        </p:nvSpPr>
        <p:spPr bwMode="auto">
          <a:xfrm>
            <a:off x="2579688" y="5224463"/>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1" name="Text Box 8">
            <a:extLst>
              <a:ext uri="{FF2B5EF4-FFF2-40B4-BE49-F238E27FC236}">
                <a16:creationId xmlns:a16="http://schemas.microsoft.com/office/drawing/2014/main" id="{3D10338C-D4AE-4090-979D-0680D4D5000A}"/>
              </a:ext>
            </a:extLst>
          </p:cNvPr>
          <p:cNvSpPr txBox="1">
            <a:spLocks noChangeArrowheads="1"/>
          </p:cNvSpPr>
          <p:nvPr/>
        </p:nvSpPr>
        <p:spPr bwMode="auto">
          <a:xfrm>
            <a:off x="979488" y="5300663"/>
            <a:ext cx="1485900" cy="461962"/>
          </a:xfrm>
          <a:prstGeom prst="rect">
            <a:avLst/>
          </a:prstGeom>
          <a:noFill/>
          <a:ln w="9525">
            <a:noFill/>
            <a:miter lim="800000"/>
            <a:headEnd/>
            <a:tailEnd/>
          </a:ln>
        </p:spPr>
        <p:txBody>
          <a:bodyPr wrap="none">
            <a:spAutoFit/>
          </a:bodyPr>
          <a:lstStyle/>
          <a:p>
            <a:pPr>
              <a:defRPr/>
            </a:pPr>
            <a:r>
              <a:rPr lang="en-US" dirty="0">
                <a:latin typeface="+mn-lt"/>
                <a:cs typeface="+mn-cs"/>
              </a:rPr>
              <a:t>Scat Key</a:t>
            </a:r>
          </a:p>
        </p:txBody>
      </p:sp>
      <p:sp>
        <p:nvSpPr>
          <p:cNvPr id="12" name="AutoShape 7">
            <a:hlinkClick r:id="rId4" action="ppaction://hlinksldjump" highlightClick="1"/>
            <a:extLst>
              <a:ext uri="{FF2B5EF4-FFF2-40B4-BE49-F238E27FC236}">
                <a16:creationId xmlns:a16="http://schemas.microsoft.com/office/drawing/2014/main" id="{C15D41D2-FB77-4504-9BCD-6FF7244AEB24}"/>
              </a:ext>
            </a:extLst>
          </p:cNvPr>
          <p:cNvSpPr>
            <a:spLocks noChangeArrowheads="1"/>
          </p:cNvSpPr>
          <p:nvPr/>
        </p:nvSpPr>
        <p:spPr bwMode="auto">
          <a:xfrm>
            <a:off x="2590800" y="39624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3" name="Text Box 8">
            <a:extLst>
              <a:ext uri="{FF2B5EF4-FFF2-40B4-BE49-F238E27FC236}">
                <a16:creationId xmlns:a16="http://schemas.microsoft.com/office/drawing/2014/main" id="{7AFD83AF-AFE2-40D3-80FB-83E4ABCAA86C}"/>
              </a:ext>
            </a:extLst>
          </p:cNvPr>
          <p:cNvSpPr txBox="1">
            <a:spLocks noChangeArrowheads="1"/>
          </p:cNvSpPr>
          <p:nvPr/>
        </p:nvSpPr>
        <p:spPr bwMode="auto">
          <a:xfrm>
            <a:off x="838200" y="4038600"/>
            <a:ext cx="1641475" cy="461963"/>
          </a:xfrm>
          <a:prstGeom prst="rect">
            <a:avLst/>
          </a:prstGeom>
          <a:noFill/>
          <a:ln w="9525">
            <a:noFill/>
            <a:miter lim="800000"/>
            <a:headEnd/>
            <a:tailEnd/>
          </a:ln>
        </p:spPr>
        <p:txBody>
          <a:bodyPr wrap="none">
            <a:spAutoFit/>
          </a:bodyPr>
          <a:lstStyle/>
          <a:p>
            <a:pPr>
              <a:defRPr/>
            </a:pPr>
            <a:r>
              <a:rPr lang="en-US" dirty="0">
                <a:latin typeface="+mn-lt"/>
                <a:cs typeface="+mn-cs"/>
              </a:rPr>
              <a:t>Track Key</a:t>
            </a:r>
          </a:p>
        </p:txBody>
      </p:sp>
      <p:sp>
        <p:nvSpPr>
          <p:cNvPr id="14" name="AutoShape 7">
            <a:hlinkClick r:id="rId5" action="ppaction://hlinksldjump" highlightClick="1"/>
            <a:extLst>
              <a:ext uri="{FF2B5EF4-FFF2-40B4-BE49-F238E27FC236}">
                <a16:creationId xmlns:a16="http://schemas.microsoft.com/office/drawing/2014/main" id="{CA8AAEBE-6670-4478-9EBA-3E216DFB6B12}"/>
              </a:ext>
            </a:extLst>
          </p:cNvPr>
          <p:cNvSpPr>
            <a:spLocks noChangeArrowheads="1"/>
          </p:cNvSpPr>
          <p:nvPr/>
        </p:nvSpPr>
        <p:spPr bwMode="auto">
          <a:xfrm>
            <a:off x="2590800" y="45720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5" name="Text Box 8">
            <a:extLst>
              <a:ext uri="{FF2B5EF4-FFF2-40B4-BE49-F238E27FC236}">
                <a16:creationId xmlns:a16="http://schemas.microsoft.com/office/drawing/2014/main" id="{05E03CC7-0636-426D-8E07-E6E5ABD8A240}"/>
              </a:ext>
            </a:extLst>
          </p:cNvPr>
          <p:cNvSpPr txBox="1">
            <a:spLocks noChangeArrowheads="1"/>
          </p:cNvSpPr>
          <p:nvPr/>
        </p:nvSpPr>
        <p:spPr bwMode="auto">
          <a:xfrm>
            <a:off x="228600" y="4648200"/>
            <a:ext cx="2338388" cy="461963"/>
          </a:xfrm>
          <a:prstGeom prst="rect">
            <a:avLst/>
          </a:prstGeom>
          <a:noFill/>
          <a:ln w="9525">
            <a:noFill/>
            <a:miter lim="800000"/>
            <a:headEnd/>
            <a:tailEnd/>
          </a:ln>
        </p:spPr>
        <p:txBody>
          <a:bodyPr wrap="none">
            <a:spAutoFit/>
          </a:bodyPr>
          <a:lstStyle/>
          <a:p>
            <a:pPr>
              <a:defRPr/>
            </a:pPr>
            <a:r>
              <a:rPr lang="en-US" dirty="0">
                <a:latin typeface="+mn-lt"/>
                <a:cs typeface="+mn-cs"/>
              </a:rPr>
              <a:t>Track ID Guide</a:t>
            </a:r>
          </a:p>
        </p:txBody>
      </p:sp>
      <p:sp>
        <p:nvSpPr>
          <p:cNvPr id="16" name="Action Button: Return 8">
            <a:hlinkClick r:id="" action="ppaction://hlinkshowjump?jump=lastslideviewed" highlightClick="1"/>
            <a:extLst>
              <a:ext uri="{FF2B5EF4-FFF2-40B4-BE49-F238E27FC236}">
                <a16:creationId xmlns:a16="http://schemas.microsoft.com/office/drawing/2014/main" id="{2ADBBC2C-2BD7-4376-8E26-4D0990BE7DBE}"/>
              </a:ext>
            </a:extLst>
          </p:cNvPr>
          <p:cNvSpPr>
            <a:spLocks noChangeArrowheads="1"/>
          </p:cNvSpPr>
          <p:nvPr/>
        </p:nvSpPr>
        <p:spPr bwMode="auto">
          <a:xfrm>
            <a:off x="2590800" y="3352800"/>
            <a:ext cx="549275" cy="549275"/>
          </a:xfrm>
          <a:prstGeom prst="actionButtonReturn">
            <a:avLst/>
          </a:prstGeom>
          <a:solidFill>
            <a:srgbClr val="D52FCD"/>
          </a:solidFill>
          <a:ln w="9525" algn="ctr">
            <a:solidFill>
              <a:schemeClr val="tx1"/>
            </a:solidFill>
            <a:round/>
            <a:headEnd/>
            <a:tailEnd/>
          </a:ln>
        </p:spPr>
        <p:txBody>
          <a:bodyPr/>
          <a:lstStyle/>
          <a:p>
            <a:pPr>
              <a:defRPr/>
            </a:pPr>
            <a:endParaRPr lang="en-US">
              <a:latin typeface="+mn-lt"/>
              <a:cs typeface="+mn-cs"/>
            </a:endParaRPr>
          </a:p>
        </p:txBody>
      </p:sp>
      <p:sp>
        <p:nvSpPr>
          <p:cNvPr id="17" name="AutoShape 7">
            <a:hlinkClick r:id="rId6" action="ppaction://hlinksldjump" highlightClick="1"/>
            <a:extLst>
              <a:ext uri="{FF2B5EF4-FFF2-40B4-BE49-F238E27FC236}">
                <a16:creationId xmlns:a16="http://schemas.microsoft.com/office/drawing/2014/main" id="{CDD6C926-AC11-457F-90E6-67888E9B05BE}"/>
              </a:ext>
            </a:extLst>
          </p:cNvPr>
          <p:cNvSpPr>
            <a:spLocks noChangeArrowheads="1"/>
          </p:cNvSpPr>
          <p:nvPr/>
        </p:nvSpPr>
        <p:spPr bwMode="auto">
          <a:xfrm>
            <a:off x="2590800" y="58674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8" name="Text Box 8">
            <a:extLst>
              <a:ext uri="{FF2B5EF4-FFF2-40B4-BE49-F238E27FC236}">
                <a16:creationId xmlns:a16="http://schemas.microsoft.com/office/drawing/2014/main" id="{4923F57D-8DDF-4156-85E4-0850D54345BF}"/>
              </a:ext>
            </a:extLst>
          </p:cNvPr>
          <p:cNvSpPr txBox="1">
            <a:spLocks noChangeArrowheads="1"/>
          </p:cNvSpPr>
          <p:nvPr/>
        </p:nvSpPr>
        <p:spPr bwMode="auto">
          <a:xfrm>
            <a:off x="304800" y="5943600"/>
            <a:ext cx="2184400" cy="461963"/>
          </a:xfrm>
          <a:prstGeom prst="rect">
            <a:avLst/>
          </a:prstGeom>
          <a:noFill/>
          <a:ln w="9525">
            <a:noFill/>
            <a:miter lim="800000"/>
            <a:headEnd/>
            <a:tailEnd/>
          </a:ln>
        </p:spPr>
        <p:txBody>
          <a:bodyPr wrap="none">
            <a:spAutoFit/>
          </a:bodyPr>
          <a:lstStyle/>
          <a:p>
            <a:pPr>
              <a:defRPr/>
            </a:pPr>
            <a:r>
              <a:rPr lang="en-US" dirty="0">
                <a:latin typeface="+mn-lt"/>
                <a:cs typeface="+mn-cs"/>
              </a:rPr>
              <a:t>Scat ID Guide</a:t>
            </a:r>
          </a:p>
        </p:txBody>
      </p:sp>
      <p:sp>
        <p:nvSpPr>
          <p:cNvPr id="82959" name="Action Button: Forward or Next 18">
            <a:hlinkClick r:id="" action="ppaction://hlinkshowjump?jump=nextslide" highlightClick="1"/>
            <a:extLst>
              <a:ext uri="{FF2B5EF4-FFF2-40B4-BE49-F238E27FC236}">
                <a16:creationId xmlns:a16="http://schemas.microsoft.com/office/drawing/2014/main" id="{98A11952-272D-4E70-9C3E-955E2F213550}"/>
              </a:ext>
            </a:extLst>
          </p:cNvPr>
          <p:cNvSpPr>
            <a:spLocks noChangeArrowheads="1"/>
          </p:cNvSpPr>
          <p:nvPr/>
        </p:nvSpPr>
        <p:spPr bwMode="auto">
          <a:xfrm>
            <a:off x="8382000" y="228600"/>
            <a:ext cx="533400" cy="5334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82960" name="Action Button: Back or Previous 19">
            <a:hlinkClick r:id="" action="ppaction://hlinkshowjump?jump=previousslide" highlightClick="1"/>
            <a:extLst>
              <a:ext uri="{FF2B5EF4-FFF2-40B4-BE49-F238E27FC236}">
                <a16:creationId xmlns:a16="http://schemas.microsoft.com/office/drawing/2014/main" id="{60EA6EA8-0910-4708-805F-85D4E1177C38}"/>
              </a:ext>
            </a:extLst>
          </p:cNvPr>
          <p:cNvSpPr>
            <a:spLocks noChangeArrowheads="1"/>
          </p:cNvSpPr>
          <p:nvPr/>
        </p:nvSpPr>
        <p:spPr bwMode="auto">
          <a:xfrm>
            <a:off x="7696200" y="228600"/>
            <a:ext cx="533400" cy="5334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47E540E0-A20F-49C1-AB17-2861E029797A}"/>
              </a:ext>
            </a:extLst>
          </p:cNvPr>
          <p:cNvSpPr>
            <a:spLocks noGrp="1" noChangeArrowheads="1"/>
          </p:cNvSpPr>
          <p:nvPr>
            <p:ph type="title"/>
          </p:nvPr>
        </p:nvSpPr>
        <p:spPr>
          <a:xfrm>
            <a:off x="0" y="0"/>
            <a:ext cx="3657600" cy="914400"/>
          </a:xfrm>
        </p:spPr>
        <p:txBody>
          <a:bodyPr/>
          <a:lstStyle/>
          <a:p>
            <a:r>
              <a:rPr lang="en-US" altLang="en-US" sz="2800" b="1"/>
              <a:t>River Otter </a:t>
            </a:r>
            <a:br>
              <a:rPr lang="en-US" altLang="en-US" sz="2800" b="1"/>
            </a:br>
            <a:r>
              <a:rPr lang="en-US" altLang="en-US" sz="2800" b="1"/>
              <a:t>(</a:t>
            </a:r>
            <a:r>
              <a:rPr lang="en-US" altLang="en-US" sz="2800" b="1" i="1"/>
              <a:t>Lontra canadensis</a:t>
            </a:r>
            <a:r>
              <a:rPr lang="en-US" altLang="en-US" sz="2800" b="1"/>
              <a:t>)</a:t>
            </a:r>
          </a:p>
        </p:txBody>
      </p:sp>
      <p:sp>
        <p:nvSpPr>
          <p:cNvPr id="83971" name="Rectangle 4">
            <a:extLst>
              <a:ext uri="{FF2B5EF4-FFF2-40B4-BE49-F238E27FC236}">
                <a16:creationId xmlns:a16="http://schemas.microsoft.com/office/drawing/2014/main" id="{5BD0D70F-BF87-405A-BE29-CE8ACC5EF54A}"/>
              </a:ext>
            </a:extLst>
          </p:cNvPr>
          <p:cNvSpPr>
            <a:spLocks noGrp="1" noChangeArrowheads="1"/>
          </p:cNvSpPr>
          <p:nvPr>
            <p:ph type="body" idx="1"/>
          </p:nvPr>
        </p:nvSpPr>
        <p:spPr>
          <a:xfrm>
            <a:off x="3733800" y="228600"/>
            <a:ext cx="5130800" cy="6248400"/>
          </a:xfrm>
          <a:ln w="19050">
            <a:solidFill>
              <a:srgbClr val="000000"/>
            </a:solidFill>
            <a:miter lim="800000"/>
            <a:headEnd/>
            <a:tailEnd/>
          </a:ln>
        </p:spPr>
        <p:txBody>
          <a:bodyPr/>
          <a:lstStyle/>
          <a:p>
            <a:pPr marL="0" indent="0">
              <a:buFontTx/>
              <a:buNone/>
            </a:pPr>
            <a:r>
              <a:rPr lang="en-US" altLang="en-US" sz="2200" b="1">
                <a:solidFill>
                  <a:srgbClr val="000000"/>
                </a:solidFill>
              </a:rPr>
              <a:t>Class: </a:t>
            </a:r>
            <a:r>
              <a:rPr lang="en-US" altLang="en-US" sz="2200">
                <a:solidFill>
                  <a:srgbClr val="000000"/>
                </a:solidFill>
              </a:rPr>
              <a:t>Mammalia (mammals)</a:t>
            </a:r>
          </a:p>
          <a:p>
            <a:pPr marL="0" indent="0">
              <a:buFontTx/>
              <a:buNone/>
            </a:pPr>
            <a:r>
              <a:rPr lang="en-US" altLang="en-US" sz="2200" b="1">
                <a:solidFill>
                  <a:srgbClr val="000000"/>
                </a:solidFill>
              </a:rPr>
              <a:t>Order: </a:t>
            </a:r>
            <a:r>
              <a:rPr lang="en-US" altLang="en-US" sz="2200">
                <a:solidFill>
                  <a:srgbClr val="000000"/>
                </a:solidFill>
              </a:rPr>
              <a:t>Carnivora (carnivores)</a:t>
            </a:r>
          </a:p>
          <a:p>
            <a:pPr marL="0" indent="0">
              <a:buFontTx/>
              <a:buNone/>
            </a:pPr>
            <a:r>
              <a:rPr lang="en-US" altLang="en-US" sz="2200" b="1">
                <a:solidFill>
                  <a:srgbClr val="000000"/>
                </a:solidFill>
              </a:rPr>
              <a:t>Family: </a:t>
            </a:r>
            <a:r>
              <a:rPr lang="en-US" altLang="en-US" sz="2200">
                <a:solidFill>
                  <a:srgbClr val="000000"/>
                </a:solidFill>
              </a:rPr>
              <a:t>Mustelidae (weasels &amp; their relatives)</a:t>
            </a:r>
          </a:p>
          <a:p>
            <a:pPr marL="0" indent="0">
              <a:buFontTx/>
              <a:buNone/>
            </a:pPr>
            <a:r>
              <a:rPr lang="en-US" altLang="en-US" sz="2200" b="1">
                <a:solidFill>
                  <a:srgbClr val="000000"/>
                </a:solidFill>
              </a:rPr>
              <a:t>Habitat: </a:t>
            </a:r>
            <a:r>
              <a:rPr lang="en-US" altLang="en-US" sz="2200">
                <a:solidFill>
                  <a:srgbClr val="000000"/>
                </a:solidFill>
              </a:rPr>
              <a:t>Aquatic/Semiaquatic (wetlands - near ponds/lakes;  riparian areas - near rivers &amp; streams)</a:t>
            </a:r>
          </a:p>
          <a:p>
            <a:pPr marL="0" indent="0">
              <a:buFontTx/>
              <a:buNone/>
            </a:pPr>
            <a:r>
              <a:rPr lang="en-US" altLang="en-US" sz="2200" b="1">
                <a:solidFill>
                  <a:srgbClr val="000000"/>
                </a:solidFill>
              </a:rPr>
              <a:t>Diet: </a:t>
            </a:r>
            <a:r>
              <a:rPr lang="en-US" altLang="en-US" sz="2200">
                <a:solidFill>
                  <a:srgbClr val="000000"/>
                </a:solidFill>
              </a:rPr>
              <a:t>Carnivore (fish, frogs, crayfish)</a:t>
            </a:r>
          </a:p>
          <a:p>
            <a:pPr marL="0" indent="0">
              <a:buFontTx/>
              <a:buNone/>
            </a:pPr>
            <a:r>
              <a:rPr lang="en-US" altLang="en-US" sz="2200" b="1">
                <a:solidFill>
                  <a:srgbClr val="000000"/>
                </a:solidFill>
              </a:rPr>
              <a:t>Comments: </a:t>
            </a:r>
            <a:r>
              <a:rPr lang="en-US" altLang="en-US" sz="2200">
                <a:solidFill>
                  <a:srgbClr val="000000"/>
                </a:solidFill>
              </a:rPr>
              <a:t>Highly intelligent and playful, these relatives of weasels are active during the day.  They build dens along riverbanks, and are excellent swimmers.  They are capable of diving up to 17 m (55 feet), and swimming as far as 0.4 km (0.25 miles) underwater.  Both of these skill come in handy for catching their aquatic prey.</a:t>
            </a:r>
          </a:p>
        </p:txBody>
      </p:sp>
      <p:pic>
        <p:nvPicPr>
          <p:cNvPr id="83972" name="Picture 5" descr="river otter                                                    00076F97Macintosh HD                   ABA78158:">
            <a:extLst>
              <a:ext uri="{FF2B5EF4-FFF2-40B4-BE49-F238E27FC236}">
                <a16:creationId xmlns:a16="http://schemas.microsoft.com/office/drawing/2014/main" id="{589779EC-31F3-4A82-ABB1-77C4F7E65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971800"/>
            <a:ext cx="1462088"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6" descr="&#10;river otter 2                                                  00076F97Macintosh HD                   ABA78158:">
            <a:extLst>
              <a:ext uri="{FF2B5EF4-FFF2-40B4-BE49-F238E27FC236}">
                <a16:creationId xmlns:a16="http://schemas.microsoft.com/office/drawing/2014/main" id="{7C9CBE7A-1192-49A5-BFB3-0D054E46C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85850"/>
            <a:ext cx="3113088"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a:extLst>
              <a:ext uri="{FF2B5EF4-FFF2-40B4-BE49-F238E27FC236}">
                <a16:creationId xmlns:a16="http://schemas.microsoft.com/office/drawing/2014/main" id="{E95E31E6-ECC2-49AB-AE22-FF9F87132C0D}"/>
              </a:ext>
            </a:extLst>
          </p:cNvPr>
          <p:cNvSpPr txBox="1">
            <a:spLocks noChangeArrowheads="1"/>
          </p:cNvSpPr>
          <p:nvPr/>
        </p:nvSpPr>
        <p:spPr bwMode="auto">
          <a:xfrm>
            <a:off x="838200" y="5029200"/>
            <a:ext cx="1673225" cy="461963"/>
          </a:xfrm>
          <a:prstGeom prst="rect">
            <a:avLst/>
          </a:prstGeom>
          <a:noFill/>
          <a:ln w="9525">
            <a:noFill/>
            <a:miter lim="800000"/>
            <a:headEnd/>
            <a:tailEnd/>
          </a:ln>
        </p:spPr>
        <p:txBody>
          <a:bodyPr wrap="none">
            <a:spAutoFit/>
          </a:bodyPr>
          <a:lstStyle/>
          <a:p>
            <a:pPr>
              <a:defRPr/>
            </a:pPr>
            <a:r>
              <a:rPr lang="en-US" dirty="0">
                <a:latin typeface="+mn-lt"/>
                <a:cs typeface="+mn-cs"/>
              </a:rPr>
              <a:t>K-1 match</a:t>
            </a:r>
          </a:p>
        </p:txBody>
      </p:sp>
      <p:sp>
        <p:nvSpPr>
          <p:cNvPr id="10" name="AutoShape 7">
            <a:hlinkClick r:id="rId4" action="ppaction://hlinksldjump" highlightClick="1"/>
            <a:extLst>
              <a:ext uri="{FF2B5EF4-FFF2-40B4-BE49-F238E27FC236}">
                <a16:creationId xmlns:a16="http://schemas.microsoft.com/office/drawing/2014/main" id="{208DB09B-2B72-4B4F-9F34-4D236DB5AE8F}"/>
              </a:ext>
            </a:extLst>
          </p:cNvPr>
          <p:cNvSpPr>
            <a:spLocks noChangeArrowheads="1"/>
          </p:cNvSpPr>
          <p:nvPr/>
        </p:nvSpPr>
        <p:spPr bwMode="auto">
          <a:xfrm>
            <a:off x="2514600" y="56388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1" name="Text Box 8">
            <a:extLst>
              <a:ext uri="{FF2B5EF4-FFF2-40B4-BE49-F238E27FC236}">
                <a16:creationId xmlns:a16="http://schemas.microsoft.com/office/drawing/2014/main" id="{F8A789E1-9D63-40BD-936A-5762B805D772}"/>
              </a:ext>
            </a:extLst>
          </p:cNvPr>
          <p:cNvSpPr txBox="1">
            <a:spLocks noChangeArrowheads="1"/>
          </p:cNvSpPr>
          <p:nvPr/>
        </p:nvSpPr>
        <p:spPr bwMode="auto">
          <a:xfrm>
            <a:off x="762000" y="5715000"/>
            <a:ext cx="1641475" cy="461963"/>
          </a:xfrm>
          <a:prstGeom prst="rect">
            <a:avLst/>
          </a:prstGeom>
          <a:noFill/>
          <a:ln w="9525">
            <a:noFill/>
            <a:miter lim="800000"/>
            <a:headEnd/>
            <a:tailEnd/>
          </a:ln>
        </p:spPr>
        <p:txBody>
          <a:bodyPr wrap="none">
            <a:spAutoFit/>
          </a:bodyPr>
          <a:lstStyle/>
          <a:p>
            <a:pPr>
              <a:defRPr/>
            </a:pPr>
            <a:r>
              <a:rPr lang="en-US" dirty="0">
                <a:latin typeface="+mn-lt"/>
                <a:cs typeface="+mn-cs"/>
              </a:rPr>
              <a:t>Track Key</a:t>
            </a:r>
          </a:p>
        </p:txBody>
      </p:sp>
      <p:sp>
        <p:nvSpPr>
          <p:cNvPr id="12" name="AutoShape 7">
            <a:hlinkClick r:id="rId5" action="ppaction://hlinksldjump" highlightClick="1"/>
            <a:extLst>
              <a:ext uri="{FF2B5EF4-FFF2-40B4-BE49-F238E27FC236}">
                <a16:creationId xmlns:a16="http://schemas.microsoft.com/office/drawing/2014/main" id="{FAA04C46-2CC1-46E7-9926-F82842C4C86C}"/>
              </a:ext>
            </a:extLst>
          </p:cNvPr>
          <p:cNvSpPr>
            <a:spLocks noChangeArrowheads="1"/>
          </p:cNvSpPr>
          <p:nvPr/>
        </p:nvSpPr>
        <p:spPr bwMode="auto">
          <a:xfrm>
            <a:off x="2514600" y="6308725"/>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3" name="Text Box 8">
            <a:extLst>
              <a:ext uri="{FF2B5EF4-FFF2-40B4-BE49-F238E27FC236}">
                <a16:creationId xmlns:a16="http://schemas.microsoft.com/office/drawing/2014/main" id="{3122A056-FB33-4314-A807-F7006EE68E45}"/>
              </a:ext>
            </a:extLst>
          </p:cNvPr>
          <p:cNvSpPr txBox="1">
            <a:spLocks noChangeArrowheads="1"/>
          </p:cNvSpPr>
          <p:nvPr/>
        </p:nvSpPr>
        <p:spPr bwMode="auto">
          <a:xfrm>
            <a:off x="152400" y="6384925"/>
            <a:ext cx="2338388" cy="461963"/>
          </a:xfrm>
          <a:prstGeom prst="rect">
            <a:avLst/>
          </a:prstGeom>
          <a:noFill/>
          <a:ln w="9525">
            <a:noFill/>
            <a:miter lim="800000"/>
            <a:headEnd/>
            <a:tailEnd/>
          </a:ln>
        </p:spPr>
        <p:txBody>
          <a:bodyPr wrap="none">
            <a:spAutoFit/>
          </a:bodyPr>
          <a:lstStyle/>
          <a:p>
            <a:pPr>
              <a:defRPr/>
            </a:pPr>
            <a:r>
              <a:rPr lang="en-US" dirty="0">
                <a:latin typeface="+mn-lt"/>
                <a:cs typeface="+mn-cs"/>
              </a:rPr>
              <a:t>Track ID Guide</a:t>
            </a:r>
          </a:p>
        </p:txBody>
      </p:sp>
      <p:sp>
        <p:nvSpPr>
          <p:cNvPr id="14" name="Action Button: Return 8">
            <a:hlinkClick r:id="" action="ppaction://hlinkshowjump?jump=lastslideviewed" highlightClick="1"/>
            <a:extLst>
              <a:ext uri="{FF2B5EF4-FFF2-40B4-BE49-F238E27FC236}">
                <a16:creationId xmlns:a16="http://schemas.microsoft.com/office/drawing/2014/main" id="{DFB49145-1D4E-4452-AF58-EAF6BB1C558C}"/>
              </a:ext>
            </a:extLst>
          </p:cNvPr>
          <p:cNvSpPr>
            <a:spLocks noChangeArrowheads="1"/>
          </p:cNvSpPr>
          <p:nvPr/>
        </p:nvSpPr>
        <p:spPr bwMode="auto">
          <a:xfrm>
            <a:off x="2514600" y="5029200"/>
            <a:ext cx="549275" cy="549275"/>
          </a:xfrm>
          <a:prstGeom prst="actionButtonReturn">
            <a:avLst/>
          </a:prstGeom>
          <a:solidFill>
            <a:srgbClr val="D52FCD"/>
          </a:solidFill>
          <a:ln w="9525" algn="ctr">
            <a:solidFill>
              <a:schemeClr val="tx1"/>
            </a:solidFill>
            <a:round/>
            <a:headEnd/>
            <a:tailEnd/>
          </a:ln>
        </p:spPr>
        <p:txBody>
          <a:bodyPr/>
          <a:lstStyle/>
          <a:p>
            <a:pPr>
              <a:defRPr/>
            </a:pPr>
            <a:endParaRPr lang="en-US">
              <a:latin typeface="+mn-lt"/>
              <a:cs typeface="+mn-cs"/>
            </a:endParaRPr>
          </a:p>
        </p:txBody>
      </p:sp>
      <p:sp>
        <p:nvSpPr>
          <p:cNvPr id="83980" name="Action Button: Forward or Next 14">
            <a:hlinkClick r:id="" action="ppaction://hlinkshowjump?jump=nextslide" highlightClick="1"/>
            <a:extLst>
              <a:ext uri="{FF2B5EF4-FFF2-40B4-BE49-F238E27FC236}">
                <a16:creationId xmlns:a16="http://schemas.microsoft.com/office/drawing/2014/main" id="{681122B9-27CF-41F1-AAD9-1F6A426B6B8A}"/>
              </a:ext>
            </a:extLst>
          </p:cNvPr>
          <p:cNvSpPr>
            <a:spLocks noChangeArrowheads="1"/>
          </p:cNvSpPr>
          <p:nvPr/>
        </p:nvSpPr>
        <p:spPr bwMode="auto">
          <a:xfrm>
            <a:off x="2971800" y="3429000"/>
            <a:ext cx="533400" cy="5334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83981" name="Action Button: Back or Previous 15">
            <a:hlinkClick r:id="" action="ppaction://hlinkshowjump?jump=previousslide" highlightClick="1"/>
            <a:extLst>
              <a:ext uri="{FF2B5EF4-FFF2-40B4-BE49-F238E27FC236}">
                <a16:creationId xmlns:a16="http://schemas.microsoft.com/office/drawing/2014/main" id="{DA0E758A-3797-484B-B252-729FFC146B89}"/>
              </a:ext>
            </a:extLst>
          </p:cNvPr>
          <p:cNvSpPr>
            <a:spLocks noChangeArrowheads="1"/>
          </p:cNvSpPr>
          <p:nvPr/>
        </p:nvSpPr>
        <p:spPr bwMode="auto">
          <a:xfrm>
            <a:off x="2286000" y="3429000"/>
            <a:ext cx="533400" cy="5334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9B97BD22-3696-4803-83B2-C593DE15B3BE}"/>
              </a:ext>
            </a:extLst>
          </p:cNvPr>
          <p:cNvSpPr>
            <a:spLocks noGrp="1" noChangeArrowheads="1"/>
          </p:cNvSpPr>
          <p:nvPr>
            <p:ph type="title"/>
          </p:nvPr>
        </p:nvSpPr>
        <p:spPr>
          <a:xfrm>
            <a:off x="0" y="0"/>
            <a:ext cx="3708400" cy="971550"/>
          </a:xfrm>
        </p:spPr>
        <p:txBody>
          <a:bodyPr/>
          <a:lstStyle/>
          <a:p>
            <a:r>
              <a:rPr lang="en-US" altLang="en-US" sz="3200" b="1">
                <a:solidFill>
                  <a:srgbClr val="000000"/>
                </a:solidFill>
              </a:rPr>
              <a:t>Mink </a:t>
            </a:r>
            <a:br>
              <a:rPr lang="en-US" altLang="en-US" sz="3200" b="1">
                <a:solidFill>
                  <a:srgbClr val="000000"/>
                </a:solidFill>
              </a:rPr>
            </a:br>
            <a:r>
              <a:rPr lang="en-US" altLang="en-US" sz="3200" b="1">
                <a:solidFill>
                  <a:srgbClr val="000000"/>
                </a:solidFill>
              </a:rPr>
              <a:t>(</a:t>
            </a:r>
            <a:r>
              <a:rPr lang="en-US" altLang="en-US" sz="3200" b="1" i="1">
                <a:solidFill>
                  <a:srgbClr val="000000"/>
                </a:solidFill>
              </a:rPr>
              <a:t>Mustela vison</a:t>
            </a:r>
            <a:r>
              <a:rPr lang="en-US" altLang="en-US" sz="3200" b="1">
                <a:solidFill>
                  <a:srgbClr val="000000"/>
                </a:solidFill>
              </a:rPr>
              <a:t>)</a:t>
            </a:r>
            <a:endParaRPr lang="en-US" altLang="en-US" sz="4000" b="1">
              <a:solidFill>
                <a:srgbClr val="000000"/>
              </a:solidFill>
            </a:endParaRPr>
          </a:p>
        </p:txBody>
      </p:sp>
      <p:sp>
        <p:nvSpPr>
          <p:cNvPr id="84995" name="Rectangle 4">
            <a:extLst>
              <a:ext uri="{FF2B5EF4-FFF2-40B4-BE49-F238E27FC236}">
                <a16:creationId xmlns:a16="http://schemas.microsoft.com/office/drawing/2014/main" id="{10281354-8F21-48BA-B538-82AD91E108A0}"/>
              </a:ext>
            </a:extLst>
          </p:cNvPr>
          <p:cNvSpPr>
            <a:spLocks noGrp="1" noChangeArrowheads="1"/>
          </p:cNvSpPr>
          <p:nvPr>
            <p:ph type="body" idx="1"/>
          </p:nvPr>
        </p:nvSpPr>
        <p:spPr>
          <a:xfrm>
            <a:off x="3962400" y="304800"/>
            <a:ext cx="5054600" cy="6248400"/>
          </a:xfrm>
          <a:ln w="19050">
            <a:solidFill>
              <a:srgbClr val="000000"/>
            </a:solidFill>
            <a:miter lim="800000"/>
            <a:headEnd/>
            <a:tailEnd/>
          </a:ln>
        </p:spPr>
        <p:txBody>
          <a:bodyPr/>
          <a:lstStyle/>
          <a:p>
            <a:pPr marL="0" indent="0">
              <a:buFontTx/>
              <a:buNone/>
            </a:pPr>
            <a:r>
              <a:rPr lang="en-US" altLang="en-US" sz="2200" b="1">
                <a:solidFill>
                  <a:srgbClr val="000000"/>
                </a:solidFill>
              </a:rPr>
              <a:t>Class: </a:t>
            </a:r>
            <a:r>
              <a:rPr lang="en-US" altLang="en-US" sz="2200">
                <a:solidFill>
                  <a:srgbClr val="000000"/>
                </a:solidFill>
              </a:rPr>
              <a:t>Mammalia (mammals)</a:t>
            </a:r>
          </a:p>
          <a:p>
            <a:pPr marL="0" indent="0">
              <a:buFontTx/>
              <a:buNone/>
            </a:pPr>
            <a:r>
              <a:rPr lang="en-US" altLang="en-US" sz="2200" b="1">
                <a:solidFill>
                  <a:srgbClr val="000000"/>
                </a:solidFill>
              </a:rPr>
              <a:t>Order: </a:t>
            </a:r>
            <a:r>
              <a:rPr lang="en-US" altLang="en-US" sz="2200">
                <a:solidFill>
                  <a:srgbClr val="000000"/>
                </a:solidFill>
              </a:rPr>
              <a:t>Carnivora (carnivores)</a:t>
            </a:r>
          </a:p>
          <a:p>
            <a:pPr marL="0" indent="0">
              <a:buFontTx/>
              <a:buNone/>
            </a:pPr>
            <a:r>
              <a:rPr lang="en-US" altLang="en-US" sz="2200" b="1">
                <a:solidFill>
                  <a:srgbClr val="000000"/>
                </a:solidFill>
              </a:rPr>
              <a:t>Family: </a:t>
            </a:r>
            <a:r>
              <a:rPr lang="en-US" altLang="en-US" sz="2200">
                <a:solidFill>
                  <a:srgbClr val="000000"/>
                </a:solidFill>
              </a:rPr>
              <a:t>Mustelidae (weasels &amp; their relatives)</a:t>
            </a:r>
          </a:p>
          <a:p>
            <a:pPr marL="0" indent="0">
              <a:buFontTx/>
              <a:buNone/>
            </a:pPr>
            <a:r>
              <a:rPr lang="en-US" altLang="en-US" sz="2200" b="1">
                <a:solidFill>
                  <a:srgbClr val="000000"/>
                </a:solidFill>
              </a:rPr>
              <a:t>Habitat: </a:t>
            </a:r>
            <a:r>
              <a:rPr lang="en-US" altLang="en-US" sz="2200">
                <a:solidFill>
                  <a:srgbClr val="000000"/>
                </a:solidFill>
              </a:rPr>
              <a:t>Semiaquatic (wetlands - near ponds/lakes;  riparian areas - near rivers &amp; streams)</a:t>
            </a:r>
          </a:p>
          <a:p>
            <a:pPr marL="0" indent="0">
              <a:buFontTx/>
              <a:buNone/>
            </a:pPr>
            <a:r>
              <a:rPr lang="en-US" altLang="en-US" sz="2200" b="1">
                <a:solidFill>
                  <a:srgbClr val="000000"/>
                </a:solidFill>
              </a:rPr>
              <a:t>Diet: </a:t>
            </a:r>
            <a:r>
              <a:rPr lang="en-US" altLang="en-US" sz="2200">
                <a:solidFill>
                  <a:srgbClr val="000000"/>
                </a:solidFill>
              </a:rPr>
              <a:t>Carnivore (muskrats &amp; other rodents, frogs, fish, birds, &amp; snakes)</a:t>
            </a:r>
          </a:p>
          <a:p>
            <a:pPr marL="0" indent="0">
              <a:buFontTx/>
              <a:buNone/>
            </a:pPr>
            <a:r>
              <a:rPr lang="en-US" altLang="en-US" sz="2200" b="1">
                <a:solidFill>
                  <a:srgbClr val="000000"/>
                </a:solidFill>
              </a:rPr>
              <a:t>Comments: </a:t>
            </a:r>
            <a:r>
              <a:rPr lang="en-US" altLang="en-US" sz="2200">
                <a:solidFill>
                  <a:srgbClr val="000000"/>
                </a:solidFill>
              </a:rPr>
              <a:t>Minks are well known for their fine fur.  In the wild, they are territorial and aggressive.  They are ferocious hunters, often attacking prey their own size or even larger.  They are also good swimmers, which helps them efficiently catch their often aquatic prey.</a:t>
            </a:r>
          </a:p>
        </p:txBody>
      </p:sp>
      <p:pic>
        <p:nvPicPr>
          <p:cNvPr id="84996" name="Picture 5" descr="mink                                                           00076F97Macintosh HD                   ABA78158:">
            <a:extLst>
              <a:ext uri="{FF2B5EF4-FFF2-40B4-BE49-F238E27FC236}">
                <a16:creationId xmlns:a16="http://schemas.microsoft.com/office/drawing/2014/main" id="{B4002F27-1CDE-4A7C-BA52-31F1573C0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3657600"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DBC8082A-4A3A-4178-AB4C-0201175427AE}"/>
              </a:ext>
            </a:extLst>
          </p:cNvPr>
          <p:cNvSpPr txBox="1">
            <a:spLocks noChangeArrowheads="1"/>
          </p:cNvSpPr>
          <p:nvPr/>
        </p:nvSpPr>
        <p:spPr bwMode="auto">
          <a:xfrm>
            <a:off x="914400" y="4114800"/>
            <a:ext cx="1673225" cy="461963"/>
          </a:xfrm>
          <a:prstGeom prst="rect">
            <a:avLst/>
          </a:prstGeom>
          <a:noFill/>
          <a:ln w="9525">
            <a:noFill/>
            <a:miter lim="800000"/>
            <a:headEnd/>
            <a:tailEnd/>
          </a:ln>
        </p:spPr>
        <p:txBody>
          <a:bodyPr wrap="none">
            <a:spAutoFit/>
          </a:bodyPr>
          <a:lstStyle/>
          <a:p>
            <a:pPr>
              <a:defRPr/>
            </a:pPr>
            <a:r>
              <a:rPr lang="en-US" dirty="0">
                <a:latin typeface="+mn-lt"/>
                <a:cs typeface="+mn-cs"/>
              </a:rPr>
              <a:t>K-1 match</a:t>
            </a:r>
          </a:p>
        </p:txBody>
      </p:sp>
      <p:sp>
        <p:nvSpPr>
          <p:cNvPr id="9" name="AutoShape 7">
            <a:hlinkClick r:id="rId3" action="ppaction://hlinksldjump" highlightClick="1"/>
            <a:extLst>
              <a:ext uri="{FF2B5EF4-FFF2-40B4-BE49-F238E27FC236}">
                <a16:creationId xmlns:a16="http://schemas.microsoft.com/office/drawing/2014/main" id="{F605E6EC-1743-4269-A889-4874CA32463A}"/>
              </a:ext>
            </a:extLst>
          </p:cNvPr>
          <p:cNvSpPr>
            <a:spLocks noChangeArrowheads="1"/>
          </p:cNvSpPr>
          <p:nvPr/>
        </p:nvSpPr>
        <p:spPr bwMode="auto">
          <a:xfrm>
            <a:off x="2590800" y="47244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0" name="Text Box 8">
            <a:extLst>
              <a:ext uri="{FF2B5EF4-FFF2-40B4-BE49-F238E27FC236}">
                <a16:creationId xmlns:a16="http://schemas.microsoft.com/office/drawing/2014/main" id="{9C822394-9C74-4961-8633-72B7E5DAEEA6}"/>
              </a:ext>
            </a:extLst>
          </p:cNvPr>
          <p:cNvSpPr txBox="1">
            <a:spLocks noChangeArrowheads="1"/>
          </p:cNvSpPr>
          <p:nvPr/>
        </p:nvSpPr>
        <p:spPr bwMode="auto">
          <a:xfrm>
            <a:off x="838200" y="4800600"/>
            <a:ext cx="1641475" cy="461963"/>
          </a:xfrm>
          <a:prstGeom prst="rect">
            <a:avLst/>
          </a:prstGeom>
          <a:noFill/>
          <a:ln w="9525">
            <a:noFill/>
            <a:miter lim="800000"/>
            <a:headEnd/>
            <a:tailEnd/>
          </a:ln>
        </p:spPr>
        <p:txBody>
          <a:bodyPr wrap="none">
            <a:spAutoFit/>
          </a:bodyPr>
          <a:lstStyle/>
          <a:p>
            <a:pPr>
              <a:defRPr/>
            </a:pPr>
            <a:r>
              <a:rPr lang="en-US" dirty="0">
                <a:latin typeface="+mn-lt"/>
                <a:cs typeface="+mn-cs"/>
              </a:rPr>
              <a:t>Track Key</a:t>
            </a:r>
          </a:p>
        </p:txBody>
      </p:sp>
      <p:sp>
        <p:nvSpPr>
          <p:cNvPr id="11" name="AutoShape 7">
            <a:hlinkClick r:id="rId4" action="ppaction://hlinksldjump" highlightClick="1"/>
            <a:extLst>
              <a:ext uri="{FF2B5EF4-FFF2-40B4-BE49-F238E27FC236}">
                <a16:creationId xmlns:a16="http://schemas.microsoft.com/office/drawing/2014/main" id="{62827C13-B146-4918-9EAC-6F5688B6F90C}"/>
              </a:ext>
            </a:extLst>
          </p:cNvPr>
          <p:cNvSpPr>
            <a:spLocks noChangeArrowheads="1"/>
          </p:cNvSpPr>
          <p:nvPr/>
        </p:nvSpPr>
        <p:spPr bwMode="auto">
          <a:xfrm>
            <a:off x="2590800" y="5394325"/>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2" name="Text Box 8">
            <a:extLst>
              <a:ext uri="{FF2B5EF4-FFF2-40B4-BE49-F238E27FC236}">
                <a16:creationId xmlns:a16="http://schemas.microsoft.com/office/drawing/2014/main" id="{81689389-9D2B-4186-B385-06C0B64F41F7}"/>
              </a:ext>
            </a:extLst>
          </p:cNvPr>
          <p:cNvSpPr txBox="1">
            <a:spLocks noChangeArrowheads="1"/>
          </p:cNvSpPr>
          <p:nvPr/>
        </p:nvSpPr>
        <p:spPr bwMode="auto">
          <a:xfrm>
            <a:off x="228600" y="5470525"/>
            <a:ext cx="2338388" cy="461963"/>
          </a:xfrm>
          <a:prstGeom prst="rect">
            <a:avLst/>
          </a:prstGeom>
          <a:noFill/>
          <a:ln w="9525">
            <a:noFill/>
            <a:miter lim="800000"/>
            <a:headEnd/>
            <a:tailEnd/>
          </a:ln>
        </p:spPr>
        <p:txBody>
          <a:bodyPr wrap="none">
            <a:spAutoFit/>
          </a:bodyPr>
          <a:lstStyle/>
          <a:p>
            <a:pPr>
              <a:defRPr/>
            </a:pPr>
            <a:r>
              <a:rPr lang="en-US" dirty="0">
                <a:latin typeface="+mn-lt"/>
                <a:cs typeface="+mn-cs"/>
              </a:rPr>
              <a:t>Track ID Guide</a:t>
            </a:r>
          </a:p>
        </p:txBody>
      </p:sp>
      <p:sp>
        <p:nvSpPr>
          <p:cNvPr id="13" name="Action Button: Return 8">
            <a:hlinkClick r:id="" action="ppaction://hlinkshowjump?jump=lastslideviewed" highlightClick="1"/>
            <a:extLst>
              <a:ext uri="{FF2B5EF4-FFF2-40B4-BE49-F238E27FC236}">
                <a16:creationId xmlns:a16="http://schemas.microsoft.com/office/drawing/2014/main" id="{85A01D0A-B070-4DFD-9678-BDAD8210CC24}"/>
              </a:ext>
            </a:extLst>
          </p:cNvPr>
          <p:cNvSpPr>
            <a:spLocks noChangeArrowheads="1"/>
          </p:cNvSpPr>
          <p:nvPr/>
        </p:nvSpPr>
        <p:spPr bwMode="auto">
          <a:xfrm>
            <a:off x="2590800" y="4114800"/>
            <a:ext cx="549275" cy="549275"/>
          </a:xfrm>
          <a:prstGeom prst="actionButtonReturn">
            <a:avLst/>
          </a:prstGeom>
          <a:solidFill>
            <a:srgbClr val="D52FCD"/>
          </a:solidFill>
          <a:ln w="9525" algn="ctr">
            <a:solidFill>
              <a:schemeClr val="tx1"/>
            </a:solidFill>
            <a:round/>
            <a:headEnd/>
            <a:tailEnd/>
          </a:ln>
        </p:spPr>
        <p:txBody>
          <a:bodyPr/>
          <a:lstStyle/>
          <a:p>
            <a:pPr>
              <a:defRPr/>
            </a:pPr>
            <a:endParaRPr lang="en-US">
              <a:latin typeface="+mn-lt"/>
              <a:cs typeface="+mn-cs"/>
            </a:endParaRPr>
          </a:p>
        </p:txBody>
      </p:sp>
      <p:sp>
        <p:nvSpPr>
          <p:cNvPr id="85003" name="Action Button: Forward or Next 13">
            <a:hlinkClick r:id="" action="ppaction://hlinkshowjump?jump=nextslide" highlightClick="1"/>
            <a:extLst>
              <a:ext uri="{FF2B5EF4-FFF2-40B4-BE49-F238E27FC236}">
                <a16:creationId xmlns:a16="http://schemas.microsoft.com/office/drawing/2014/main" id="{F9404586-9A4A-493F-9A35-E69BDCB82C4B}"/>
              </a:ext>
            </a:extLst>
          </p:cNvPr>
          <p:cNvSpPr>
            <a:spLocks noChangeArrowheads="1"/>
          </p:cNvSpPr>
          <p:nvPr/>
        </p:nvSpPr>
        <p:spPr bwMode="auto">
          <a:xfrm>
            <a:off x="3276600" y="6096000"/>
            <a:ext cx="533400" cy="5334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85004" name="Action Button: Back or Previous 14">
            <a:hlinkClick r:id="" action="ppaction://hlinkshowjump?jump=previousslide" highlightClick="1"/>
            <a:extLst>
              <a:ext uri="{FF2B5EF4-FFF2-40B4-BE49-F238E27FC236}">
                <a16:creationId xmlns:a16="http://schemas.microsoft.com/office/drawing/2014/main" id="{4F42370C-FC61-466B-991B-7FDD0BB4B6C4}"/>
              </a:ext>
            </a:extLst>
          </p:cNvPr>
          <p:cNvSpPr>
            <a:spLocks noChangeArrowheads="1"/>
          </p:cNvSpPr>
          <p:nvPr/>
        </p:nvSpPr>
        <p:spPr bwMode="auto">
          <a:xfrm>
            <a:off x="2590800" y="6096000"/>
            <a:ext cx="533400" cy="5334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51928A57-FDE7-4632-9BC1-6D4A02FAEEB8}"/>
              </a:ext>
            </a:extLst>
          </p:cNvPr>
          <p:cNvSpPr>
            <a:spLocks noGrp="1" noChangeArrowheads="1"/>
          </p:cNvSpPr>
          <p:nvPr>
            <p:ph type="title"/>
          </p:nvPr>
        </p:nvSpPr>
        <p:spPr>
          <a:xfrm>
            <a:off x="0" y="228600"/>
            <a:ext cx="3429000" cy="857250"/>
          </a:xfrm>
        </p:spPr>
        <p:txBody>
          <a:bodyPr/>
          <a:lstStyle/>
          <a:p>
            <a:r>
              <a:rPr lang="en-US" altLang="en-US" sz="3200" b="1">
                <a:solidFill>
                  <a:srgbClr val="000000"/>
                </a:solidFill>
              </a:rPr>
              <a:t>Raccoon </a:t>
            </a:r>
            <a:br>
              <a:rPr lang="en-US" altLang="en-US" sz="3200" b="1">
                <a:solidFill>
                  <a:srgbClr val="000000"/>
                </a:solidFill>
              </a:rPr>
            </a:br>
            <a:r>
              <a:rPr lang="en-US" altLang="en-US" sz="3200" b="1">
                <a:solidFill>
                  <a:srgbClr val="000000"/>
                </a:solidFill>
              </a:rPr>
              <a:t>(</a:t>
            </a:r>
            <a:r>
              <a:rPr lang="en-US" altLang="en-US" sz="3200" b="1" i="1">
                <a:solidFill>
                  <a:srgbClr val="000000"/>
                </a:solidFill>
              </a:rPr>
              <a:t>Procyon lotor</a:t>
            </a:r>
            <a:r>
              <a:rPr lang="en-US" altLang="en-US" sz="3200" b="1">
                <a:solidFill>
                  <a:srgbClr val="000000"/>
                </a:solidFill>
              </a:rPr>
              <a:t>)</a:t>
            </a:r>
            <a:endParaRPr lang="en-US" altLang="en-US" sz="4000" b="1">
              <a:solidFill>
                <a:srgbClr val="000000"/>
              </a:solidFill>
            </a:endParaRPr>
          </a:p>
        </p:txBody>
      </p:sp>
      <p:sp>
        <p:nvSpPr>
          <p:cNvPr id="86019" name="Rectangle 4">
            <a:extLst>
              <a:ext uri="{FF2B5EF4-FFF2-40B4-BE49-F238E27FC236}">
                <a16:creationId xmlns:a16="http://schemas.microsoft.com/office/drawing/2014/main" id="{A8E9C4FC-F0AE-4C14-A82D-142B091D0CD1}"/>
              </a:ext>
            </a:extLst>
          </p:cNvPr>
          <p:cNvSpPr>
            <a:spLocks noGrp="1" noChangeArrowheads="1"/>
          </p:cNvSpPr>
          <p:nvPr>
            <p:ph type="body" idx="1"/>
          </p:nvPr>
        </p:nvSpPr>
        <p:spPr>
          <a:xfrm>
            <a:off x="3276600" y="152400"/>
            <a:ext cx="5664200" cy="6553200"/>
          </a:xfrm>
          <a:ln w="19050">
            <a:solidFill>
              <a:srgbClr val="000000"/>
            </a:solidFill>
            <a:miter lim="800000"/>
            <a:headEnd/>
            <a:tailEnd/>
          </a:ln>
        </p:spPr>
        <p:txBody>
          <a:bodyPr/>
          <a:lstStyle/>
          <a:p>
            <a:pPr marL="0" indent="0">
              <a:buFontTx/>
              <a:buNone/>
            </a:pPr>
            <a:r>
              <a:rPr lang="en-US" altLang="en-US" sz="2200" b="1">
                <a:solidFill>
                  <a:srgbClr val="000000"/>
                </a:solidFill>
              </a:rPr>
              <a:t>Class: </a:t>
            </a:r>
            <a:r>
              <a:rPr lang="en-US" altLang="en-US" sz="2200">
                <a:solidFill>
                  <a:srgbClr val="000000"/>
                </a:solidFill>
              </a:rPr>
              <a:t>Mammalia (mammals)</a:t>
            </a:r>
          </a:p>
          <a:p>
            <a:pPr marL="0" indent="0">
              <a:buFontTx/>
              <a:buNone/>
            </a:pPr>
            <a:r>
              <a:rPr lang="en-US" altLang="en-US" sz="2200" b="1">
                <a:solidFill>
                  <a:srgbClr val="000000"/>
                </a:solidFill>
              </a:rPr>
              <a:t>Order: </a:t>
            </a:r>
            <a:r>
              <a:rPr lang="en-US" altLang="en-US" sz="2200">
                <a:solidFill>
                  <a:srgbClr val="000000"/>
                </a:solidFill>
              </a:rPr>
              <a:t>Carnivora (carnivores)</a:t>
            </a:r>
          </a:p>
          <a:p>
            <a:pPr marL="0" indent="0">
              <a:buFontTx/>
              <a:buNone/>
            </a:pPr>
            <a:r>
              <a:rPr lang="en-US" altLang="en-US" sz="2200" b="1">
                <a:solidFill>
                  <a:srgbClr val="000000"/>
                </a:solidFill>
              </a:rPr>
              <a:t>Family: </a:t>
            </a:r>
            <a:r>
              <a:rPr lang="en-US" altLang="en-US" sz="2200">
                <a:solidFill>
                  <a:srgbClr val="000000"/>
                </a:solidFill>
              </a:rPr>
              <a:t>Procyonidae (raccoons, coatis, ringtails, &amp; relatives)</a:t>
            </a:r>
          </a:p>
          <a:p>
            <a:pPr marL="0" indent="0">
              <a:buFontTx/>
              <a:buNone/>
            </a:pPr>
            <a:r>
              <a:rPr lang="en-US" altLang="en-US" sz="2200" b="1">
                <a:solidFill>
                  <a:srgbClr val="000000"/>
                </a:solidFill>
              </a:rPr>
              <a:t>Habitat: </a:t>
            </a:r>
            <a:r>
              <a:rPr lang="en-US" altLang="en-US" sz="2200">
                <a:solidFill>
                  <a:srgbClr val="000000"/>
                </a:solidFill>
              </a:rPr>
              <a:t>Terrestrial/Arboreal (deciduous &amp; mixed forests, agricultural areas, &amp; occasionally cities)</a:t>
            </a:r>
          </a:p>
          <a:p>
            <a:pPr marL="0" indent="0">
              <a:buFontTx/>
              <a:buNone/>
            </a:pPr>
            <a:r>
              <a:rPr lang="en-US" altLang="en-US" sz="2200" b="1">
                <a:solidFill>
                  <a:srgbClr val="000000"/>
                </a:solidFill>
              </a:rPr>
              <a:t>Diet: </a:t>
            </a:r>
            <a:r>
              <a:rPr lang="en-US" altLang="en-US" sz="2200">
                <a:solidFill>
                  <a:srgbClr val="000000"/>
                </a:solidFill>
              </a:rPr>
              <a:t>Omnivore (fruit, berries, grains, eggs, poultry, vegetables, nuts, molluscs, fish, insects, rodents)</a:t>
            </a:r>
          </a:p>
          <a:p>
            <a:pPr marL="0" indent="0">
              <a:buFontTx/>
              <a:buNone/>
            </a:pPr>
            <a:r>
              <a:rPr lang="en-US" altLang="en-US" sz="2200" b="1">
                <a:solidFill>
                  <a:srgbClr val="000000"/>
                </a:solidFill>
              </a:rPr>
              <a:t>Comments: </a:t>
            </a:r>
            <a:r>
              <a:rPr lang="en-US" altLang="en-US" sz="2200">
                <a:solidFill>
                  <a:srgbClr val="000000"/>
                </a:solidFill>
              </a:rPr>
              <a:t>Due to the markings around their eyes, raccoons are often referred to as "masked bandits."  Raccoons are nocturnal, &amp; sometimes steal their dinners from garbage containers in urban areas.  They do best in forested areas, however, as they depend heavily on trees to climb when they feel threatened.</a:t>
            </a:r>
          </a:p>
        </p:txBody>
      </p:sp>
      <p:pic>
        <p:nvPicPr>
          <p:cNvPr id="86020" name="Picture 2">
            <a:extLst>
              <a:ext uri="{FF2B5EF4-FFF2-40B4-BE49-F238E27FC236}">
                <a16:creationId xmlns:a16="http://schemas.microsoft.com/office/drawing/2014/main" id="{6455FE2A-A12B-4F4E-ACE4-F5AA6FF3F3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2228850"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F2FF49C5-6F02-4184-81CC-6D43AACF33ED}"/>
              </a:ext>
            </a:extLst>
          </p:cNvPr>
          <p:cNvSpPr txBox="1">
            <a:spLocks noChangeArrowheads="1"/>
          </p:cNvSpPr>
          <p:nvPr/>
        </p:nvSpPr>
        <p:spPr bwMode="auto">
          <a:xfrm>
            <a:off x="838200" y="4114800"/>
            <a:ext cx="1673225" cy="461963"/>
          </a:xfrm>
          <a:prstGeom prst="rect">
            <a:avLst/>
          </a:prstGeom>
          <a:noFill/>
          <a:ln w="9525">
            <a:noFill/>
            <a:miter lim="800000"/>
            <a:headEnd/>
            <a:tailEnd/>
          </a:ln>
        </p:spPr>
        <p:txBody>
          <a:bodyPr wrap="none">
            <a:spAutoFit/>
          </a:bodyPr>
          <a:lstStyle/>
          <a:p>
            <a:pPr>
              <a:defRPr/>
            </a:pPr>
            <a:r>
              <a:rPr lang="en-US" dirty="0">
                <a:latin typeface="+mn-lt"/>
                <a:cs typeface="+mn-cs"/>
              </a:rPr>
              <a:t>K-1 match</a:t>
            </a:r>
          </a:p>
        </p:txBody>
      </p:sp>
      <p:sp>
        <p:nvSpPr>
          <p:cNvPr id="9" name="AutoShape 7">
            <a:hlinkClick r:id="rId3" action="ppaction://hlinksldjump" highlightClick="1"/>
            <a:extLst>
              <a:ext uri="{FF2B5EF4-FFF2-40B4-BE49-F238E27FC236}">
                <a16:creationId xmlns:a16="http://schemas.microsoft.com/office/drawing/2014/main" id="{CFFC1A83-6717-41AD-A772-D4C9258FF37F}"/>
              </a:ext>
            </a:extLst>
          </p:cNvPr>
          <p:cNvSpPr>
            <a:spLocks noChangeArrowheads="1"/>
          </p:cNvSpPr>
          <p:nvPr/>
        </p:nvSpPr>
        <p:spPr bwMode="auto">
          <a:xfrm>
            <a:off x="2514600" y="47244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0" name="Text Box 8">
            <a:extLst>
              <a:ext uri="{FF2B5EF4-FFF2-40B4-BE49-F238E27FC236}">
                <a16:creationId xmlns:a16="http://schemas.microsoft.com/office/drawing/2014/main" id="{D6134C67-9C29-4765-975A-F44E99520C96}"/>
              </a:ext>
            </a:extLst>
          </p:cNvPr>
          <p:cNvSpPr txBox="1">
            <a:spLocks noChangeArrowheads="1"/>
          </p:cNvSpPr>
          <p:nvPr/>
        </p:nvSpPr>
        <p:spPr bwMode="auto">
          <a:xfrm>
            <a:off x="762000" y="4800600"/>
            <a:ext cx="1641475" cy="461963"/>
          </a:xfrm>
          <a:prstGeom prst="rect">
            <a:avLst/>
          </a:prstGeom>
          <a:noFill/>
          <a:ln w="9525">
            <a:noFill/>
            <a:miter lim="800000"/>
            <a:headEnd/>
            <a:tailEnd/>
          </a:ln>
        </p:spPr>
        <p:txBody>
          <a:bodyPr wrap="none">
            <a:spAutoFit/>
          </a:bodyPr>
          <a:lstStyle/>
          <a:p>
            <a:pPr>
              <a:defRPr/>
            </a:pPr>
            <a:r>
              <a:rPr lang="en-US" dirty="0">
                <a:latin typeface="+mn-lt"/>
                <a:cs typeface="+mn-cs"/>
              </a:rPr>
              <a:t>Track Key</a:t>
            </a:r>
          </a:p>
        </p:txBody>
      </p:sp>
      <p:sp>
        <p:nvSpPr>
          <p:cNvPr id="11" name="AutoShape 7">
            <a:hlinkClick r:id="rId4" action="ppaction://hlinksldjump" highlightClick="1"/>
            <a:extLst>
              <a:ext uri="{FF2B5EF4-FFF2-40B4-BE49-F238E27FC236}">
                <a16:creationId xmlns:a16="http://schemas.microsoft.com/office/drawing/2014/main" id="{245A5F69-B9FF-4BBA-8653-14D1E904AAAD}"/>
              </a:ext>
            </a:extLst>
          </p:cNvPr>
          <p:cNvSpPr>
            <a:spLocks noChangeArrowheads="1"/>
          </p:cNvSpPr>
          <p:nvPr/>
        </p:nvSpPr>
        <p:spPr bwMode="auto">
          <a:xfrm>
            <a:off x="2514600" y="5394325"/>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2" name="Text Box 8">
            <a:extLst>
              <a:ext uri="{FF2B5EF4-FFF2-40B4-BE49-F238E27FC236}">
                <a16:creationId xmlns:a16="http://schemas.microsoft.com/office/drawing/2014/main" id="{F6332780-B889-499B-8081-158392837813}"/>
              </a:ext>
            </a:extLst>
          </p:cNvPr>
          <p:cNvSpPr txBox="1">
            <a:spLocks noChangeArrowheads="1"/>
          </p:cNvSpPr>
          <p:nvPr/>
        </p:nvSpPr>
        <p:spPr bwMode="auto">
          <a:xfrm>
            <a:off x="152400" y="5470525"/>
            <a:ext cx="2338388" cy="461963"/>
          </a:xfrm>
          <a:prstGeom prst="rect">
            <a:avLst/>
          </a:prstGeom>
          <a:noFill/>
          <a:ln w="9525">
            <a:noFill/>
            <a:miter lim="800000"/>
            <a:headEnd/>
            <a:tailEnd/>
          </a:ln>
        </p:spPr>
        <p:txBody>
          <a:bodyPr wrap="none">
            <a:spAutoFit/>
          </a:bodyPr>
          <a:lstStyle/>
          <a:p>
            <a:pPr>
              <a:defRPr/>
            </a:pPr>
            <a:r>
              <a:rPr lang="en-US" dirty="0">
                <a:latin typeface="+mn-lt"/>
                <a:cs typeface="+mn-cs"/>
              </a:rPr>
              <a:t>Track ID Guide</a:t>
            </a:r>
          </a:p>
        </p:txBody>
      </p:sp>
      <p:sp>
        <p:nvSpPr>
          <p:cNvPr id="13" name="Action Button: Return 8">
            <a:hlinkClick r:id="" action="ppaction://hlinkshowjump?jump=lastslideviewed" highlightClick="1"/>
            <a:extLst>
              <a:ext uri="{FF2B5EF4-FFF2-40B4-BE49-F238E27FC236}">
                <a16:creationId xmlns:a16="http://schemas.microsoft.com/office/drawing/2014/main" id="{DCB69080-9BC3-4066-8FD9-5B561A6C0A8E}"/>
              </a:ext>
            </a:extLst>
          </p:cNvPr>
          <p:cNvSpPr>
            <a:spLocks noChangeArrowheads="1"/>
          </p:cNvSpPr>
          <p:nvPr/>
        </p:nvSpPr>
        <p:spPr bwMode="auto">
          <a:xfrm>
            <a:off x="2514600" y="4114800"/>
            <a:ext cx="549275" cy="549275"/>
          </a:xfrm>
          <a:prstGeom prst="actionButtonReturn">
            <a:avLst/>
          </a:prstGeom>
          <a:solidFill>
            <a:srgbClr val="D52FCD"/>
          </a:solidFill>
          <a:ln w="9525" algn="ctr">
            <a:solidFill>
              <a:schemeClr val="tx1"/>
            </a:solidFill>
            <a:round/>
            <a:headEnd/>
            <a:tailEnd/>
          </a:ln>
        </p:spPr>
        <p:txBody>
          <a:bodyPr/>
          <a:lstStyle/>
          <a:p>
            <a:pPr>
              <a:defRPr/>
            </a:pPr>
            <a:endParaRPr lang="en-US">
              <a:latin typeface="+mn-lt"/>
              <a:cs typeface="+mn-cs"/>
            </a:endParaRPr>
          </a:p>
        </p:txBody>
      </p:sp>
      <p:sp>
        <p:nvSpPr>
          <p:cNvPr id="86027" name="Action Button: Forward or Next 13">
            <a:hlinkClick r:id="" action="ppaction://hlinkshowjump?jump=nextslide" highlightClick="1"/>
            <a:extLst>
              <a:ext uri="{FF2B5EF4-FFF2-40B4-BE49-F238E27FC236}">
                <a16:creationId xmlns:a16="http://schemas.microsoft.com/office/drawing/2014/main" id="{63F13910-87BD-427D-ACA2-C655D7F74D28}"/>
              </a:ext>
            </a:extLst>
          </p:cNvPr>
          <p:cNvSpPr>
            <a:spLocks noChangeArrowheads="1"/>
          </p:cNvSpPr>
          <p:nvPr/>
        </p:nvSpPr>
        <p:spPr bwMode="auto">
          <a:xfrm>
            <a:off x="2514600" y="6096000"/>
            <a:ext cx="533400" cy="5334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86028" name="Action Button: Back or Previous 14">
            <a:hlinkClick r:id="" action="ppaction://hlinkshowjump?jump=previousslide" highlightClick="1"/>
            <a:extLst>
              <a:ext uri="{FF2B5EF4-FFF2-40B4-BE49-F238E27FC236}">
                <a16:creationId xmlns:a16="http://schemas.microsoft.com/office/drawing/2014/main" id="{498C666A-895C-4125-9F8A-AF0D9B5F549B}"/>
              </a:ext>
            </a:extLst>
          </p:cNvPr>
          <p:cNvSpPr>
            <a:spLocks noChangeArrowheads="1"/>
          </p:cNvSpPr>
          <p:nvPr/>
        </p:nvSpPr>
        <p:spPr bwMode="auto">
          <a:xfrm>
            <a:off x="1828800" y="6096000"/>
            <a:ext cx="533400" cy="5334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6FFB24F6-0D8E-47D9-AE9A-6A26E9D7F45A}"/>
              </a:ext>
            </a:extLst>
          </p:cNvPr>
          <p:cNvSpPr>
            <a:spLocks noGrp="1" noChangeArrowheads="1"/>
          </p:cNvSpPr>
          <p:nvPr>
            <p:ph type="title"/>
          </p:nvPr>
        </p:nvSpPr>
        <p:spPr>
          <a:xfrm>
            <a:off x="2362200" y="0"/>
            <a:ext cx="4038600" cy="857250"/>
          </a:xfrm>
        </p:spPr>
        <p:txBody>
          <a:bodyPr/>
          <a:lstStyle/>
          <a:p>
            <a:r>
              <a:rPr lang="en-US" altLang="en-US" sz="2800" b="1">
                <a:solidFill>
                  <a:srgbClr val="000000"/>
                </a:solidFill>
              </a:rPr>
              <a:t>Little Brown Bat </a:t>
            </a:r>
            <a:br>
              <a:rPr lang="en-US" altLang="en-US" sz="2800" b="1">
                <a:solidFill>
                  <a:srgbClr val="000000"/>
                </a:solidFill>
              </a:rPr>
            </a:br>
            <a:r>
              <a:rPr lang="en-US" altLang="en-US" sz="2800" b="1">
                <a:solidFill>
                  <a:srgbClr val="000000"/>
                </a:solidFill>
              </a:rPr>
              <a:t>(</a:t>
            </a:r>
            <a:r>
              <a:rPr lang="en-US" altLang="en-US" sz="2800" b="1" i="1">
                <a:solidFill>
                  <a:srgbClr val="000000"/>
                </a:solidFill>
              </a:rPr>
              <a:t>Myotis lucifugus</a:t>
            </a:r>
            <a:r>
              <a:rPr lang="en-US" altLang="en-US" sz="2800" b="1">
                <a:solidFill>
                  <a:srgbClr val="000000"/>
                </a:solidFill>
              </a:rPr>
              <a:t>)</a:t>
            </a:r>
            <a:endParaRPr lang="en-US" altLang="en-US" sz="3600" b="1">
              <a:solidFill>
                <a:srgbClr val="000000"/>
              </a:solidFill>
            </a:endParaRPr>
          </a:p>
        </p:txBody>
      </p:sp>
      <p:sp>
        <p:nvSpPr>
          <p:cNvPr id="87043" name="Rectangle 4">
            <a:extLst>
              <a:ext uri="{FF2B5EF4-FFF2-40B4-BE49-F238E27FC236}">
                <a16:creationId xmlns:a16="http://schemas.microsoft.com/office/drawing/2014/main" id="{520CE5F2-FC8E-404F-80F3-C88202763F36}"/>
              </a:ext>
            </a:extLst>
          </p:cNvPr>
          <p:cNvSpPr>
            <a:spLocks noGrp="1" noChangeArrowheads="1"/>
          </p:cNvSpPr>
          <p:nvPr>
            <p:ph type="body" idx="1"/>
          </p:nvPr>
        </p:nvSpPr>
        <p:spPr>
          <a:xfrm>
            <a:off x="2641600" y="914400"/>
            <a:ext cx="6502400" cy="5791200"/>
          </a:xfrm>
          <a:ln w="19050">
            <a:solidFill>
              <a:srgbClr val="000000"/>
            </a:solidFill>
            <a:miter lim="800000"/>
            <a:headEnd/>
            <a:tailEnd/>
          </a:ln>
        </p:spPr>
        <p:txBody>
          <a:bodyPr/>
          <a:lstStyle/>
          <a:p>
            <a:pPr marL="0" indent="0">
              <a:buFontTx/>
              <a:buNone/>
            </a:pPr>
            <a:r>
              <a:rPr lang="en-US" altLang="en-US" sz="2200" b="1">
                <a:solidFill>
                  <a:srgbClr val="000000"/>
                </a:solidFill>
              </a:rPr>
              <a:t>Class: </a:t>
            </a:r>
            <a:r>
              <a:rPr lang="en-US" altLang="en-US" sz="2200">
                <a:solidFill>
                  <a:srgbClr val="000000"/>
                </a:solidFill>
              </a:rPr>
              <a:t>Mammalia (mammals)</a:t>
            </a:r>
          </a:p>
          <a:p>
            <a:pPr marL="0" indent="0">
              <a:buFontTx/>
              <a:buNone/>
            </a:pPr>
            <a:r>
              <a:rPr lang="en-US" altLang="en-US" sz="2200" b="1">
                <a:solidFill>
                  <a:srgbClr val="000000"/>
                </a:solidFill>
              </a:rPr>
              <a:t>Order: </a:t>
            </a:r>
            <a:r>
              <a:rPr lang="en-US" altLang="en-US" sz="2200">
                <a:solidFill>
                  <a:srgbClr val="000000"/>
                </a:solidFill>
              </a:rPr>
              <a:t>Chiroptera (bats)</a:t>
            </a:r>
          </a:p>
          <a:p>
            <a:pPr marL="0" indent="0">
              <a:buFontTx/>
              <a:buNone/>
            </a:pPr>
            <a:r>
              <a:rPr lang="en-US" altLang="en-US" sz="2200" b="1">
                <a:solidFill>
                  <a:srgbClr val="000000"/>
                </a:solidFill>
              </a:rPr>
              <a:t>Family: </a:t>
            </a:r>
            <a:r>
              <a:rPr lang="en-US" altLang="en-US" sz="2200">
                <a:solidFill>
                  <a:srgbClr val="000000"/>
                </a:solidFill>
              </a:rPr>
              <a:t>Vespertilionidae (common bats/vesper bats)</a:t>
            </a:r>
          </a:p>
          <a:p>
            <a:pPr marL="0" indent="0">
              <a:buFontTx/>
              <a:buNone/>
            </a:pPr>
            <a:r>
              <a:rPr lang="en-US" altLang="en-US" sz="2200" b="1">
                <a:solidFill>
                  <a:srgbClr val="000000"/>
                </a:solidFill>
              </a:rPr>
              <a:t>Habitat: </a:t>
            </a:r>
            <a:r>
              <a:rPr lang="en-US" altLang="en-US" sz="2200">
                <a:solidFill>
                  <a:srgbClr val="000000"/>
                </a:solidFill>
              </a:rPr>
              <a:t>Terrestrial/Arboreal (hollow trees, attics, barns, &amp; caves)</a:t>
            </a:r>
          </a:p>
          <a:p>
            <a:pPr marL="0" indent="0">
              <a:buFontTx/>
              <a:buNone/>
            </a:pPr>
            <a:r>
              <a:rPr lang="en-US" altLang="en-US" sz="2200" b="1">
                <a:solidFill>
                  <a:srgbClr val="000000"/>
                </a:solidFill>
              </a:rPr>
              <a:t>Diet: </a:t>
            </a:r>
            <a:r>
              <a:rPr lang="en-US" altLang="en-US" sz="2200">
                <a:solidFill>
                  <a:srgbClr val="000000"/>
                </a:solidFill>
              </a:rPr>
              <a:t>Insectivore (mostly insects with an aquatic life stage, such as mosquitoes)</a:t>
            </a:r>
          </a:p>
          <a:p>
            <a:pPr marL="0" indent="0">
              <a:buFontTx/>
              <a:buNone/>
            </a:pPr>
            <a:r>
              <a:rPr lang="en-US" altLang="en-US" sz="2200" b="1">
                <a:solidFill>
                  <a:srgbClr val="000000"/>
                </a:solidFill>
              </a:rPr>
              <a:t>Comments: </a:t>
            </a:r>
            <a:r>
              <a:rPr lang="en-US" altLang="en-US" sz="2200">
                <a:solidFill>
                  <a:srgbClr val="000000"/>
                </a:solidFill>
              </a:rPr>
              <a:t>Little Brown Bats catch insects with their wingtips, then scoop them into a pouch formed by their tails, and eat them in flight.  Like many bats in the eastern U.S., Little Brown Bat populations are declining due to white nose syndrome, a fungal disease that kills bats.  The fungus can clearly be seen on the bat in the image.</a:t>
            </a:r>
          </a:p>
        </p:txBody>
      </p:sp>
      <p:pic>
        <p:nvPicPr>
          <p:cNvPr id="87044" name="Picture 2">
            <a:extLst>
              <a:ext uri="{FF2B5EF4-FFF2-40B4-BE49-F238E27FC236}">
                <a16:creationId xmlns:a16="http://schemas.microsoft.com/office/drawing/2014/main" id="{081B98A5-7C33-48FB-8E0B-EFE752B63C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2232025"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25194108-052D-4696-A343-A92768BC92C7}"/>
              </a:ext>
            </a:extLst>
          </p:cNvPr>
          <p:cNvSpPr txBox="1">
            <a:spLocks noChangeArrowheads="1"/>
          </p:cNvSpPr>
          <p:nvPr/>
        </p:nvSpPr>
        <p:spPr bwMode="auto">
          <a:xfrm>
            <a:off x="284163" y="3505200"/>
            <a:ext cx="1673225" cy="461963"/>
          </a:xfrm>
          <a:prstGeom prst="rect">
            <a:avLst/>
          </a:prstGeom>
          <a:noFill/>
          <a:ln w="9525">
            <a:noFill/>
            <a:miter lim="800000"/>
            <a:headEnd/>
            <a:tailEnd/>
          </a:ln>
        </p:spPr>
        <p:txBody>
          <a:bodyPr wrap="none">
            <a:spAutoFit/>
          </a:bodyPr>
          <a:lstStyle/>
          <a:p>
            <a:pPr>
              <a:defRPr/>
            </a:pPr>
            <a:r>
              <a:rPr lang="en-US" dirty="0">
                <a:latin typeface="+mn-lt"/>
                <a:cs typeface="+mn-cs"/>
              </a:rPr>
              <a:t>K-1 match</a:t>
            </a:r>
          </a:p>
        </p:txBody>
      </p:sp>
      <p:sp>
        <p:nvSpPr>
          <p:cNvPr id="9" name="AutoShape 7">
            <a:hlinkClick r:id="rId3" action="ppaction://hlinksldjump" highlightClick="1"/>
            <a:extLst>
              <a:ext uri="{FF2B5EF4-FFF2-40B4-BE49-F238E27FC236}">
                <a16:creationId xmlns:a16="http://schemas.microsoft.com/office/drawing/2014/main" id="{2AF61234-4A2C-4011-8DEE-AF9B7538B7F2}"/>
              </a:ext>
            </a:extLst>
          </p:cNvPr>
          <p:cNvSpPr>
            <a:spLocks noChangeArrowheads="1"/>
          </p:cNvSpPr>
          <p:nvPr/>
        </p:nvSpPr>
        <p:spPr bwMode="auto">
          <a:xfrm>
            <a:off x="1981200" y="54102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0" name="Text Box 8">
            <a:extLst>
              <a:ext uri="{FF2B5EF4-FFF2-40B4-BE49-F238E27FC236}">
                <a16:creationId xmlns:a16="http://schemas.microsoft.com/office/drawing/2014/main" id="{D7DFCD46-47C1-48C8-88F0-9F82737E19FA}"/>
              </a:ext>
            </a:extLst>
          </p:cNvPr>
          <p:cNvSpPr txBox="1">
            <a:spLocks noChangeArrowheads="1"/>
          </p:cNvSpPr>
          <p:nvPr/>
        </p:nvSpPr>
        <p:spPr bwMode="auto">
          <a:xfrm>
            <a:off x="381000" y="5486400"/>
            <a:ext cx="1485900" cy="461963"/>
          </a:xfrm>
          <a:prstGeom prst="rect">
            <a:avLst/>
          </a:prstGeom>
          <a:noFill/>
          <a:ln w="9525">
            <a:noFill/>
            <a:miter lim="800000"/>
            <a:headEnd/>
            <a:tailEnd/>
          </a:ln>
        </p:spPr>
        <p:txBody>
          <a:bodyPr wrap="none">
            <a:spAutoFit/>
          </a:bodyPr>
          <a:lstStyle/>
          <a:p>
            <a:pPr>
              <a:defRPr/>
            </a:pPr>
            <a:r>
              <a:rPr lang="en-US" dirty="0">
                <a:latin typeface="+mn-lt"/>
                <a:cs typeface="+mn-cs"/>
              </a:rPr>
              <a:t>Scat Key</a:t>
            </a:r>
          </a:p>
        </p:txBody>
      </p:sp>
      <p:sp>
        <p:nvSpPr>
          <p:cNvPr id="11" name="AutoShape 7">
            <a:hlinkClick r:id="rId4" action="ppaction://hlinksldjump" highlightClick="1"/>
            <a:extLst>
              <a:ext uri="{FF2B5EF4-FFF2-40B4-BE49-F238E27FC236}">
                <a16:creationId xmlns:a16="http://schemas.microsoft.com/office/drawing/2014/main" id="{4DD4AAA7-69C4-4B47-A188-4ACFCA406B53}"/>
              </a:ext>
            </a:extLst>
          </p:cNvPr>
          <p:cNvSpPr>
            <a:spLocks noChangeArrowheads="1"/>
          </p:cNvSpPr>
          <p:nvPr/>
        </p:nvSpPr>
        <p:spPr bwMode="auto">
          <a:xfrm>
            <a:off x="1981200" y="4059238"/>
            <a:ext cx="549275" cy="547687"/>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2" name="Text Box 8">
            <a:extLst>
              <a:ext uri="{FF2B5EF4-FFF2-40B4-BE49-F238E27FC236}">
                <a16:creationId xmlns:a16="http://schemas.microsoft.com/office/drawing/2014/main" id="{1F9910E9-0D31-466D-9A61-58E092DC8E10}"/>
              </a:ext>
            </a:extLst>
          </p:cNvPr>
          <p:cNvSpPr txBox="1">
            <a:spLocks noChangeArrowheads="1"/>
          </p:cNvSpPr>
          <p:nvPr/>
        </p:nvSpPr>
        <p:spPr bwMode="auto">
          <a:xfrm>
            <a:off x="228600" y="4135438"/>
            <a:ext cx="1641475" cy="461962"/>
          </a:xfrm>
          <a:prstGeom prst="rect">
            <a:avLst/>
          </a:prstGeom>
          <a:noFill/>
          <a:ln w="9525">
            <a:noFill/>
            <a:miter lim="800000"/>
            <a:headEnd/>
            <a:tailEnd/>
          </a:ln>
        </p:spPr>
        <p:txBody>
          <a:bodyPr wrap="none">
            <a:spAutoFit/>
          </a:bodyPr>
          <a:lstStyle/>
          <a:p>
            <a:pPr>
              <a:defRPr/>
            </a:pPr>
            <a:r>
              <a:rPr lang="en-US" dirty="0">
                <a:latin typeface="+mn-lt"/>
                <a:cs typeface="+mn-cs"/>
              </a:rPr>
              <a:t>Track Key</a:t>
            </a:r>
          </a:p>
        </p:txBody>
      </p:sp>
      <p:sp>
        <p:nvSpPr>
          <p:cNvPr id="13" name="AutoShape 7">
            <a:hlinkClick r:id="rId5" action="ppaction://hlinksldjump" highlightClick="1"/>
            <a:extLst>
              <a:ext uri="{FF2B5EF4-FFF2-40B4-BE49-F238E27FC236}">
                <a16:creationId xmlns:a16="http://schemas.microsoft.com/office/drawing/2014/main" id="{931EF320-2C7A-4B20-8601-0402F1BFC35F}"/>
              </a:ext>
            </a:extLst>
          </p:cNvPr>
          <p:cNvSpPr>
            <a:spLocks noChangeArrowheads="1"/>
          </p:cNvSpPr>
          <p:nvPr/>
        </p:nvSpPr>
        <p:spPr bwMode="auto">
          <a:xfrm>
            <a:off x="1981200" y="4729163"/>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4" name="Text Box 8">
            <a:extLst>
              <a:ext uri="{FF2B5EF4-FFF2-40B4-BE49-F238E27FC236}">
                <a16:creationId xmlns:a16="http://schemas.microsoft.com/office/drawing/2014/main" id="{02B05827-6836-4803-A89C-87166FD8CF2A}"/>
              </a:ext>
            </a:extLst>
          </p:cNvPr>
          <p:cNvSpPr txBox="1">
            <a:spLocks noChangeArrowheads="1"/>
          </p:cNvSpPr>
          <p:nvPr/>
        </p:nvSpPr>
        <p:spPr bwMode="auto">
          <a:xfrm>
            <a:off x="0" y="4745038"/>
            <a:ext cx="1944688" cy="461962"/>
          </a:xfrm>
          <a:prstGeom prst="rect">
            <a:avLst/>
          </a:prstGeom>
          <a:noFill/>
          <a:ln w="9525">
            <a:noFill/>
            <a:miter lim="800000"/>
            <a:headEnd/>
            <a:tailEnd/>
          </a:ln>
        </p:spPr>
        <p:txBody>
          <a:bodyPr wrap="none">
            <a:spAutoFit/>
          </a:bodyPr>
          <a:lstStyle/>
          <a:p>
            <a:pPr>
              <a:defRPr/>
            </a:pPr>
            <a:r>
              <a:rPr lang="en-US" dirty="0">
                <a:latin typeface="+mn-lt"/>
                <a:cs typeface="+mn-cs"/>
              </a:rPr>
              <a:t>Track Guide</a:t>
            </a:r>
          </a:p>
        </p:txBody>
      </p:sp>
      <p:sp>
        <p:nvSpPr>
          <p:cNvPr id="15" name="Action Button: Return 8">
            <a:hlinkClick r:id="" action="ppaction://hlinkshowjump?jump=lastslideviewed" highlightClick="1"/>
            <a:extLst>
              <a:ext uri="{FF2B5EF4-FFF2-40B4-BE49-F238E27FC236}">
                <a16:creationId xmlns:a16="http://schemas.microsoft.com/office/drawing/2014/main" id="{917E213C-243A-44C0-8AB9-84B9288B40D7}"/>
              </a:ext>
            </a:extLst>
          </p:cNvPr>
          <p:cNvSpPr>
            <a:spLocks noChangeArrowheads="1"/>
          </p:cNvSpPr>
          <p:nvPr/>
        </p:nvSpPr>
        <p:spPr bwMode="auto">
          <a:xfrm>
            <a:off x="1981200" y="3429000"/>
            <a:ext cx="549275" cy="549275"/>
          </a:xfrm>
          <a:prstGeom prst="actionButtonReturn">
            <a:avLst/>
          </a:prstGeom>
          <a:solidFill>
            <a:srgbClr val="D52FCD"/>
          </a:solidFill>
          <a:ln w="9525" algn="ctr">
            <a:solidFill>
              <a:schemeClr val="tx1"/>
            </a:solidFill>
            <a:round/>
            <a:headEnd/>
            <a:tailEnd/>
          </a:ln>
        </p:spPr>
        <p:txBody>
          <a:bodyPr/>
          <a:lstStyle/>
          <a:p>
            <a:pPr>
              <a:defRPr/>
            </a:pPr>
            <a:endParaRPr lang="en-US">
              <a:latin typeface="+mn-lt"/>
              <a:cs typeface="+mn-cs"/>
            </a:endParaRPr>
          </a:p>
        </p:txBody>
      </p:sp>
      <p:sp>
        <p:nvSpPr>
          <p:cNvPr id="16" name="AutoShape 7">
            <a:hlinkClick r:id="rId6" action="ppaction://hlinksldjump" highlightClick="1"/>
            <a:extLst>
              <a:ext uri="{FF2B5EF4-FFF2-40B4-BE49-F238E27FC236}">
                <a16:creationId xmlns:a16="http://schemas.microsoft.com/office/drawing/2014/main" id="{357EEE7C-C75F-4D7C-82C1-255603FD65BD}"/>
              </a:ext>
            </a:extLst>
          </p:cNvPr>
          <p:cNvSpPr>
            <a:spLocks noChangeArrowheads="1"/>
          </p:cNvSpPr>
          <p:nvPr/>
        </p:nvSpPr>
        <p:spPr bwMode="auto">
          <a:xfrm>
            <a:off x="1981200" y="60198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7" name="Text Box 8">
            <a:extLst>
              <a:ext uri="{FF2B5EF4-FFF2-40B4-BE49-F238E27FC236}">
                <a16:creationId xmlns:a16="http://schemas.microsoft.com/office/drawing/2014/main" id="{48ECE383-E426-48DE-8781-A52DCFCE0889}"/>
              </a:ext>
            </a:extLst>
          </p:cNvPr>
          <p:cNvSpPr txBox="1">
            <a:spLocks noChangeArrowheads="1"/>
          </p:cNvSpPr>
          <p:nvPr/>
        </p:nvSpPr>
        <p:spPr bwMode="auto">
          <a:xfrm>
            <a:off x="0" y="6096000"/>
            <a:ext cx="1790700" cy="461963"/>
          </a:xfrm>
          <a:prstGeom prst="rect">
            <a:avLst/>
          </a:prstGeom>
          <a:noFill/>
          <a:ln w="9525">
            <a:noFill/>
            <a:miter lim="800000"/>
            <a:headEnd/>
            <a:tailEnd/>
          </a:ln>
        </p:spPr>
        <p:txBody>
          <a:bodyPr wrap="none">
            <a:spAutoFit/>
          </a:bodyPr>
          <a:lstStyle/>
          <a:p>
            <a:pPr>
              <a:defRPr/>
            </a:pPr>
            <a:r>
              <a:rPr lang="en-US" dirty="0">
                <a:latin typeface="+mn-lt"/>
                <a:cs typeface="+mn-cs"/>
              </a:rPr>
              <a:t>Scat Guide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26E0280A-C4CB-4EEF-A7E5-67B2B4EE7235}"/>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4369CBC-AF0C-4AF7-B36E-6E6D7551D686}" type="slidenum">
              <a:rPr lang="en-US" altLang="en-US" sz="1400" b="0">
                <a:latin typeface="Arial" panose="020B0604020202020204" pitchFamily="34" charset="0"/>
              </a:rPr>
              <a:pPr eaLnBrk="1" hangingPunct="1"/>
              <a:t>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F8C56BC7-67F3-4025-8A64-64888498AB63}"/>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930BBD97-DD0D-4F95-A1BC-C4731469604C}" type="slidenum">
              <a:rPr lang="en-US" altLang="en-US" sz="1400" b="0">
                <a:latin typeface="Arial" panose="020B0604020202020204" pitchFamily="34" charset="0"/>
              </a:rPr>
              <a:pPr algn="r" eaLnBrk="1" hangingPunct="1"/>
              <a:t>7</a:t>
            </a:fld>
            <a:endParaRPr lang="en-US" altLang="en-US" sz="1400" b="0">
              <a:latin typeface="Arial" panose="020B0604020202020204" pitchFamily="34" charset="0"/>
            </a:endParaRPr>
          </a:p>
        </p:txBody>
      </p:sp>
      <p:sp>
        <p:nvSpPr>
          <p:cNvPr id="23556" name="Rectangle 1026">
            <a:extLst>
              <a:ext uri="{FF2B5EF4-FFF2-40B4-BE49-F238E27FC236}">
                <a16:creationId xmlns:a16="http://schemas.microsoft.com/office/drawing/2014/main" id="{DADF5FAC-67AC-46BD-8503-92F4ADB7640D}"/>
              </a:ext>
            </a:extLst>
          </p:cNvPr>
          <p:cNvSpPr>
            <a:spLocks noGrp="1" noChangeArrowheads="1"/>
          </p:cNvSpPr>
          <p:nvPr>
            <p:ph type="title"/>
          </p:nvPr>
        </p:nvSpPr>
        <p:spPr>
          <a:xfrm>
            <a:off x="457200" y="0"/>
            <a:ext cx="8229600" cy="655638"/>
          </a:xfrm>
          <a:solidFill>
            <a:srgbClr val="D52FCD"/>
          </a:solidFill>
          <a:ln w="38100">
            <a:solidFill>
              <a:schemeClr val="tx1"/>
            </a:solidFill>
            <a:miter lim="800000"/>
            <a:headEnd/>
            <a:tailEnd/>
          </a:ln>
        </p:spPr>
        <p:txBody>
          <a:bodyPr/>
          <a:lstStyle/>
          <a:p>
            <a:pPr eaLnBrk="1" hangingPunct="1"/>
            <a:r>
              <a:rPr lang="en-US" altLang="en-US" sz="2800" b="1"/>
              <a:t>Answer to SuperSolver Question</a:t>
            </a:r>
            <a:endParaRPr lang="en-US" altLang="en-US" sz="4000"/>
          </a:p>
        </p:txBody>
      </p:sp>
      <p:sp>
        <p:nvSpPr>
          <p:cNvPr id="53251" name="Rectangle 1027">
            <a:extLst>
              <a:ext uri="{FF2B5EF4-FFF2-40B4-BE49-F238E27FC236}">
                <a16:creationId xmlns:a16="http://schemas.microsoft.com/office/drawing/2014/main" id="{8FF9901A-4E5B-49DA-BB80-6DF653C4FB5C}"/>
              </a:ext>
            </a:extLst>
          </p:cNvPr>
          <p:cNvSpPr>
            <a:spLocks noGrp="1" noChangeArrowheads="1"/>
          </p:cNvSpPr>
          <p:nvPr>
            <p:ph type="body" idx="1"/>
          </p:nvPr>
        </p:nvSpPr>
        <p:spPr>
          <a:xfrm>
            <a:off x="228600" y="838200"/>
            <a:ext cx="8686800" cy="5638800"/>
          </a:xfrm>
        </p:spPr>
        <p:txBody>
          <a:bodyPr/>
          <a:lstStyle/>
          <a:p>
            <a:pPr marL="609600" indent="-609600" eaLnBrk="1" hangingPunct="1">
              <a:lnSpc>
                <a:spcPct val="80000"/>
              </a:lnSpc>
              <a:buFontTx/>
              <a:buNone/>
            </a:pPr>
            <a:r>
              <a:rPr lang="en-US" altLang="en-US" sz="2400" b="1"/>
              <a:t>By examining an animal’s tracks, we can determine a lot about the organism that made it, such as</a:t>
            </a:r>
          </a:p>
          <a:p>
            <a:pPr marL="609600" indent="-609600" eaLnBrk="1" hangingPunct="1">
              <a:lnSpc>
                <a:spcPct val="80000"/>
              </a:lnSpc>
              <a:buFontTx/>
              <a:buNone/>
            </a:pPr>
            <a:endParaRPr lang="en-US" altLang="en-US" sz="2400" b="1">
              <a:solidFill>
                <a:srgbClr val="EDA7EA"/>
              </a:solidFill>
            </a:endParaRPr>
          </a:p>
          <a:p>
            <a:pPr marL="609600" indent="-609600" eaLnBrk="1" hangingPunct="1">
              <a:lnSpc>
                <a:spcPct val="80000"/>
              </a:lnSpc>
              <a:buFont typeface="Wingdings" panose="05000000000000000000" pitchFamily="2" charset="2"/>
              <a:buChar char="q"/>
            </a:pPr>
            <a:r>
              <a:rPr lang="en-US" altLang="en-US" sz="2400" b="1"/>
              <a:t>Approximately how long ago the animal made the track. As a track ages, its edges become less sharp. This, of course, is affected by weather.</a:t>
            </a:r>
          </a:p>
          <a:p>
            <a:pPr marL="609600" indent="-609600" eaLnBrk="1" hangingPunct="1">
              <a:lnSpc>
                <a:spcPct val="80000"/>
              </a:lnSpc>
              <a:buFont typeface="Wingdings" panose="05000000000000000000" pitchFamily="2" charset="2"/>
              <a:buChar char="q"/>
            </a:pPr>
            <a:endParaRPr lang="en-US" altLang="en-US" sz="2400" b="1"/>
          </a:p>
          <a:p>
            <a:pPr marL="609600" indent="-609600" eaLnBrk="1" hangingPunct="1">
              <a:lnSpc>
                <a:spcPct val="80000"/>
              </a:lnSpc>
              <a:buFont typeface="Wingdings" panose="05000000000000000000" pitchFamily="2" charset="2"/>
              <a:buChar char="q"/>
            </a:pPr>
            <a:r>
              <a:rPr lang="en-US" altLang="en-US" sz="2400" b="1"/>
              <a:t>How big an animal is, as a heavier animal will have a deeper print and a larger animal a larger print. Depth, of course, will be affected by how soft the ground is at the time the animal traveled across it.</a:t>
            </a:r>
          </a:p>
          <a:p>
            <a:pPr marL="609600" indent="-609600" eaLnBrk="1" hangingPunct="1">
              <a:lnSpc>
                <a:spcPct val="80000"/>
              </a:lnSpc>
              <a:buFont typeface="Wingdings" panose="05000000000000000000" pitchFamily="2" charset="2"/>
              <a:buChar char="q"/>
            </a:pPr>
            <a:endParaRPr lang="en-US" altLang="en-US" sz="2400" b="1"/>
          </a:p>
          <a:p>
            <a:pPr marL="609600" indent="-609600" eaLnBrk="1" hangingPunct="1">
              <a:lnSpc>
                <a:spcPct val="80000"/>
              </a:lnSpc>
              <a:buFont typeface="Wingdings" panose="05000000000000000000" pitchFamily="2" charset="2"/>
              <a:buChar char="q"/>
            </a:pPr>
            <a:r>
              <a:rPr lang="en-US" altLang="en-US" sz="2400" b="1"/>
              <a:t>We can get some information about how fast the animal was traveling by the spacing and pattern of the footprints.</a:t>
            </a:r>
          </a:p>
          <a:p>
            <a:pPr marL="609600" indent="-609600" eaLnBrk="1" hangingPunct="1">
              <a:lnSpc>
                <a:spcPct val="80000"/>
              </a:lnSpc>
              <a:buFont typeface="Wingdings" panose="05000000000000000000" pitchFamily="2" charset="2"/>
              <a:buChar char="q"/>
            </a:pPr>
            <a:endParaRPr lang="en-US" altLang="en-US" sz="2400" b="1"/>
          </a:p>
          <a:p>
            <a:pPr marL="609600" indent="-609600" eaLnBrk="1" hangingPunct="1">
              <a:lnSpc>
                <a:spcPct val="80000"/>
              </a:lnSpc>
              <a:buFont typeface="Wingdings" panose="05000000000000000000" pitchFamily="2" charset="2"/>
              <a:buChar char="q"/>
            </a:pPr>
            <a:r>
              <a:rPr lang="en-US" altLang="en-US" sz="2400" b="1"/>
              <a:t>By following a track, one can get some idea of the home range of the animal.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3251">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325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5A394C3C-71A2-41B2-B909-3ACED8BE2728}"/>
              </a:ext>
            </a:extLst>
          </p:cNvPr>
          <p:cNvSpPr>
            <a:spLocks noGrp="1" noChangeArrowheads="1"/>
          </p:cNvSpPr>
          <p:nvPr>
            <p:ph type="title"/>
          </p:nvPr>
        </p:nvSpPr>
        <p:spPr>
          <a:xfrm>
            <a:off x="0" y="0"/>
            <a:ext cx="3810000" cy="971550"/>
          </a:xfrm>
        </p:spPr>
        <p:txBody>
          <a:bodyPr/>
          <a:lstStyle/>
          <a:p>
            <a:r>
              <a:rPr lang="en-US" altLang="en-US" sz="2800" b="1">
                <a:solidFill>
                  <a:srgbClr val="000000"/>
                </a:solidFill>
              </a:rPr>
              <a:t>Virginia Opossum</a:t>
            </a:r>
            <a:br>
              <a:rPr lang="en-US" altLang="en-US" sz="2800" b="1">
                <a:solidFill>
                  <a:srgbClr val="000000"/>
                </a:solidFill>
              </a:rPr>
            </a:br>
            <a:r>
              <a:rPr lang="en-US" altLang="en-US" sz="2800" b="1">
                <a:solidFill>
                  <a:srgbClr val="000000"/>
                </a:solidFill>
              </a:rPr>
              <a:t>(</a:t>
            </a:r>
            <a:r>
              <a:rPr lang="en-US" altLang="en-US" sz="2800" b="1" i="1">
                <a:solidFill>
                  <a:srgbClr val="000000"/>
                </a:solidFill>
              </a:rPr>
              <a:t>Didelphis virginiana</a:t>
            </a:r>
            <a:r>
              <a:rPr lang="en-US" altLang="en-US" sz="2800" b="1">
                <a:solidFill>
                  <a:srgbClr val="000000"/>
                </a:solidFill>
              </a:rPr>
              <a:t>)</a:t>
            </a:r>
            <a:endParaRPr lang="en-US" altLang="en-US" sz="3600">
              <a:solidFill>
                <a:srgbClr val="000000"/>
              </a:solidFill>
            </a:endParaRPr>
          </a:p>
        </p:txBody>
      </p:sp>
      <p:sp>
        <p:nvSpPr>
          <p:cNvPr id="88067" name="Rectangle 4">
            <a:extLst>
              <a:ext uri="{FF2B5EF4-FFF2-40B4-BE49-F238E27FC236}">
                <a16:creationId xmlns:a16="http://schemas.microsoft.com/office/drawing/2014/main" id="{529E9756-D0C2-4488-993C-AE90138C324A}"/>
              </a:ext>
            </a:extLst>
          </p:cNvPr>
          <p:cNvSpPr>
            <a:spLocks noGrp="1" noChangeArrowheads="1"/>
          </p:cNvSpPr>
          <p:nvPr>
            <p:ph type="body" idx="1"/>
          </p:nvPr>
        </p:nvSpPr>
        <p:spPr>
          <a:xfrm>
            <a:off x="3886200" y="152400"/>
            <a:ext cx="5105400" cy="6477000"/>
          </a:xfrm>
          <a:ln w="19050">
            <a:solidFill>
              <a:srgbClr val="000000"/>
            </a:solidFill>
            <a:miter lim="800000"/>
            <a:headEnd/>
            <a:tailEnd/>
          </a:ln>
        </p:spPr>
        <p:txBody>
          <a:bodyPr/>
          <a:lstStyle/>
          <a:p>
            <a:pPr marL="0" indent="0">
              <a:buFontTx/>
              <a:buNone/>
            </a:pPr>
            <a:r>
              <a:rPr lang="en-US" altLang="en-US" sz="2200" b="1">
                <a:solidFill>
                  <a:srgbClr val="000000"/>
                </a:solidFill>
              </a:rPr>
              <a:t>Class: </a:t>
            </a:r>
            <a:r>
              <a:rPr lang="en-US" altLang="en-US" sz="2200">
                <a:solidFill>
                  <a:srgbClr val="000000"/>
                </a:solidFill>
              </a:rPr>
              <a:t>Mammalia (mammals)</a:t>
            </a:r>
          </a:p>
          <a:p>
            <a:pPr marL="0" indent="0">
              <a:buFontTx/>
              <a:buNone/>
            </a:pPr>
            <a:r>
              <a:rPr lang="en-US" altLang="en-US" sz="2200" b="1">
                <a:solidFill>
                  <a:srgbClr val="000000"/>
                </a:solidFill>
              </a:rPr>
              <a:t>Order: </a:t>
            </a:r>
            <a:r>
              <a:rPr lang="en-US" altLang="en-US" sz="2200">
                <a:solidFill>
                  <a:srgbClr val="000000"/>
                </a:solidFill>
              </a:rPr>
              <a:t>Didelphimorphia (New World opossums)</a:t>
            </a:r>
          </a:p>
          <a:p>
            <a:pPr marL="0" indent="0">
              <a:buFontTx/>
              <a:buNone/>
            </a:pPr>
            <a:r>
              <a:rPr lang="en-US" altLang="en-US" sz="2200" b="1">
                <a:solidFill>
                  <a:srgbClr val="000000"/>
                </a:solidFill>
              </a:rPr>
              <a:t>Family: </a:t>
            </a:r>
            <a:r>
              <a:rPr lang="en-US" altLang="en-US" sz="2200">
                <a:solidFill>
                  <a:srgbClr val="000000"/>
                </a:solidFill>
              </a:rPr>
              <a:t>Didelphidae (New World opossums)</a:t>
            </a:r>
          </a:p>
          <a:p>
            <a:pPr marL="0" indent="0">
              <a:buFontTx/>
              <a:buNone/>
            </a:pPr>
            <a:r>
              <a:rPr lang="en-US" altLang="en-US" sz="2200" b="1">
                <a:solidFill>
                  <a:srgbClr val="000000"/>
                </a:solidFill>
              </a:rPr>
              <a:t>Habitat: </a:t>
            </a:r>
            <a:r>
              <a:rPr lang="en-US" altLang="en-US" sz="2200">
                <a:solidFill>
                  <a:srgbClr val="000000"/>
                </a:solidFill>
              </a:rPr>
              <a:t>Arboreal/Terrestrial (forests, open woods, rural &amp; urban areas)</a:t>
            </a:r>
          </a:p>
          <a:p>
            <a:pPr marL="0" indent="0">
              <a:buFontTx/>
              <a:buNone/>
            </a:pPr>
            <a:r>
              <a:rPr lang="en-US" altLang="en-US" sz="2200" b="1">
                <a:solidFill>
                  <a:srgbClr val="000000"/>
                </a:solidFill>
              </a:rPr>
              <a:t>Diet: </a:t>
            </a:r>
            <a:r>
              <a:rPr lang="en-US" altLang="en-US" sz="2200">
                <a:solidFill>
                  <a:srgbClr val="000000"/>
                </a:solidFill>
              </a:rPr>
              <a:t>Omnivore (fruit, nuts, dead animals, insects, birds, small animals)</a:t>
            </a:r>
          </a:p>
          <a:p>
            <a:pPr marL="0" indent="0">
              <a:buFontTx/>
              <a:buNone/>
            </a:pPr>
            <a:r>
              <a:rPr lang="en-US" altLang="en-US" sz="2200" b="1">
                <a:solidFill>
                  <a:srgbClr val="000000"/>
                </a:solidFill>
              </a:rPr>
              <a:t>Comments: </a:t>
            </a:r>
            <a:r>
              <a:rPr lang="en-US" altLang="en-US" sz="2200">
                <a:solidFill>
                  <a:srgbClr val="000000"/>
                </a:solidFill>
              </a:rPr>
              <a:t>The Virginia Opossum is North America's only marsupial (animals in which the mother carries the babies in a pouch).  They may act dead ("play possum") when threatened, though they may also show their teeth and hiss loudly.  Their prehensile tails assist them in climbing, and are sometimes used to carry small objects.</a:t>
            </a:r>
          </a:p>
        </p:txBody>
      </p:sp>
      <p:pic>
        <p:nvPicPr>
          <p:cNvPr id="88068" name="Picture 5" descr="possum                                                         00076F97Macintosh HD                   ABA78158:">
            <a:extLst>
              <a:ext uri="{FF2B5EF4-FFF2-40B4-BE49-F238E27FC236}">
                <a16:creationId xmlns:a16="http://schemas.microsoft.com/office/drawing/2014/main" id="{62B10383-D762-45C5-8A4A-F2B445F21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38250"/>
            <a:ext cx="159385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6" descr="possum face                                                    00076F97Macintosh HD                   ABA78158:">
            <a:extLst>
              <a:ext uri="{FF2B5EF4-FFF2-40B4-BE49-F238E27FC236}">
                <a16:creationId xmlns:a16="http://schemas.microsoft.com/office/drawing/2014/main" id="{6B939071-9130-43FF-A0B2-1B2F6F2AF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19200"/>
            <a:ext cx="1568450"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a:extLst>
              <a:ext uri="{FF2B5EF4-FFF2-40B4-BE49-F238E27FC236}">
                <a16:creationId xmlns:a16="http://schemas.microsoft.com/office/drawing/2014/main" id="{D4082397-3ACA-4693-8B4D-54DDBCB8B1D6}"/>
              </a:ext>
            </a:extLst>
          </p:cNvPr>
          <p:cNvSpPr txBox="1">
            <a:spLocks noChangeArrowheads="1"/>
          </p:cNvSpPr>
          <p:nvPr/>
        </p:nvSpPr>
        <p:spPr bwMode="auto">
          <a:xfrm>
            <a:off x="914400" y="4114800"/>
            <a:ext cx="1673225" cy="461963"/>
          </a:xfrm>
          <a:prstGeom prst="rect">
            <a:avLst/>
          </a:prstGeom>
          <a:noFill/>
          <a:ln w="9525">
            <a:noFill/>
            <a:miter lim="800000"/>
            <a:headEnd/>
            <a:tailEnd/>
          </a:ln>
        </p:spPr>
        <p:txBody>
          <a:bodyPr wrap="none">
            <a:spAutoFit/>
          </a:bodyPr>
          <a:lstStyle/>
          <a:p>
            <a:pPr>
              <a:defRPr/>
            </a:pPr>
            <a:r>
              <a:rPr lang="en-US" dirty="0">
                <a:latin typeface="+mn-lt"/>
                <a:cs typeface="+mn-cs"/>
              </a:rPr>
              <a:t>K-1 match</a:t>
            </a:r>
          </a:p>
        </p:txBody>
      </p:sp>
      <p:sp>
        <p:nvSpPr>
          <p:cNvPr id="10" name="AutoShape 7">
            <a:hlinkClick r:id="rId4" action="ppaction://hlinksldjump" highlightClick="1"/>
            <a:extLst>
              <a:ext uri="{FF2B5EF4-FFF2-40B4-BE49-F238E27FC236}">
                <a16:creationId xmlns:a16="http://schemas.microsoft.com/office/drawing/2014/main" id="{B2784F59-EB72-456C-BC1C-D43B0B81B946}"/>
              </a:ext>
            </a:extLst>
          </p:cNvPr>
          <p:cNvSpPr>
            <a:spLocks noChangeArrowheads="1"/>
          </p:cNvSpPr>
          <p:nvPr/>
        </p:nvSpPr>
        <p:spPr bwMode="auto">
          <a:xfrm>
            <a:off x="2590800" y="47244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1" name="Text Box 8">
            <a:extLst>
              <a:ext uri="{FF2B5EF4-FFF2-40B4-BE49-F238E27FC236}">
                <a16:creationId xmlns:a16="http://schemas.microsoft.com/office/drawing/2014/main" id="{215EF584-AAFA-45B9-9C6A-F94499EB3667}"/>
              </a:ext>
            </a:extLst>
          </p:cNvPr>
          <p:cNvSpPr txBox="1">
            <a:spLocks noChangeArrowheads="1"/>
          </p:cNvSpPr>
          <p:nvPr/>
        </p:nvSpPr>
        <p:spPr bwMode="auto">
          <a:xfrm>
            <a:off x="838200" y="4800600"/>
            <a:ext cx="1641475" cy="461963"/>
          </a:xfrm>
          <a:prstGeom prst="rect">
            <a:avLst/>
          </a:prstGeom>
          <a:noFill/>
          <a:ln w="9525">
            <a:noFill/>
            <a:miter lim="800000"/>
            <a:headEnd/>
            <a:tailEnd/>
          </a:ln>
        </p:spPr>
        <p:txBody>
          <a:bodyPr wrap="none">
            <a:spAutoFit/>
          </a:bodyPr>
          <a:lstStyle/>
          <a:p>
            <a:pPr>
              <a:defRPr/>
            </a:pPr>
            <a:r>
              <a:rPr lang="en-US" dirty="0">
                <a:latin typeface="+mn-lt"/>
                <a:cs typeface="+mn-cs"/>
              </a:rPr>
              <a:t>Track Key</a:t>
            </a:r>
          </a:p>
        </p:txBody>
      </p:sp>
      <p:sp>
        <p:nvSpPr>
          <p:cNvPr id="12" name="AutoShape 7">
            <a:hlinkClick r:id="rId5" action="ppaction://hlinksldjump" highlightClick="1"/>
            <a:extLst>
              <a:ext uri="{FF2B5EF4-FFF2-40B4-BE49-F238E27FC236}">
                <a16:creationId xmlns:a16="http://schemas.microsoft.com/office/drawing/2014/main" id="{BF96DA45-33BA-4765-B709-717C691CB137}"/>
              </a:ext>
            </a:extLst>
          </p:cNvPr>
          <p:cNvSpPr>
            <a:spLocks noChangeArrowheads="1"/>
          </p:cNvSpPr>
          <p:nvPr/>
        </p:nvSpPr>
        <p:spPr bwMode="auto">
          <a:xfrm>
            <a:off x="2590800" y="5394325"/>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3" name="Text Box 8">
            <a:extLst>
              <a:ext uri="{FF2B5EF4-FFF2-40B4-BE49-F238E27FC236}">
                <a16:creationId xmlns:a16="http://schemas.microsoft.com/office/drawing/2014/main" id="{F8BCB7DF-43A1-4E2F-B786-5AE94339600F}"/>
              </a:ext>
            </a:extLst>
          </p:cNvPr>
          <p:cNvSpPr txBox="1">
            <a:spLocks noChangeArrowheads="1"/>
          </p:cNvSpPr>
          <p:nvPr/>
        </p:nvSpPr>
        <p:spPr bwMode="auto">
          <a:xfrm>
            <a:off x="228600" y="5470525"/>
            <a:ext cx="2338388" cy="461963"/>
          </a:xfrm>
          <a:prstGeom prst="rect">
            <a:avLst/>
          </a:prstGeom>
          <a:noFill/>
          <a:ln w="9525">
            <a:noFill/>
            <a:miter lim="800000"/>
            <a:headEnd/>
            <a:tailEnd/>
          </a:ln>
        </p:spPr>
        <p:txBody>
          <a:bodyPr wrap="none">
            <a:spAutoFit/>
          </a:bodyPr>
          <a:lstStyle/>
          <a:p>
            <a:pPr>
              <a:defRPr/>
            </a:pPr>
            <a:r>
              <a:rPr lang="en-US" dirty="0">
                <a:latin typeface="+mn-lt"/>
                <a:cs typeface="+mn-cs"/>
              </a:rPr>
              <a:t>Track ID Guide</a:t>
            </a:r>
          </a:p>
        </p:txBody>
      </p:sp>
      <p:sp>
        <p:nvSpPr>
          <p:cNvPr id="14" name="Action Button: Return 8">
            <a:hlinkClick r:id="" action="ppaction://hlinkshowjump?jump=lastslideviewed" highlightClick="1"/>
            <a:extLst>
              <a:ext uri="{FF2B5EF4-FFF2-40B4-BE49-F238E27FC236}">
                <a16:creationId xmlns:a16="http://schemas.microsoft.com/office/drawing/2014/main" id="{353181CB-1A5F-476B-BDDC-EE6D13D59168}"/>
              </a:ext>
            </a:extLst>
          </p:cNvPr>
          <p:cNvSpPr>
            <a:spLocks noChangeArrowheads="1"/>
          </p:cNvSpPr>
          <p:nvPr/>
        </p:nvSpPr>
        <p:spPr bwMode="auto">
          <a:xfrm>
            <a:off x="2590800" y="4114800"/>
            <a:ext cx="549275" cy="549275"/>
          </a:xfrm>
          <a:prstGeom prst="actionButtonReturn">
            <a:avLst/>
          </a:prstGeom>
          <a:solidFill>
            <a:srgbClr val="D52FCD"/>
          </a:solidFill>
          <a:ln w="9525" algn="ctr">
            <a:solidFill>
              <a:schemeClr val="tx1"/>
            </a:solidFill>
            <a:round/>
            <a:headEnd/>
            <a:tailEnd/>
          </a:ln>
        </p:spPr>
        <p:txBody>
          <a:bodyPr/>
          <a:lstStyle/>
          <a:p>
            <a:pPr>
              <a:defRPr/>
            </a:pPr>
            <a:endParaRPr lang="en-US">
              <a:latin typeface="+mn-lt"/>
              <a:cs typeface="+mn-cs"/>
            </a:endParaRPr>
          </a:p>
        </p:txBody>
      </p:sp>
      <p:sp>
        <p:nvSpPr>
          <p:cNvPr id="88076" name="Action Button: Forward or Next 14">
            <a:hlinkClick r:id="" action="ppaction://hlinkshowjump?jump=nextslide" highlightClick="1"/>
            <a:extLst>
              <a:ext uri="{FF2B5EF4-FFF2-40B4-BE49-F238E27FC236}">
                <a16:creationId xmlns:a16="http://schemas.microsoft.com/office/drawing/2014/main" id="{84305ACD-4105-421A-A925-8C23306285B9}"/>
              </a:ext>
            </a:extLst>
          </p:cNvPr>
          <p:cNvSpPr>
            <a:spLocks noChangeArrowheads="1"/>
          </p:cNvSpPr>
          <p:nvPr/>
        </p:nvSpPr>
        <p:spPr bwMode="auto">
          <a:xfrm>
            <a:off x="2590800" y="6096000"/>
            <a:ext cx="533400" cy="5334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88077" name="Action Button: Back or Previous 15">
            <a:hlinkClick r:id="" action="ppaction://hlinkshowjump?jump=previousslide" highlightClick="1"/>
            <a:extLst>
              <a:ext uri="{FF2B5EF4-FFF2-40B4-BE49-F238E27FC236}">
                <a16:creationId xmlns:a16="http://schemas.microsoft.com/office/drawing/2014/main" id="{5004BA37-2F77-4C85-8BB8-FF88AC5B699D}"/>
              </a:ext>
            </a:extLst>
          </p:cNvPr>
          <p:cNvSpPr>
            <a:spLocks noChangeArrowheads="1"/>
          </p:cNvSpPr>
          <p:nvPr/>
        </p:nvSpPr>
        <p:spPr bwMode="auto">
          <a:xfrm>
            <a:off x="1905000" y="6096000"/>
            <a:ext cx="533400" cy="5334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96AC8A55-074B-44DE-A55E-11E03214B1BD}"/>
              </a:ext>
            </a:extLst>
          </p:cNvPr>
          <p:cNvSpPr>
            <a:spLocks noGrp="1" noChangeArrowheads="1"/>
          </p:cNvSpPr>
          <p:nvPr>
            <p:ph type="title"/>
          </p:nvPr>
        </p:nvSpPr>
        <p:spPr>
          <a:xfrm>
            <a:off x="0" y="0"/>
            <a:ext cx="5257800" cy="971550"/>
          </a:xfrm>
        </p:spPr>
        <p:txBody>
          <a:bodyPr/>
          <a:lstStyle/>
          <a:p>
            <a:r>
              <a:rPr lang="en-US" altLang="en-US" sz="3600" b="1">
                <a:solidFill>
                  <a:srgbClr val="000000"/>
                </a:solidFill>
              </a:rPr>
              <a:t>Eastern Cottontail </a:t>
            </a:r>
            <a:br>
              <a:rPr lang="en-US" altLang="en-US" sz="3600" b="1">
                <a:solidFill>
                  <a:srgbClr val="000000"/>
                </a:solidFill>
              </a:rPr>
            </a:br>
            <a:r>
              <a:rPr lang="en-US" altLang="en-US" sz="3600" b="1">
                <a:solidFill>
                  <a:srgbClr val="000000"/>
                </a:solidFill>
              </a:rPr>
              <a:t>(</a:t>
            </a:r>
            <a:r>
              <a:rPr lang="en-US" altLang="en-US" sz="3600" b="1" i="1">
                <a:solidFill>
                  <a:srgbClr val="000000"/>
                </a:solidFill>
              </a:rPr>
              <a:t>Sylvilagus floridanus</a:t>
            </a:r>
            <a:r>
              <a:rPr lang="en-US" altLang="en-US" sz="3600" b="1">
                <a:solidFill>
                  <a:srgbClr val="000000"/>
                </a:solidFill>
              </a:rPr>
              <a:t>)</a:t>
            </a:r>
            <a:endParaRPr lang="en-US" altLang="en-US">
              <a:solidFill>
                <a:srgbClr val="000000"/>
              </a:solidFill>
            </a:endParaRPr>
          </a:p>
        </p:txBody>
      </p:sp>
      <p:sp>
        <p:nvSpPr>
          <p:cNvPr id="89091" name="Rectangle 4">
            <a:extLst>
              <a:ext uri="{FF2B5EF4-FFF2-40B4-BE49-F238E27FC236}">
                <a16:creationId xmlns:a16="http://schemas.microsoft.com/office/drawing/2014/main" id="{C2C2B628-5C92-4035-B563-43E3996032A4}"/>
              </a:ext>
            </a:extLst>
          </p:cNvPr>
          <p:cNvSpPr>
            <a:spLocks noGrp="1" noChangeArrowheads="1"/>
          </p:cNvSpPr>
          <p:nvPr>
            <p:ph type="body" idx="1"/>
          </p:nvPr>
        </p:nvSpPr>
        <p:spPr>
          <a:xfrm>
            <a:off x="3048000" y="1219200"/>
            <a:ext cx="5791200" cy="5257800"/>
          </a:xfrm>
          <a:ln w="19050">
            <a:solidFill>
              <a:srgbClr val="000000"/>
            </a:solidFill>
            <a:miter lim="800000"/>
            <a:headEnd/>
            <a:tailEnd/>
          </a:ln>
        </p:spPr>
        <p:txBody>
          <a:bodyPr/>
          <a:lstStyle/>
          <a:p>
            <a:pPr marL="0" indent="0">
              <a:buFontTx/>
              <a:buNone/>
            </a:pPr>
            <a:r>
              <a:rPr lang="en-US" altLang="en-US" sz="2200" b="1">
                <a:solidFill>
                  <a:srgbClr val="000000"/>
                </a:solidFill>
              </a:rPr>
              <a:t>Class: </a:t>
            </a:r>
            <a:r>
              <a:rPr lang="en-US" altLang="en-US" sz="2200">
                <a:solidFill>
                  <a:srgbClr val="000000"/>
                </a:solidFill>
              </a:rPr>
              <a:t>Mammalia (mammals)</a:t>
            </a:r>
          </a:p>
          <a:p>
            <a:pPr marL="0" indent="0">
              <a:buFontTx/>
              <a:buNone/>
            </a:pPr>
            <a:r>
              <a:rPr lang="en-US" altLang="en-US" sz="2200" b="1">
                <a:solidFill>
                  <a:srgbClr val="000000"/>
                </a:solidFill>
              </a:rPr>
              <a:t>Order: </a:t>
            </a:r>
            <a:r>
              <a:rPr lang="en-US" altLang="en-US" sz="2200">
                <a:solidFill>
                  <a:srgbClr val="000000"/>
                </a:solidFill>
              </a:rPr>
              <a:t>Lagomorpha (rabbits, hares, &amp; pikas)</a:t>
            </a:r>
          </a:p>
          <a:p>
            <a:pPr marL="0" indent="0">
              <a:buFontTx/>
              <a:buNone/>
            </a:pPr>
            <a:r>
              <a:rPr lang="en-US" altLang="en-US" sz="2200" b="1">
                <a:solidFill>
                  <a:srgbClr val="000000"/>
                </a:solidFill>
              </a:rPr>
              <a:t>Family: </a:t>
            </a:r>
            <a:r>
              <a:rPr lang="en-US" altLang="en-US" sz="2200">
                <a:solidFill>
                  <a:srgbClr val="000000"/>
                </a:solidFill>
              </a:rPr>
              <a:t>Leporidae (rabbits &amp; hares)</a:t>
            </a:r>
          </a:p>
          <a:p>
            <a:pPr marL="0" indent="0">
              <a:buFontTx/>
              <a:buNone/>
            </a:pPr>
            <a:r>
              <a:rPr lang="en-US" altLang="en-US" sz="2200" b="1">
                <a:solidFill>
                  <a:srgbClr val="000000"/>
                </a:solidFill>
              </a:rPr>
              <a:t>Habitat: </a:t>
            </a:r>
            <a:r>
              <a:rPr lang="en-US" altLang="en-US" sz="2200">
                <a:solidFill>
                  <a:srgbClr val="000000"/>
                </a:solidFill>
              </a:rPr>
              <a:t>Terrestrial (prefer brushy areas)</a:t>
            </a:r>
          </a:p>
          <a:p>
            <a:pPr marL="0" indent="0">
              <a:buFontTx/>
              <a:buNone/>
            </a:pPr>
            <a:r>
              <a:rPr lang="en-US" altLang="en-US" sz="2200" b="1">
                <a:solidFill>
                  <a:srgbClr val="000000"/>
                </a:solidFill>
              </a:rPr>
              <a:t>Diet: </a:t>
            </a:r>
            <a:r>
              <a:rPr lang="en-US" altLang="en-US" sz="2200">
                <a:solidFill>
                  <a:srgbClr val="000000"/>
                </a:solidFill>
              </a:rPr>
              <a:t>Herbivore (vegetation, twigs, &amp; bark)</a:t>
            </a:r>
          </a:p>
          <a:p>
            <a:pPr marL="0" indent="0">
              <a:buFontTx/>
              <a:buNone/>
            </a:pPr>
            <a:r>
              <a:rPr lang="en-US" altLang="en-US" sz="2200" b="1">
                <a:solidFill>
                  <a:srgbClr val="000000"/>
                </a:solidFill>
              </a:rPr>
              <a:t>Comments: </a:t>
            </a:r>
            <a:r>
              <a:rPr lang="en-US" altLang="en-US" sz="2200">
                <a:solidFill>
                  <a:srgbClr val="000000"/>
                </a:solidFill>
              </a:rPr>
              <a:t>Rabbits are typically active during evening and early morning, and take shelter in burrows &amp; brush piles.  Females can have up to four litters of 4-7 young per year.  Lagomorphs (and some rodents) produce two kinds of poop.  They typically eat the softer form (known as cecotropes) to extract all possible nutrients from their hard-to-digest herbaceous diet.</a:t>
            </a:r>
          </a:p>
        </p:txBody>
      </p:sp>
      <p:pic>
        <p:nvPicPr>
          <p:cNvPr id="89092" name="Picture 5" descr="cottontail rabbit                                              00076F97Macintosh HD                   ABA78158:">
            <a:extLst>
              <a:ext uri="{FF2B5EF4-FFF2-40B4-BE49-F238E27FC236}">
                <a16:creationId xmlns:a16="http://schemas.microsoft.com/office/drawing/2014/main" id="{73797B8F-2AD8-489D-9AB2-65D4C850C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257" r="18781"/>
          <a:stretch>
            <a:fillRect/>
          </a:stretch>
        </p:blipFill>
        <p:spPr bwMode="auto">
          <a:xfrm>
            <a:off x="228600" y="1143000"/>
            <a:ext cx="236220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F0DC8033-4E00-4E1D-9801-6ECEDF13F13A}"/>
              </a:ext>
            </a:extLst>
          </p:cNvPr>
          <p:cNvSpPr txBox="1">
            <a:spLocks noChangeArrowheads="1"/>
          </p:cNvSpPr>
          <p:nvPr/>
        </p:nvSpPr>
        <p:spPr bwMode="auto">
          <a:xfrm>
            <a:off x="685800" y="3505200"/>
            <a:ext cx="1673225" cy="461963"/>
          </a:xfrm>
          <a:prstGeom prst="rect">
            <a:avLst/>
          </a:prstGeom>
          <a:noFill/>
          <a:ln w="9525">
            <a:noFill/>
            <a:miter lim="800000"/>
            <a:headEnd/>
            <a:tailEnd/>
          </a:ln>
        </p:spPr>
        <p:txBody>
          <a:bodyPr wrap="none">
            <a:spAutoFit/>
          </a:bodyPr>
          <a:lstStyle/>
          <a:p>
            <a:pPr>
              <a:defRPr/>
            </a:pPr>
            <a:r>
              <a:rPr lang="en-US" dirty="0">
                <a:latin typeface="+mn-lt"/>
                <a:cs typeface="+mn-cs"/>
              </a:rPr>
              <a:t>K-1 match</a:t>
            </a:r>
          </a:p>
        </p:txBody>
      </p:sp>
      <p:sp>
        <p:nvSpPr>
          <p:cNvPr id="9" name="AutoShape 7">
            <a:hlinkClick r:id="rId3" action="ppaction://hlinksldjump" highlightClick="1"/>
            <a:extLst>
              <a:ext uri="{FF2B5EF4-FFF2-40B4-BE49-F238E27FC236}">
                <a16:creationId xmlns:a16="http://schemas.microsoft.com/office/drawing/2014/main" id="{E47C159C-A54E-4F38-ADD0-7792135B6B29}"/>
              </a:ext>
            </a:extLst>
          </p:cNvPr>
          <p:cNvSpPr>
            <a:spLocks noChangeArrowheads="1"/>
          </p:cNvSpPr>
          <p:nvPr/>
        </p:nvSpPr>
        <p:spPr bwMode="auto">
          <a:xfrm>
            <a:off x="2362200" y="53340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0" name="Text Box 8">
            <a:extLst>
              <a:ext uri="{FF2B5EF4-FFF2-40B4-BE49-F238E27FC236}">
                <a16:creationId xmlns:a16="http://schemas.microsoft.com/office/drawing/2014/main" id="{FAE9A9BB-0C52-4534-B438-62A93E642D76}"/>
              </a:ext>
            </a:extLst>
          </p:cNvPr>
          <p:cNvSpPr txBox="1">
            <a:spLocks noChangeArrowheads="1"/>
          </p:cNvSpPr>
          <p:nvPr/>
        </p:nvSpPr>
        <p:spPr bwMode="auto">
          <a:xfrm>
            <a:off x="762000" y="5410200"/>
            <a:ext cx="1485900" cy="461963"/>
          </a:xfrm>
          <a:prstGeom prst="rect">
            <a:avLst/>
          </a:prstGeom>
          <a:noFill/>
          <a:ln w="9525">
            <a:noFill/>
            <a:miter lim="800000"/>
            <a:headEnd/>
            <a:tailEnd/>
          </a:ln>
        </p:spPr>
        <p:txBody>
          <a:bodyPr wrap="none">
            <a:spAutoFit/>
          </a:bodyPr>
          <a:lstStyle/>
          <a:p>
            <a:pPr>
              <a:defRPr/>
            </a:pPr>
            <a:r>
              <a:rPr lang="en-US" dirty="0">
                <a:latin typeface="+mn-lt"/>
                <a:cs typeface="+mn-cs"/>
              </a:rPr>
              <a:t>Scat Key</a:t>
            </a:r>
          </a:p>
        </p:txBody>
      </p:sp>
      <p:sp>
        <p:nvSpPr>
          <p:cNvPr id="11" name="AutoShape 7">
            <a:hlinkClick r:id="rId4" action="ppaction://hlinksldjump" highlightClick="1"/>
            <a:extLst>
              <a:ext uri="{FF2B5EF4-FFF2-40B4-BE49-F238E27FC236}">
                <a16:creationId xmlns:a16="http://schemas.microsoft.com/office/drawing/2014/main" id="{8815CB7B-67C5-490C-BE69-9BE8A1667985}"/>
              </a:ext>
            </a:extLst>
          </p:cNvPr>
          <p:cNvSpPr>
            <a:spLocks noChangeArrowheads="1"/>
          </p:cNvSpPr>
          <p:nvPr/>
        </p:nvSpPr>
        <p:spPr bwMode="auto">
          <a:xfrm>
            <a:off x="2362200" y="40386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2" name="Text Box 8">
            <a:extLst>
              <a:ext uri="{FF2B5EF4-FFF2-40B4-BE49-F238E27FC236}">
                <a16:creationId xmlns:a16="http://schemas.microsoft.com/office/drawing/2014/main" id="{143DE8CB-3EEF-41D4-967E-240ECAC2BB59}"/>
              </a:ext>
            </a:extLst>
          </p:cNvPr>
          <p:cNvSpPr txBox="1">
            <a:spLocks noChangeArrowheads="1"/>
          </p:cNvSpPr>
          <p:nvPr/>
        </p:nvSpPr>
        <p:spPr bwMode="auto">
          <a:xfrm>
            <a:off x="609600" y="4114800"/>
            <a:ext cx="1641475" cy="461963"/>
          </a:xfrm>
          <a:prstGeom prst="rect">
            <a:avLst/>
          </a:prstGeom>
          <a:noFill/>
          <a:ln w="9525">
            <a:noFill/>
            <a:miter lim="800000"/>
            <a:headEnd/>
            <a:tailEnd/>
          </a:ln>
        </p:spPr>
        <p:txBody>
          <a:bodyPr wrap="none">
            <a:spAutoFit/>
          </a:bodyPr>
          <a:lstStyle/>
          <a:p>
            <a:pPr>
              <a:defRPr/>
            </a:pPr>
            <a:r>
              <a:rPr lang="en-US" dirty="0">
                <a:latin typeface="+mn-lt"/>
                <a:cs typeface="+mn-cs"/>
              </a:rPr>
              <a:t>Track Key</a:t>
            </a:r>
          </a:p>
        </p:txBody>
      </p:sp>
      <p:sp>
        <p:nvSpPr>
          <p:cNvPr id="13" name="AutoShape 7">
            <a:hlinkClick r:id="rId5" action="ppaction://hlinksldjump" highlightClick="1"/>
            <a:extLst>
              <a:ext uri="{FF2B5EF4-FFF2-40B4-BE49-F238E27FC236}">
                <a16:creationId xmlns:a16="http://schemas.microsoft.com/office/drawing/2014/main" id="{80180B19-29A5-48A1-A187-55DF7ED9658F}"/>
              </a:ext>
            </a:extLst>
          </p:cNvPr>
          <p:cNvSpPr>
            <a:spLocks noChangeArrowheads="1"/>
          </p:cNvSpPr>
          <p:nvPr/>
        </p:nvSpPr>
        <p:spPr bwMode="auto">
          <a:xfrm>
            <a:off x="2362200" y="4708525"/>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4" name="Text Box 8">
            <a:extLst>
              <a:ext uri="{FF2B5EF4-FFF2-40B4-BE49-F238E27FC236}">
                <a16:creationId xmlns:a16="http://schemas.microsoft.com/office/drawing/2014/main" id="{59A8E68C-C1E5-4847-A86F-E6F7E336D891}"/>
              </a:ext>
            </a:extLst>
          </p:cNvPr>
          <p:cNvSpPr txBox="1">
            <a:spLocks noChangeArrowheads="1"/>
          </p:cNvSpPr>
          <p:nvPr/>
        </p:nvSpPr>
        <p:spPr bwMode="auto">
          <a:xfrm>
            <a:off x="0" y="4784725"/>
            <a:ext cx="2338388" cy="461963"/>
          </a:xfrm>
          <a:prstGeom prst="rect">
            <a:avLst/>
          </a:prstGeom>
          <a:noFill/>
          <a:ln w="9525">
            <a:noFill/>
            <a:miter lim="800000"/>
            <a:headEnd/>
            <a:tailEnd/>
          </a:ln>
        </p:spPr>
        <p:txBody>
          <a:bodyPr wrap="none">
            <a:spAutoFit/>
          </a:bodyPr>
          <a:lstStyle/>
          <a:p>
            <a:pPr>
              <a:defRPr/>
            </a:pPr>
            <a:r>
              <a:rPr lang="en-US" dirty="0">
                <a:latin typeface="+mn-lt"/>
                <a:cs typeface="+mn-cs"/>
              </a:rPr>
              <a:t>Track ID Guide</a:t>
            </a:r>
          </a:p>
        </p:txBody>
      </p:sp>
      <p:sp>
        <p:nvSpPr>
          <p:cNvPr id="15" name="Action Button: Return 8">
            <a:hlinkClick r:id="" action="ppaction://hlinkshowjump?jump=lastslideviewed" highlightClick="1"/>
            <a:extLst>
              <a:ext uri="{FF2B5EF4-FFF2-40B4-BE49-F238E27FC236}">
                <a16:creationId xmlns:a16="http://schemas.microsoft.com/office/drawing/2014/main" id="{0D88F7BF-C4A0-4E58-82B9-4788295D8033}"/>
              </a:ext>
            </a:extLst>
          </p:cNvPr>
          <p:cNvSpPr>
            <a:spLocks noChangeArrowheads="1"/>
          </p:cNvSpPr>
          <p:nvPr/>
        </p:nvSpPr>
        <p:spPr bwMode="auto">
          <a:xfrm>
            <a:off x="2362200" y="3429000"/>
            <a:ext cx="549275" cy="549275"/>
          </a:xfrm>
          <a:prstGeom prst="actionButtonReturn">
            <a:avLst/>
          </a:prstGeom>
          <a:solidFill>
            <a:srgbClr val="D52FCD"/>
          </a:solidFill>
          <a:ln w="9525" algn="ctr">
            <a:solidFill>
              <a:schemeClr val="tx1"/>
            </a:solidFill>
            <a:round/>
            <a:headEnd/>
            <a:tailEnd/>
          </a:ln>
        </p:spPr>
        <p:txBody>
          <a:bodyPr/>
          <a:lstStyle/>
          <a:p>
            <a:pPr>
              <a:defRPr/>
            </a:pPr>
            <a:endParaRPr lang="en-US">
              <a:latin typeface="+mn-lt"/>
              <a:cs typeface="+mn-cs"/>
            </a:endParaRPr>
          </a:p>
        </p:txBody>
      </p:sp>
      <p:sp>
        <p:nvSpPr>
          <p:cNvPr id="89101" name="Action Button: Forward or Next 15">
            <a:hlinkClick r:id="" action="ppaction://hlinkshowjump?jump=nextslide" highlightClick="1"/>
            <a:extLst>
              <a:ext uri="{FF2B5EF4-FFF2-40B4-BE49-F238E27FC236}">
                <a16:creationId xmlns:a16="http://schemas.microsoft.com/office/drawing/2014/main" id="{866CA6D9-DF3A-4FA7-96F9-9F787325BC2F}"/>
              </a:ext>
            </a:extLst>
          </p:cNvPr>
          <p:cNvSpPr>
            <a:spLocks noChangeArrowheads="1"/>
          </p:cNvSpPr>
          <p:nvPr/>
        </p:nvSpPr>
        <p:spPr bwMode="auto">
          <a:xfrm>
            <a:off x="8382000" y="228600"/>
            <a:ext cx="533400" cy="5334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89102" name="Action Button: Back or Previous 16">
            <a:hlinkClick r:id="" action="ppaction://hlinkshowjump?jump=previousslide" highlightClick="1"/>
            <a:extLst>
              <a:ext uri="{FF2B5EF4-FFF2-40B4-BE49-F238E27FC236}">
                <a16:creationId xmlns:a16="http://schemas.microsoft.com/office/drawing/2014/main" id="{7B871320-90F6-45BA-9BD9-A3CB33FC5867}"/>
              </a:ext>
            </a:extLst>
          </p:cNvPr>
          <p:cNvSpPr>
            <a:spLocks noChangeArrowheads="1"/>
          </p:cNvSpPr>
          <p:nvPr/>
        </p:nvSpPr>
        <p:spPr bwMode="auto">
          <a:xfrm>
            <a:off x="7696200" y="228600"/>
            <a:ext cx="533400" cy="5334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8A4CEF3C-83B2-4642-ACF6-B3EE78FEEC59}"/>
              </a:ext>
            </a:extLst>
          </p:cNvPr>
          <p:cNvSpPr>
            <a:spLocks noGrp="1" noChangeArrowheads="1"/>
          </p:cNvSpPr>
          <p:nvPr>
            <p:ph type="title"/>
          </p:nvPr>
        </p:nvSpPr>
        <p:spPr>
          <a:xfrm>
            <a:off x="0" y="0"/>
            <a:ext cx="3657600" cy="857250"/>
          </a:xfrm>
        </p:spPr>
        <p:txBody>
          <a:bodyPr/>
          <a:lstStyle/>
          <a:p>
            <a:r>
              <a:rPr lang="en-US" altLang="en-US" sz="2800" b="1">
                <a:solidFill>
                  <a:srgbClr val="000000"/>
                </a:solidFill>
              </a:rPr>
              <a:t>Muskrat</a:t>
            </a:r>
            <a:br>
              <a:rPr lang="en-US" altLang="en-US" sz="2800" b="1">
                <a:solidFill>
                  <a:srgbClr val="000000"/>
                </a:solidFill>
              </a:rPr>
            </a:br>
            <a:r>
              <a:rPr lang="en-US" altLang="en-US" sz="2800" b="1">
                <a:solidFill>
                  <a:srgbClr val="000000"/>
                </a:solidFill>
              </a:rPr>
              <a:t>(</a:t>
            </a:r>
            <a:r>
              <a:rPr lang="en-US" altLang="en-US" sz="2800" b="1" i="1">
                <a:solidFill>
                  <a:srgbClr val="000000"/>
                </a:solidFill>
              </a:rPr>
              <a:t>Ondatra zibethicus</a:t>
            </a:r>
            <a:r>
              <a:rPr lang="en-US" altLang="en-US" sz="2800" b="1">
                <a:solidFill>
                  <a:srgbClr val="000000"/>
                </a:solidFill>
              </a:rPr>
              <a:t>)</a:t>
            </a:r>
            <a:endParaRPr lang="en-US" altLang="en-US" sz="3600">
              <a:solidFill>
                <a:srgbClr val="000000"/>
              </a:solidFill>
            </a:endParaRPr>
          </a:p>
        </p:txBody>
      </p:sp>
      <p:sp>
        <p:nvSpPr>
          <p:cNvPr id="90115" name="Rectangle 4">
            <a:extLst>
              <a:ext uri="{FF2B5EF4-FFF2-40B4-BE49-F238E27FC236}">
                <a16:creationId xmlns:a16="http://schemas.microsoft.com/office/drawing/2014/main" id="{8B4DF22F-9660-4985-A71C-68390A253BCE}"/>
              </a:ext>
            </a:extLst>
          </p:cNvPr>
          <p:cNvSpPr>
            <a:spLocks noGrp="1" noChangeArrowheads="1"/>
          </p:cNvSpPr>
          <p:nvPr>
            <p:ph type="body" idx="1"/>
          </p:nvPr>
        </p:nvSpPr>
        <p:spPr>
          <a:xfrm>
            <a:off x="3810000" y="152400"/>
            <a:ext cx="5181600" cy="5943600"/>
          </a:xfrm>
          <a:ln w="19050">
            <a:solidFill>
              <a:srgbClr val="000000"/>
            </a:solidFill>
            <a:miter lim="800000"/>
            <a:headEnd/>
            <a:tailEnd/>
          </a:ln>
        </p:spPr>
        <p:txBody>
          <a:bodyPr/>
          <a:lstStyle/>
          <a:p>
            <a:pPr marL="0" indent="0">
              <a:buFontTx/>
              <a:buNone/>
            </a:pPr>
            <a:r>
              <a:rPr lang="en-US" altLang="en-US" sz="2200" b="1">
                <a:solidFill>
                  <a:srgbClr val="000000"/>
                </a:solidFill>
              </a:rPr>
              <a:t>Class: </a:t>
            </a:r>
            <a:r>
              <a:rPr lang="en-US" altLang="en-US" sz="2200">
                <a:solidFill>
                  <a:srgbClr val="000000"/>
                </a:solidFill>
              </a:rPr>
              <a:t>Mammalia (mammals)</a:t>
            </a:r>
          </a:p>
          <a:p>
            <a:pPr marL="0" indent="0">
              <a:buFontTx/>
              <a:buNone/>
            </a:pPr>
            <a:r>
              <a:rPr lang="en-US" altLang="en-US" sz="2200" b="1">
                <a:solidFill>
                  <a:srgbClr val="000000"/>
                </a:solidFill>
              </a:rPr>
              <a:t>Order: </a:t>
            </a:r>
            <a:r>
              <a:rPr lang="en-US" altLang="en-US" sz="2200">
                <a:solidFill>
                  <a:srgbClr val="000000"/>
                </a:solidFill>
              </a:rPr>
              <a:t>Rodentia (rodents)</a:t>
            </a:r>
          </a:p>
          <a:p>
            <a:pPr marL="0" indent="0">
              <a:buFontTx/>
              <a:buNone/>
            </a:pPr>
            <a:r>
              <a:rPr lang="en-US" altLang="en-US" sz="2200" b="1">
                <a:solidFill>
                  <a:srgbClr val="000000"/>
                </a:solidFill>
              </a:rPr>
              <a:t>Family: </a:t>
            </a:r>
            <a:r>
              <a:rPr lang="en-US" altLang="en-US" sz="2200">
                <a:solidFill>
                  <a:srgbClr val="000000"/>
                </a:solidFill>
              </a:rPr>
              <a:t>Cricetidae (hamsters, voles, lemmings, New World rats &amp; mice)</a:t>
            </a:r>
          </a:p>
          <a:p>
            <a:pPr marL="0" indent="0">
              <a:buFontTx/>
              <a:buNone/>
            </a:pPr>
            <a:r>
              <a:rPr lang="en-US" altLang="en-US" sz="2200" b="1">
                <a:solidFill>
                  <a:srgbClr val="000000"/>
                </a:solidFill>
              </a:rPr>
              <a:t>Habitat: </a:t>
            </a:r>
            <a:r>
              <a:rPr lang="en-US" altLang="en-US" sz="2200">
                <a:solidFill>
                  <a:srgbClr val="000000"/>
                </a:solidFill>
              </a:rPr>
              <a:t>Semi-aquatic (wetlands - near ponds/lakes, riparian areas - near rivers/streams)</a:t>
            </a:r>
          </a:p>
          <a:p>
            <a:pPr marL="0" indent="0">
              <a:buFontTx/>
              <a:buNone/>
            </a:pPr>
            <a:r>
              <a:rPr lang="en-US" altLang="en-US" sz="2200" b="1">
                <a:solidFill>
                  <a:srgbClr val="000000"/>
                </a:solidFill>
              </a:rPr>
              <a:t>Diet: </a:t>
            </a:r>
            <a:r>
              <a:rPr lang="en-US" altLang="en-US" sz="2200">
                <a:solidFill>
                  <a:srgbClr val="000000"/>
                </a:solidFill>
              </a:rPr>
              <a:t>Herbivore (aquatic vegetation)</a:t>
            </a:r>
          </a:p>
          <a:p>
            <a:pPr marL="0" indent="0">
              <a:buFontTx/>
              <a:buNone/>
            </a:pPr>
            <a:r>
              <a:rPr lang="en-US" altLang="en-US" sz="2200" b="1">
                <a:solidFill>
                  <a:srgbClr val="000000"/>
                </a:solidFill>
              </a:rPr>
              <a:t>Comments: </a:t>
            </a:r>
            <a:r>
              <a:rPr lang="en-US" altLang="en-US" sz="2200">
                <a:solidFill>
                  <a:srgbClr val="000000"/>
                </a:solidFill>
              </a:rPr>
              <a:t>Muskrats have webbed hind feet, and are strong swimmers.  Like beavers, they build houses with underwater entrances out of sticks.  They are active at night (nocturnal), but also near dawn and dusk (crepuscular).  Muskrats are important prey for many predatory mammals, birds, &amp; reptiles.</a:t>
            </a:r>
          </a:p>
        </p:txBody>
      </p:sp>
      <p:pic>
        <p:nvPicPr>
          <p:cNvPr id="90116" name="Picture 6" descr="muskrat swim                                                   00076F97Macintosh HD                   ABA78158:">
            <a:extLst>
              <a:ext uri="{FF2B5EF4-FFF2-40B4-BE49-F238E27FC236}">
                <a16:creationId xmlns:a16="http://schemas.microsoft.com/office/drawing/2014/main" id="{7551D1D1-D74E-43F3-9968-AFB63FBB7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43200"/>
            <a:ext cx="3144838"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7" descr="muskrat                                                        00076F97Macintosh HD                   ABA78158:">
            <a:extLst>
              <a:ext uri="{FF2B5EF4-FFF2-40B4-BE49-F238E27FC236}">
                <a16:creationId xmlns:a16="http://schemas.microsoft.com/office/drawing/2014/main" id="{5FBF21D2-CE73-40B5-BE95-5465922F9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3071813"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a:extLst>
              <a:ext uri="{FF2B5EF4-FFF2-40B4-BE49-F238E27FC236}">
                <a16:creationId xmlns:a16="http://schemas.microsoft.com/office/drawing/2014/main" id="{9147698E-4467-4A2F-9BF6-86477E8DB95A}"/>
              </a:ext>
            </a:extLst>
          </p:cNvPr>
          <p:cNvSpPr txBox="1">
            <a:spLocks noChangeArrowheads="1"/>
          </p:cNvSpPr>
          <p:nvPr/>
        </p:nvSpPr>
        <p:spPr bwMode="auto">
          <a:xfrm>
            <a:off x="838200" y="5029200"/>
            <a:ext cx="1673225" cy="461963"/>
          </a:xfrm>
          <a:prstGeom prst="rect">
            <a:avLst/>
          </a:prstGeom>
          <a:noFill/>
          <a:ln w="9525">
            <a:noFill/>
            <a:miter lim="800000"/>
            <a:headEnd/>
            <a:tailEnd/>
          </a:ln>
        </p:spPr>
        <p:txBody>
          <a:bodyPr wrap="none">
            <a:spAutoFit/>
          </a:bodyPr>
          <a:lstStyle/>
          <a:p>
            <a:pPr>
              <a:defRPr/>
            </a:pPr>
            <a:r>
              <a:rPr lang="en-US" dirty="0">
                <a:latin typeface="+mn-lt"/>
                <a:cs typeface="+mn-cs"/>
              </a:rPr>
              <a:t>K-1 match</a:t>
            </a:r>
          </a:p>
        </p:txBody>
      </p:sp>
      <p:sp>
        <p:nvSpPr>
          <p:cNvPr id="10" name="AutoShape 7">
            <a:hlinkClick r:id="rId4" action="ppaction://hlinksldjump" highlightClick="1"/>
            <a:extLst>
              <a:ext uri="{FF2B5EF4-FFF2-40B4-BE49-F238E27FC236}">
                <a16:creationId xmlns:a16="http://schemas.microsoft.com/office/drawing/2014/main" id="{780C76FC-50C4-44BE-B652-179F99E26D5C}"/>
              </a:ext>
            </a:extLst>
          </p:cNvPr>
          <p:cNvSpPr>
            <a:spLocks noChangeArrowheads="1"/>
          </p:cNvSpPr>
          <p:nvPr/>
        </p:nvSpPr>
        <p:spPr bwMode="auto">
          <a:xfrm>
            <a:off x="2514600" y="56388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1" name="Text Box 8">
            <a:extLst>
              <a:ext uri="{FF2B5EF4-FFF2-40B4-BE49-F238E27FC236}">
                <a16:creationId xmlns:a16="http://schemas.microsoft.com/office/drawing/2014/main" id="{D3A0CD75-C629-45E7-B3D2-0E709209210D}"/>
              </a:ext>
            </a:extLst>
          </p:cNvPr>
          <p:cNvSpPr txBox="1">
            <a:spLocks noChangeArrowheads="1"/>
          </p:cNvSpPr>
          <p:nvPr/>
        </p:nvSpPr>
        <p:spPr bwMode="auto">
          <a:xfrm>
            <a:off x="762000" y="5715000"/>
            <a:ext cx="1641475" cy="461963"/>
          </a:xfrm>
          <a:prstGeom prst="rect">
            <a:avLst/>
          </a:prstGeom>
          <a:noFill/>
          <a:ln w="9525">
            <a:noFill/>
            <a:miter lim="800000"/>
            <a:headEnd/>
            <a:tailEnd/>
          </a:ln>
        </p:spPr>
        <p:txBody>
          <a:bodyPr wrap="none">
            <a:spAutoFit/>
          </a:bodyPr>
          <a:lstStyle/>
          <a:p>
            <a:pPr>
              <a:defRPr/>
            </a:pPr>
            <a:r>
              <a:rPr lang="en-US" dirty="0">
                <a:latin typeface="+mn-lt"/>
                <a:cs typeface="+mn-cs"/>
              </a:rPr>
              <a:t>Track Key</a:t>
            </a:r>
          </a:p>
        </p:txBody>
      </p:sp>
      <p:sp>
        <p:nvSpPr>
          <p:cNvPr id="12" name="AutoShape 7">
            <a:hlinkClick r:id="rId5" action="ppaction://hlinksldjump" highlightClick="1"/>
            <a:extLst>
              <a:ext uri="{FF2B5EF4-FFF2-40B4-BE49-F238E27FC236}">
                <a16:creationId xmlns:a16="http://schemas.microsoft.com/office/drawing/2014/main" id="{5CB05334-2522-4D8C-A97A-790EC14055CE}"/>
              </a:ext>
            </a:extLst>
          </p:cNvPr>
          <p:cNvSpPr>
            <a:spLocks noChangeArrowheads="1"/>
          </p:cNvSpPr>
          <p:nvPr/>
        </p:nvSpPr>
        <p:spPr bwMode="auto">
          <a:xfrm>
            <a:off x="2514600" y="6308725"/>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3" name="Text Box 8">
            <a:extLst>
              <a:ext uri="{FF2B5EF4-FFF2-40B4-BE49-F238E27FC236}">
                <a16:creationId xmlns:a16="http://schemas.microsoft.com/office/drawing/2014/main" id="{95749567-2FCE-45E1-B712-95A8E23AACAC}"/>
              </a:ext>
            </a:extLst>
          </p:cNvPr>
          <p:cNvSpPr txBox="1">
            <a:spLocks noChangeArrowheads="1"/>
          </p:cNvSpPr>
          <p:nvPr/>
        </p:nvSpPr>
        <p:spPr bwMode="auto">
          <a:xfrm>
            <a:off x="152400" y="6384925"/>
            <a:ext cx="2338388" cy="461963"/>
          </a:xfrm>
          <a:prstGeom prst="rect">
            <a:avLst/>
          </a:prstGeom>
          <a:noFill/>
          <a:ln w="9525">
            <a:noFill/>
            <a:miter lim="800000"/>
            <a:headEnd/>
            <a:tailEnd/>
          </a:ln>
        </p:spPr>
        <p:txBody>
          <a:bodyPr wrap="none">
            <a:spAutoFit/>
          </a:bodyPr>
          <a:lstStyle/>
          <a:p>
            <a:pPr>
              <a:defRPr/>
            </a:pPr>
            <a:r>
              <a:rPr lang="en-US" dirty="0">
                <a:latin typeface="+mn-lt"/>
                <a:cs typeface="+mn-cs"/>
              </a:rPr>
              <a:t>Track ID Guide</a:t>
            </a:r>
          </a:p>
        </p:txBody>
      </p:sp>
      <p:sp>
        <p:nvSpPr>
          <p:cNvPr id="14" name="Action Button: Return 8">
            <a:hlinkClick r:id="" action="ppaction://hlinkshowjump?jump=lastslideviewed" highlightClick="1"/>
            <a:extLst>
              <a:ext uri="{FF2B5EF4-FFF2-40B4-BE49-F238E27FC236}">
                <a16:creationId xmlns:a16="http://schemas.microsoft.com/office/drawing/2014/main" id="{C9987626-76CA-4903-B761-DAD53CB75CF9}"/>
              </a:ext>
            </a:extLst>
          </p:cNvPr>
          <p:cNvSpPr>
            <a:spLocks noChangeArrowheads="1"/>
          </p:cNvSpPr>
          <p:nvPr/>
        </p:nvSpPr>
        <p:spPr bwMode="auto">
          <a:xfrm>
            <a:off x="2514600" y="5029200"/>
            <a:ext cx="549275" cy="549275"/>
          </a:xfrm>
          <a:prstGeom prst="actionButtonReturn">
            <a:avLst/>
          </a:prstGeom>
          <a:solidFill>
            <a:srgbClr val="D52FCD"/>
          </a:solidFill>
          <a:ln w="9525" algn="ctr">
            <a:solidFill>
              <a:schemeClr val="tx1"/>
            </a:solidFill>
            <a:round/>
            <a:headEnd/>
            <a:tailEnd/>
          </a:ln>
        </p:spPr>
        <p:txBody>
          <a:bodyPr/>
          <a:lstStyle/>
          <a:p>
            <a:pPr>
              <a:defRPr/>
            </a:pPr>
            <a:endParaRPr lang="en-US">
              <a:latin typeface="+mn-lt"/>
              <a:cs typeface="+mn-cs"/>
            </a:endParaRPr>
          </a:p>
        </p:txBody>
      </p:sp>
      <p:sp>
        <p:nvSpPr>
          <p:cNvPr id="90124" name="Action Button: Forward or Next 14">
            <a:hlinkClick r:id="" action="ppaction://hlinkshowjump?jump=nextslide" highlightClick="1"/>
            <a:extLst>
              <a:ext uri="{FF2B5EF4-FFF2-40B4-BE49-F238E27FC236}">
                <a16:creationId xmlns:a16="http://schemas.microsoft.com/office/drawing/2014/main" id="{47E0B0D3-1047-4764-8F91-14641EAEC4C8}"/>
              </a:ext>
            </a:extLst>
          </p:cNvPr>
          <p:cNvSpPr>
            <a:spLocks noChangeArrowheads="1"/>
          </p:cNvSpPr>
          <p:nvPr/>
        </p:nvSpPr>
        <p:spPr bwMode="auto">
          <a:xfrm>
            <a:off x="8229600" y="6172200"/>
            <a:ext cx="533400" cy="5334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90125" name="Action Button: Back or Previous 15">
            <a:hlinkClick r:id="" action="ppaction://hlinkshowjump?jump=previousslide" highlightClick="1"/>
            <a:extLst>
              <a:ext uri="{FF2B5EF4-FFF2-40B4-BE49-F238E27FC236}">
                <a16:creationId xmlns:a16="http://schemas.microsoft.com/office/drawing/2014/main" id="{C47347DE-16FC-4490-818D-2191BF826555}"/>
              </a:ext>
            </a:extLst>
          </p:cNvPr>
          <p:cNvSpPr>
            <a:spLocks noChangeArrowheads="1"/>
          </p:cNvSpPr>
          <p:nvPr/>
        </p:nvSpPr>
        <p:spPr bwMode="auto">
          <a:xfrm>
            <a:off x="7543800" y="6172200"/>
            <a:ext cx="533400" cy="5334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0555B197-1D4B-4D80-A613-CD1BF4FCB7CE}"/>
              </a:ext>
            </a:extLst>
          </p:cNvPr>
          <p:cNvSpPr>
            <a:spLocks noGrp="1" noChangeArrowheads="1"/>
          </p:cNvSpPr>
          <p:nvPr>
            <p:ph type="title"/>
          </p:nvPr>
        </p:nvSpPr>
        <p:spPr>
          <a:xfrm>
            <a:off x="0" y="0"/>
            <a:ext cx="4013200" cy="971550"/>
          </a:xfrm>
        </p:spPr>
        <p:txBody>
          <a:bodyPr/>
          <a:lstStyle/>
          <a:p>
            <a:r>
              <a:rPr lang="en-US" altLang="en-US" sz="2800" b="1">
                <a:solidFill>
                  <a:srgbClr val="000000"/>
                </a:solidFill>
              </a:rPr>
              <a:t>Eastern Grey Squirrel</a:t>
            </a:r>
            <a:br>
              <a:rPr lang="en-US" altLang="en-US" sz="2800" b="1">
                <a:solidFill>
                  <a:srgbClr val="000000"/>
                </a:solidFill>
              </a:rPr>
            </a:br>
            <a:r>
              <a:rPr lang="en-US" altLang="en-US" sz="2800" b="1">
                <a:solidFill>
                  <a:srgbClr val="000000"/>
                </a:solidFill>
              </a:rPr>
              <a:t>(</a:t>
            </a:r>
            <a:r>
              <a:rPr lang="en-US" altLang="en-US" sz="2800" b="1" i="1">
                <a:solidFill>
                  <a:srgbClr val="000000"/>
                </a:solidFill>
              </a:rPr>
              <a:t>Sciurus carolinensis</a:t>
            </a:r>
            <a:r>
              <a:rPr lang="en-US" altLang="en-US" sz="2800" b="1">
                <a:solidFill>
                  <a:srgbClr val="000000"/>
                </a:solidFill>
              </a:rPr>
              <a:t>)</a:t>
            </a:r>
            <a:endParaRPr lang="en-US" altLang="en-US" sz="3600">
              <a:solidFill>
                <a:srgbClr val="000000"/>
              </a:solidFill>
            </a:endParaRPr>
          </a:p>
        </p:txBody>
      </p:sp>
      <p:sp>
        <p:nvSpPr>
          <p:cNvPr id="91139" name="Rectangle 4">
            <a:extLst>
              <a:ext uri="{FF2B5EF4-FFF2-40B4-BE49-F238E27FC236}">
                <a16:creationId xmlns:a16="http://schemas.microsoft.com/office/drawing/2014/main" id="{AD019B0D-C1DA-42BA-BAEE-07ADBB16A229}"/>
              </a:ext>
            </a:extLst>
          </p:cNvPr>
          <p:cNvSpPr>
            <a:spLocks noGrp="1" noChangeArrowheads="1"/>
          </p:cNvSpPr>
          <p:nvPr>
            <p:ph type="body" idx="1"/>
          </p:nvPr>
        </p:nvSpPr>
        <p:spPr>
          <a:xfrm>
            <a:off x="4038600" y="152400"/>
            <a:ext cx="4902200" cy="6477000"/>
          </a:xfrm>
          <a:ln w="19050">
            <a:solidFill>
              <a:srgbClr val="000000"/>
            </a:solidFill>
            <a:miter lim="800000"/>
            <a:headEnd/>
            <a:tailEnd/>
          </a:ln>
        </p:spPr>
        <p:txBody>
          <a:bodyPr/>
          <a:lstStyle/>
          <a:p>
            <a:pPr marL="0" indent="0">
              <a:buFontTx/>
              <a:buNone/>
            </a:pPr>
            <a:r>
              <a:rPr lang="en-US" altLang="en-US" sz="2200" b="1">
                <a:solidFill>
                  <a:srgbClr val="000000"/>
                </a:solidFill>
              </a:rPr>
              <a:t>Class: </a:t>
            </a:r>
            <a:r>
              <a:rPr lang="en-US" altLang="en-US" sz="2200">
                <a:solidFill>
                  <a:srgbClr val="000000"/>
                </a:solidFill>
              </a:rPr>
              <a:t>Mammalia (mammals)</a:t>
            </a:r>
          </a:p>
          <a:p>
            <a:pPr marL="0" indent="0">
              <a:buFontTx/>
              <a:buNone/>
            </a:pPr>
            <a:r>
              <a:rPr lang="en-US" altLang="en-US" sz="2200" b="1">
                <a:solidFill>
                  <a:srgbClr val="000000"/>
                </a:solidFill>
              </a:rPr>
              <a:t>Order: </a:t>
            </a:r>
            <a:r>
              <a:rPr lang="en-US" altLang="en-US" sz="2200">
                <a:solidFill>
                  <a:srgbClr val="000000"/>
                </a:solidFill>
              </a:rPr>
              <a:t>Rodentia (rodents)</a:t>
            </a:r>
          </a:p>
          <a:p>
            <a:pPr marL="0" indent="0">
              <a:buFontTx/>
              <a:buNone/>
            </a:pPr>
            <a:r>
              <a:rPr lang="en-US" altLang="en-US" sz="2200" b="1">
                <a:solidFill>
                  <a:srgbClr val="000000"/>
                </a:solidFill>
              </a:rPr>
              <a:t>Family: </a:t>
            </a:r>
            <a:r>
              <a:rPr lang="en-US" altLang="en-US" sz="2200">
                <a:solidFill>
                  <a:srgbClr val="000000"/>
                </a:solidFill>
              </a:rPr>
              <a:t>Sciuridae (tree, ground, &amp; flying squirrels; chipmunks, marmots, &amp; prairie dogs)</a:t>
            </a:r>
          </a:p>
          <a:p>
            <a:pPr marL="0" indent="0">
              <a:buFontTx/>
              <a:buNone/>
            </a:pPr>
            <a:r>
              <a:rPr lang="en-US" altLang="en-US" sz="2200" b="1">
                <a:solidFill>
                  <a:srgbClr val="000000"/>
                </a:solidFill>
              </a:rPr>
              <a:t>Habitat: </a:t>
            </a:r>
            <a:r>
              <a:rPr lang="en-US" altLang="en-US" sz="2200">
                <a:solidFill>
                  <a:srgbClr val="000000"/>
                </a:solidFill>
              </a:rPr>
              <a:t>Arboreal/Terrestrial (forests, rural &amp; urban areas)</a:t>
            </a:r>
          </a:p>
          <a:p>
            <a:pPr marL="0" indent="0">
              <a:buFontTx/>
              <a:buNone/>
            </a:pPr>
            <a:r>
              <a:rPr lang="en-US" altLang="en-US" sz="2200" b="1">
                <a:solidFill>
                  <a:srgbClr val="000000"/>
                </a:solidFill>
              </a:rPr>
              <a:t>Diet: </a:t>
            </a:r>
            <a:r>
              <a:rPr lang="en-US" altLang="en-US" sz="2200">
                <a:solidFill>
                  <a:srgbClr val="000000"/>
                </a:solidFill>
              </a:rPr>
              <a:t>Herbivore (mostly nuts &amp; seeds)</a:t>
            </a:r>
          </a:p>
          <a:p>
            <a:pPr marL="0" indent="0">
              <a:buFontTx/>
              <a:buNone/>
            </a:pPr>
            <a:r>
              <a:rPr lang="en-US" altLang="en-US" sz="2200" b="1">
                <a:solidFill>
                  <a:srgbClr val="000000"/>
                </a:solidFill>
              </a:rPr>
              <a:t>Comments: </a:t>
            </a:r>
            <a:r>
              <a:rPr lang="en-US" altLang="en-US" sz="2200">
                <a:solidFill>
                  <a:srgbClr val="000000"/>
                </a:solidFill>
              </a:rPr>
              <a:t>Grey squirrels are most commonly seen foraging for nuts on the ground.  They cache (store) food for the winter either in their home trees, or buried nearby in scattered locations.  Like many squirrels, they communicate with other squirrels with a complex system of vocalizations &amp; posturing, including flicks of their fluffy tails.</a:t>
            </a:r>
          </a:p>
        </p:txBody>
      </p:sp>
      <p:pic>
        <p:nvPicPr>
          <p:cNvPr id="91140" name="Picture 5" descr="&#10;grey squirrel                                                  00076F97Macintosh HD                   ABA78158:">
            <a:extLst>
              <a:ext uri="{FF2B5EF4-FFF2-40B4-BE49-F238E27FC236}">
                <a16:creationId xmlns:a16="http://schemas.microsoft.com/office/drawing/2014/main" id="{AD01876F-1C26-4CFB-8D38-0E9D7ACE0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2979738"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E0F6297C-C016-4A2F-9F32-7FC3A55CC90A}"/>
              </a:ext>
            </a:extLst>
          </p:cNvPr>
          <p:cNvSpPr txBox="1">
            <a:spLocks noChangeArrowheads="1"/>
          </p:cNvSpPr>
          <p:nvPr/>
        </p:nvSpPr>
        <p:spPr bwMode="auto">
          <a:xfrm>
            <a:off x="1143000" y="3657600"/>
            <a:ext cx="1673225" cy="461963"/>
          </a:xfrm>
          <a:prstGeom prst="rect">
            <a:avLst/>
          </a:prstGeom>
          <a:noFill/>
          <a:ln w="9525">
            <a:noFill/>
            <a:miter lim="800000"/>
            <a:headEnd/>
            <a:tailEnd/>
          </a:ln>
        </p:spPr>
        <p:txBody>
          <a:bodyPr wrap="none">
            <a:spAutoFit/>
          </a:bodyPr>
          <a:lstStyle/>
          <a:p>
            <a:pPr>
              <a:defRPr/>
            </a:pPr>
            <a:r>
              <a:rPr lang="en-US" dirty="0">
                <a:latin typeface="+mn-lt"/>
                <a:cs typeface="+mn-cs"/>
              </a:rPr>
              <a:t>K-1 match</a:t>
            </a:r>
          </a:p>
        </p:txBody>
      </p:sp>
      <p:sp>
        <p:nvSpPr>
          <p:cNvPr id="13" name="AutoShape 7">
            <a:hlinkClick r:id="rId3" action="ppaction://hlinksldjump" highlightClick="1"/>
            <a:extLst>
              <a:ext uri="{FF2B5EF4-FFF2-40B4-BE49-F238E27FC236}">
                <a16:creationId xmlns:a16="http://schemas.microsoft.com/office/drawing/2014/main" id="{F0AFE9F3-8F89-449D-BA15-5719CE035ADD}"/>
              </a:ext>
            </a:extLst>
          </p:cNvPr>
          <p:cNvSpPr>
            <a:spLocks noChangeArrowheads="1"/>
          </p:cNvSpPr>
          <p:nvPr/>
        </p:nvSpPr>
        <p:spPr bwMode="auto">
          <a:xfrm>
            <a:off x="2819400" y="42672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4" name="Text Box 8">
            <a:extLst>
              <a:ext uri="{FF2B5EF4-FFF2-40B4-BE49-F238E27FC236}">
                <a16:creationId xmlns:a16="http://schemas.microsoft.com/office/drawing/2014/main" id="{F0CB2F78-D6EC-4952-B1C1-6ABAB707D372}"/>
              </a:ext>
            </a:extLst>
          </p:cNvPr>
          <p:cNvSpPr txBox="1">
            <a:spLocks noChangeArrowheads="1"/>
          </p:cNvSpPr>
          <p:nvPr/>
        </p:nvSpPr>
        <p:spPr bwMode="auto">
          <a:xfrm>
            <a:off x="1066800" y="4343400"/>
            <a:ext cx="1641475" cy="461963"/>
          </a:xfrm>
          <a:prstGeom prst="rect">
            <a:avLst/>
          </a:prstGeom>
          <a:noFill/>
          <a:ln w="9525">
            <a:noFill/>
            <a:miter lim="800000"/>
            <a:headEnd/>
            <a:tailEnd/>
          </a:ln>
        </p:spPr>
        <p:txBody>
          <a:bodyPr wrap="none">
            <a:spAutoFit/>
          </a:bodyPr>
          <a:lstStyle/>
          <a:p>
            <a:pPr>
              <a:defRPr/>
            </a:pPr>
            <a:r>
              <a:rPr lang="en-US" dirty="0">
                <a:latin typeface="+mn-lt"/>
                <a:cs typeface="+mn-cs"/>
              </a:rPr>
              <a:t>Track Key</a:t>
            </a:r>
          </a:p>
        </p:txBody>
      </p:sp>
      <p:sp>
        <p:nvSpPr>
          <p:cNvPr id="15" name="AutoShape 7">
            <a:hlinkClick r:id="rId4" action="ppaction://hlinksldjump" highlightClick="1"/>
            <a:extLst>
              <a:ext uri="{FF2B5EF4-FFF2-40B4-BE49-F238E27FC236}">
                <a16:creationId xmlns:a16="http://schemas.microsoft.com/office/drawing/2014/main" id="{790E9B08-ECB8-49E9-806D-08FFAE5691F4}"/>
              </a:ext>
            </a:extLst>
          </p:cNvPr>
          <p:cNvSpPr>
            <a:spLocks noChangeArrowheads="1"/>
          </p:cNvSpPr>
          <p:nvPr/>
        </p:nvSpPr>
        <p:spPr bwMode="auto">
          <a:xfrm>
            <a:off x="2819400" y="4937125"/>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6" name="Text Box 8">
            <a:extLst>
              <a:ext uri="{FF2B5EF4-FFF2-40B4-BE49-F238E27FC236}">
                <a16:creationId xmlns:a16="http://schemas.microsoft.com/office/drawing/2014/main" id="{228EC24D-54A5-4F74-B1EE-A50504CD63CA}"/>
              </a:ext>
            </a:extLst>
          </p:cNvPr>
          <p:cNvSpPr txBox="1">
            <a:spLocks noChangeArrowheads="1"/>
          </p:cNvSpPr>
          <p:nvPr/>
        </p:nvSpPr>
        <p:spPr bwMode="auto">
          <a:xfrm>
            <a:off x="457200" y="5013325"/>
            <a:ext cx="2338388" cy="461963"/>
          </a:xfrm>
          <a:prstGeom prst="rect">
            <a:avLst/>
          </a:prstGeom>
          <a:noFill/>
          <a:ln w="9525">
            <a:noFill/>
            <a:miter lim="800000"/>
            <a:headEnd/>
            <a:tailEnd/>
          </a:ln>
        </p:spPr>
        <p:txBody>
          <a:bodyPr wrap="none">
            <a:spAutoFit/>
          </a:bodyPr>
          <a:lstStyle/>
          <a:p>
            <a:pPr>
              <a:defRPr/>
            </a:pPr>
            <a:r>
              <a:rPr lang="en-US" dirty="0">
                <a:latin typeface="+mn-lt"/>
                <a:cs typeface="+mn-cs"/>
              </a:rPr>
              <a:t>Track ID Guide</a:t>
            </a:r>
          </a:p>
        </p:txBody>
      </p:sp>
      <p:sp>
        <p:nvSpPr>
          <p:cNvPr id="17" name="Action Button: Return 8">
            <a:hlinkClick r:id="" action="ppaction://hlinkshowjump?jump=lastslideviewed" highlightClick="1"/>
            <a:extLst>
              <a:ext uri="{FF2B5EF4-FFF2-40B4-BE49-F238E27FC236}">
                <a16:creationId xmlns:a16="http://schemas.microsoft.com/office/drawing/2014/main" id="{6CA40678-B4DE-46C7-BD3C-ECE95F67D608}"/>
              </a:ext>
            </a:extLst>
          </p:cNvPr>
          <p:cNvSpPr>
            <a:spLocks noChangeArrowheads="1"/>
          </p:cNvSpPr>
          <p:nvPr/>
        </p:nvSpPr>
        <p:spPr bwMode="auto">
          <a:xfrm>
            <a:off x="2819400" y="3581400"/>
            <a:ext cx="549275" cy="549275"/>
          </a:xfrm>
          <a:prstGeom prst="actionButtonReturn">
            <a:avLst/>
          </a:prstGeom>
          <a:solidFill>
            <a:srgbClr val="D52FCD"/>
          </a:solidFill>
          <a:ln w="9525" algn="ctr">
            <a:solidFill>
              <a:schemeClr val="tx1"/>
            </a:solidFill>
            <a:round/>
            <a:headEnd/>
            <a:tailEnd/>
          </a:ln>
        </p:spPr>
        <p:txBody>
          <a:bodyPr/>
          <a:lstStyle/>
          <a:p>
            <a:pPr>
              <a:defRPr/>
            </a:pPr>
            <a:endParaRPr lang="en-US">
              <a:latin typeface="+mn-lt"/>
              <a:cs typeface="+mn-cs"/>
            </a:endParaRPr>
          </a:p>
        </p:txBody>
      </p:sp>
      <p:sp>
        <p:nvSpPr>
          <p:cNvPr id="91147" name="Action Button: Forward or Next 17">
            <a:hlinkClick r:id="" action="ppaction://hlinkshowjump?jump=nextslide" highlightClick="1"/>
            <a:extLst>
              <a:ext uri="{FF2B5EF4-FFF2-40B4-BE49-F238E27FC236}">
                <a16:creationId xmlns:a16="http://schemas.microsoft.com/office/drawing/2014/main" id="{CB5FF45B-7041-44FC-86DE-E11802B23A3B}"/>
              </a:ext>
            </a:extLst>
          </p:cNvPr>
          <p:cNvSpPr>
            <a:spLocks noChangeArrowheads="1"/>
          </p:cNvSpPr>
          <p:nvPr/>
        </p:nvSpPr>
        <p:spPr bwMode="auto">
          <a:xfrm>
            <a:off x="2819400" y="5638800"/>
            <a:ext cx="533400" cy="5334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91148" name="Action Button: Back or Previous 18">
            <a:hlinkClick r:id="" action="ppaction://hlinkshowjump?jump=previousslide" highlightClick="1"/>
            <a:extLst>
              <a:ext uri="{FF2B5EF4-FFF2-40B4-BE49-F238E27FC236}">
                <a16:creationId xmlns:a16="http://schemas.microsoft.com/office/drawing/2014/main" id="{16876546-1040-4318-854B-A9FCFA5424CB}"/>
              </a:ext>
            </a:extLst>
          </p:cNvPr>
          <p:cNvSpPr>
            <a:spLocks noChangeArrowheads="1"/>
          </p:cNvSpPr>
          <p:nvPr/>
        </p:nvSpPr>
        <p:spPr bwMode="auto">
          <a:xfrm>
            <a:off x="2133600" y="5638800"/>
            <a:ext cx="533400" cy="5334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BAF810D3-07EB-4DA3-887D-B5E88D772BDC}"/>
              </a:ext>
            </a:extLst>
          </p:cNvPr>
          <p:cNvSpPr>
            <a:spLocks noGrp="1" noChangeArrowheads="1"/>
          </p:cNvSpPr>
          <p:nvPr>
            <p:ph type="title"/>
          </p:nvPr>
        </p:nvSpPr>
        <p:spPr>
          <a:xfrm>
            <a:off x="685800" y="114300"/>
            <a:ext cx="7772400" cy="971550"/>
          </a:xfrm>
        </p:spPr>
        <p:txBody>
          <a:bodyPr/>
          <a:lstStyle/>
          <a:p>
            <a:r>
              <a:rPr lang="en-US" altLang="en-US" sz="3200" b="1">
                <a:solidFill>
                  <a:srgbClr val="000000"/>
                </a:solidFill>
              </a:rPr>
              <a:t>Eastern Chipmunk</a:t>
            </a:r>
            <a:br>
              <a:rPr lang="en-US" altLang="en-US" sz="3200" b="1">
                <a:solidFill>
                  <a:srgbClr val="000000"/>
                </a:solidFill>
              </a:rPr>
            </a:br>
            <a:r>
              <a:rPr lang="en-US" altLang="en-US" sz="3200" b="1">
                <a:solidFill>
                  <a:srgbClr val="000000"/>
                </a:solidFill>
              </a:rPr>
              <a:t>(</a:t>
            </a:r>
            <a:r>
              <a:rPr lang="en-US" altLang="en-US" sz="3200" b="1" i="1">
                <a:solidFill>
                  <a:srgbClr val="000000"/>
                </a:solidFill>
              </a:rPr>
              <a:t>Tamias striatus</a:t>
            </a:r>
            <a:r>
              <a:rPr lang="en-US" altLang="en-US" sz="3200" b="1">
                <a:solidFill>
                  <a:srgbClr val="000000"/>
                </a:solidFill>
              </a:rPr>
              <a:t>)</a:t>
            </a:r>
            <a:endParaRPr lang="en-US" altLang="en-US" sz="4000" b="1">
              <a:solidFill>
                <a:srgbClr val="000000"/>
              </a:solidFill>
            </a:endParaRPr>
          </a:p>
        </p:txBody>
      </p:sp>
      <p:sp>
        <p:nvSpPr>
          <p:cNvPr id="92163" name="Rectangle 4">
            <a:extLst>
              <a:ext uri="{FF2B5EF4-FFF2-40B4-BE49-F238E27FC236}">
                <a16:creationId xmlns:a16="http://schemas.microsoft.com/office/drawing/2014/main" id="{CDD050A4-811A-47B1-B113-6E3326F46077}"/>
              </a:ext>
            </a:extLst>
          </p:cNvPr>
          <p:cNvSpPr>
            <a:spLocks noGrp="1" noChangeArrowheads="1"/>
          </p:cNvSpPr>
          <p:nvPr>
            <p:ph type="body" idx="1"/>
          </p:nvPr>
        </p:nvSpPr>
        <p:spPr>
          <a:xfrm>
            <a:off x="3048000" y="1219200"/>
            <a:ext cx="5943600" cy="5257800"/>
          </a:xfrm>
          <a:ln w="19050">
            <a:solidFill>
              <a:srgbClr val="000000"/>
            </a:solidFill>
            <a:miter lim="800000"/>
            <a:headEnd/>
            <a:tailEnd/>
          </a:ln>
        </p:spPr>
        <p:txBody>
          <a:bodyPr/>
          <a:lstStyle/>
          <a:p>
            <a:pPr marL="0" indent="0">
              <a:buFontTx/>
              <a:buNone/>
            </a:pPr>
            <a:r>
              <a:rPr lang="en-US" altLang="en-US" sz="2200" b="1">
                <a:solidFill>
                  <a:srgbClr val="000000"/>
                </a:solidFill>
              </a:rPr>
              <a:t>Class: </a:t>
            </a:r>
            <a:r>
              <a:rPr lang="en-US" altLang="en-US" sz="2200">
                <a:solidFill>
                  <a:srgbClr val="000000"/>
                </a:solidFill>
              </a:rPr>
              <a:t>Mammalia (mammals)</a:t>
            </a:r>
          </a:p>
          <a:p>
            <a:pPr marL="0" indent="0">
              <a:buFontTx/>
              <a:buNone/>
            </a:pPr>
            <a:r>
              <a:rPr lang="en-US" altLang="en-US" sz="2200" b="1">
                <a:solidFill>
                  <a:srgbClr val="000000"/>
                </a:solidFill>
              </a:rPr>
              <a:t>Order: </a:t>
            </a:r>
            <a:r>
              <a:rPr lang="en-US" altLang="en-US" sz="2200">
                <a:solidFill>
                  <a:srgbClr val="000000"/>
                </a:solidFill>
              </a:rPr>
              <a:t>Rodentia (rodents)</a:t>
            </a:r>
          </a:p>
          <a:p>
            <a:pPr marL="0" indent="0">
              <a:buFontTx/>
              <a:buNone/>
            </a:pPr>
            <a:r>
              <a:rPr lang="en-US" altLang="en-US" sz="2200" b="1">
                <a:solidFill>
                  <a:srgbClr val="000000"/>
                </a:solidFill>
              </a:rPr>
              <a:t>Family: </a:t>
            </a:r>
            <a:r>
              <a:rPr lang="en-US" altLang="en-US" sz="2200">
                <a:solidFill>
                  <a:srgbClr val="000000"/>
                </a:solidFill>
              </a:rPr>
              <a:t>Sciuridae (tree, ground, &amp; flying squirrels; chipmunks, marmots, &amp; prairie dogs)</a:t>
            </a:r>
          </a:p>
          <a:p>
            <a:pPr marL="0" indent="0">
              <a:buFontTx/>
              <a:buNone/>
            </a:pPr>
            <a:r>
              <a:rPr lang="en-US" altLang="en-US" sz="2200" b="1">
                <a:solidFill>
                  <a:srgbClr val="000000"/>
                </a:solidFill>
              </a:rPr>
              <a:t>Habitat: </a:t>
            </a:r>
            <a:r>
              <a:rPr lang="en-US" altLang="en-US" sz="2200">
                <a:solidFill>
                  <a:srgbClr val="000000"/>
                </a:solidFill>
              </a:rPr>
              <a:t>Terrestrial (forests, brushy areas, rural &amp; urban gardens &amp; lawns)</a:t>
            </a:r>
          </a:p>
          <a:p>
            <a:pPr marL="0" indent="0">
              <a:buFontTx/>
              <a:buNone/>
            </a:pPr>
            <a:r>
              <a:rPr lang="en-US" altLang="en-US" sz="2200" b="1">
                <a:solidFill>
                  <a:srgbClr val="000000"/>
                </a:solidFill>
              </a:rPr>
              <a:t>Diet: </a:t>
            </a:r>
            <a:r>
              <a:rPr lang="en-US" altLang="en-US" sz="2200">
                <a:solidFill>
                  <a:srgbClr val="000000"/>
                </a:solidFill>
              </a:rPr>
              <a:t>Mostly herbivorous (seeds, fruits, nuts), but also consumes some insects</a:t>
            </a:r>
          </a:p>
          <a:p>
            <a:pPr marL="0" indent="0">
              <a:buFontTx/>
              <a:buNone/>
            </a:pPr>
            <a:r>
              <a:rPr lang="en-US" altLang="en-US" sz="2200" b="1">
                <a:solidFill>
                  <a:srgbClr val="000000"/>
                </a:solidFill>
              </a:rPr>
              <a:t>Comments: </a:t>
            </a:r>
            <a:r>
              <a:rPr lang="en-US" altLang="en-US" sz="2200">
                <a:solidFill>
                  <a:srgbClr val="000000"/>
                </a:solidFill>
              </a:rPr>
              <a:t>These small mammals live in underground burrows where they store food.  They are most active and breed in warm months, and sleep through most of the winter (hibernate).</a:t>
            </a:r>
          </a:p>
        </p:txBody>
      </p:sp>
      <p:pic>
        <p:nvPicPr>
          <p:cNvPr id="92164" name="Picture 5" descr="chipmunk.jpg                                                   00076F97Macintosh HD                   ABA78158:">
            <a:extLst>
              <a:ext uri="{FF2B5EF4-FFF2-40B4-BE49-F238E27FC236}">
                <a16:creationId xmlns:a16="http://schemas.microsoft.com/office/drawing/2014/main" id="{4DD7B6AD-3758-41BB-88FE-61F8C8FD3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5752" r="9804"/>
          <a:stretch>
            <a:fillRect/>
          </a:stretch>
        </p:blipFill>
        <p:spPr bwMode="auto">
          <a:xfrm>
            <a:off x="228600" y="1219200"/>
            <a:ext cx="2619375"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F7F0BB52-77AA-4AF1-8BE7-9112EAFFF8D1}"/>
              </a:ext>
            </a:extLst>
          </p:cNvPr>
          <p:cNvSpPr txBox="1">
            <a:spLocks noChangeArrowheads="1"/>
          </p:cNvSpPr>
          <p:nvPr/>
        </p:nvSpPr>
        <p:spPr bwMode="auto">
          <a:xfrm>
            <a:off x="685800" y="4267200"/>
            <a:ext cx="1673225" cy="461963"/>
          </a:xfrm>
          <a:prstGeom prst="rect">
            <a:avLst/>
          </a:prstGeom>
          <a:noFill/>
          <a:ln w="9525">
            <a:noFill/>
            <a:miter lim="800000"/>
            <a:headEnd/>
            <a:tailEnd/>
          </a:ln>
        </p:spPr>
        <p:txBody>
          <a:bodyPr wrap="none">
            <a:spAutoFit/>
          </a:bodyPr>
          <a:lstStyle/>
          <a:p>
            <a:pPr>
              <a:defRPr/>
            </a:pPr>
            <a:r>
              <a:rPr lang="en-US" dirty="0">
                <a:latin typeface="+mn-lt"/>
                <a:cs typeface="+mn-cs"/>
              </a:rPr>
              <a:t>K-1 match</a:t>
            </a:r>
          </a:p>
        </p:txBody>
      </p:sp>
      <p:sp>
        <p:nvSpPr>
          <p:cNvPr id="9" name="AutoShape 7">
            <a:hlinkClick r:id="rId3" action="ppaction://hlinksldjump" highlightClick="1"/>
            <a:extLst>
              <a:ext uri="{FF2B5EF4-FFF2-40B4-BE49-F238E27FC236}">
                <a16:creationId xmlns:a16="http://schemas.microsoft.com/office/drawing/2014/main" id="{5745485C-CF2E-44A8-9D05-80FEFE5741DC}"/>
              </a:ext>
            </a:extLst>
          </p:cNvPr>
          <p:cNvSpPr>
            <a:spLocks noChangeArrowheads="1"/>
          </p:cNvSpPr>
          <p:nvPr/>
        </p:nvSpPr>
        <p:spPr bwMode="auto">
          <a:xfrm>
            <a:off x="2362200" y="4876800"/>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0" name="Text Box 8">
            <a:extLst>
              <a:ext uri="{FF2B5EF4-FFF2-40B4-BE49-F238E27FC236}">
                <a16:creationId xmlns:a16="http://schemas.microsoft.com/office/drawing/2014/main" id="{316E366E-CA38-421A-B8E0-5B1846C6E7CF}"/>
              </a:ext>
            </a:extLst>
          </p:cNvPr>
          <p:cNvSpPr txBox="1">
            <a:spLocks noChangeArrowheads="1"/>
          </p:cNvSpPr>
          <p:nvPr/>
        </p:nvSpPr>
        <p:spPr bwMode="auto">
          <a:xfrm>
            <a:off x="609600" y="4953000"/>
            <a:ext cx="1641475" cy="461963"/>
          </a:xfrm>
          <a:prstGeom prst="rect">
            <a:avLst/>
          </a:prstGeom>
          <a:noFill/>
          <a:ln w="9525">
            <a:noFill/>
            <a:miter lim="800000"/>
            <a:headEnd/>
            <a:tailEnd/>
          </a:ln>
        </p:spPr>
        <p:txBody>
          <a:bodyPr wrap="none">
            <a:spAutoFit/>
          </a:bodyPr>
          <a:lstStyle/>
          <a:p>
            <a:pPr>
              <a:defRPr/>
            </a:pPr>
            <a:r>
              <a:rPr lang="en-US" dirty="0">
                <a:latin typeface="+mn-lt"/>
                <a:cs typeface="+mn-cs"/>
              </a:rPr>
              <a:t>Track Key</a:t>
            </a:r>
          </a:p>
        </p:txBody>
      </p:sp>
      <p:sp>
        <p:nvSpPr>
          <p:cNvPr id="11" name="AutoShape 7">
            <a:hlinkClick r:id="rId4" action="ppaction://hlinksldjump" highlightClick="1"/>
            <a:extLst>
              <a:ext uri="{FF2B5EF4-FFF2-40B4-BE49-F238E27FC236}">
                <a16:creationId xmlns:a16="http://schemas.microsoft.com/office/drawing/2014/main" id="{309390FF-A897-4FB0-B5D4-B3E986ABE0C2}"/>
              </a:ext>
            </a:extLst>
          </p:cNvPr>
          <p:cNvSpPr>
            <a:spLocks noChangeArrowheads="1"/>
          </p:cNvSpPr>
          <p:nvPr/>
        </p:nvSpPr>
        <p:spPr bwMode="auto">
          <a:xfrm>
            <a:off x="2362200" y="5546725"/>
            <a:ext cx="549275" cy="549275"/>
          </a:xfrm>
          <a:prstGeom prst="actionButtonReturn">
            <a:avLst/>
          </a:prstGeom>
          <a:solidFill>
            <a:srgbClr val="D52FCD"/>
          </a:solidFill>
          <a:ln w="9525">
            <a:solidFill>
              <a:schemeClr val="tx1"/>
            </a:solidFill>
            <a:miter lim="800000"/>
            <a:headEnd/>
            <a:tailEnd/>
          </a:ln>
        </p:spPr>
        <p:txBody>
          <a:bodyPr wrap="none" anchor="ctr"/>
          <a:lstStyle/>
          <a:p>
            <a:pPr>
              <a:defRPr/>
            </a:pPr>
            <a:endParaRPr lang="en-US">
              <a:latin typeface="+mn-lt"/>
              <a:cs typeface="+mn-cs"/>
            </a:endParaRPr>
          </a:p>
        </p:txBody>
      </p:sp>
      <p:sp>
        <p:nvSpPr>
          <p:cNvPr id="12" name="Text Box 8">
            <a:extLst>
              <a:ext uri="{FF2B5EF4-FFF2-40B4-BE49-F238E27FC236}">
                <a16:creationId xmlns:a16="http://schemas.microsoft.com/office/drawing/2014/main" id="{D94DC0F2-665C-4FD1-9521-C1BEC3522CBA}"/>
              </a:ext>
            </a:extLst>
          </p:cNvPr>
          <p:cNvSpPr txBox="1">
            <a:spLocks noChangeArrowheads="1"/>
          </p:cNvSpPr>
          <p:nvPr/>
        </p:nvSpPr>
        <p:spPr bwMode="auto">
          <a:xfrm>
            <a:off x="0" y="5622925"/>
            <a:ext cx="2338388" cy="461963"/>
          </a:xfrm>
          <a:prstGeom prst="rect">
            <a:avLst/>
          </a:prstGeom>
          <a:noFill/>
          <a:ln w="9525">
            <a:noFill/>
            <a:miter lim="800000"/>
            <a:headEnd/>
            <a:tailEnd/>
          </a:ln>
        </p:spPr>
        <p:txBody>
          <a:bodyPr wrap="none">
            <a:spAutoFit/>
          </a:bodyPr>
          <a:lstStyle/>
          <a:p>
            <a:pPr>
              <a:defRPr/>
            </a:pPr>
            <a:r>
              <a:rPr lang="en-US" dirty="0">
                <a:latin typeface="+mn-lt"/>
                <a:cs typeface="+mn-cs"/>
              </a:rPr>
              <a:t>Track ID Guide</a:t>
            </a:r>
          </a:p>
        </p:txBody>
      </p:sp>
      <p:sp>
        <p:nvSpPr>
          <p:cNvPr id="13" name="Action Button: Return 8">
            <a:hlinkClick r:id="" action="ppaction://hlinkshowjump?jump=lastslideviewed" highlightClick="1"/>
            <a:extLst>
              <a:ext uri="{FF2B5EF4-FFF2-40B4-BE49-F238E27FC236}">
                <a16:creationId xmlns:a16="http://schemas.microsoft.com/office/drawing/2014/main" id="{68575676-76F1-43ED-AF38-2515C72AE3E5}"/>
              </a:ext>
            </a:extLst>
          </p:cNvPr>
          <p:cNvSpPr>
            <a:spLocks noChangeArrowheads="1"/>
          </p:cNvSpPr>
          <p:nvPr/>
        </p:nvSpPr>
        <p:spPr bwMode="auto">
          <a:xfrm>
            <a:off x="2362200" y="4267200"/>
            <a:ext cx="549275" cy="549275"/>
          </a:xfrm>
          <a:prstGeom prst="actionButtonReturn">
            <a:avLst/>
          </a:prstGeom>
          <a:solidFill>
            <a:srgbClr val="D52FCD"/>
          </a:solidFill>
          <a:ln w="9525" algn="ctr">
            <a:solidFill>
              <a:schemeClr val="tx1"/>
            </a:solidFill>
            <a:round/>
            <a:headEnd/>
            <a:tailEnd/>
          </a:ln>
        </p:spPr>
        <p:txBody>
          <a:bodyPr/>
          <a:lstStyle/>
          <a:p>
            <a:pPr>
              <a:defRPr/>
            </a:pPr>
            <a:endParaRPr lang="en-US">
              <a:latin typeface="+mn-lt"/>
              <a:cs typeface="+mn-cs"/>
            </a:endParaRPr>
          </a:p>
        </p:txBody>
      </p:sp>
      <p:sp>
        <p:nvSpPr>
          <p:cNvPr id="92171" name="Action Button: Forward or Next 13">
            <a:hlinkClick r:id="" action="ppaction://hlinkshowjump?jump=nextslide" highlightClick="1"/>
            <a:extLst>
              <a:ext uri="{FF2B5EF4-FFF2-40B4-BE49-F238E27FC236}">
                <a16:creationId xmlns:a16="http://schemas.microsoft.com/office/drawing/2014/main" id="{10E4B1E7-778F-43EF-826F-DE6F82EE4B0C}"/>
              </a:ext>
            </a:extLst>
          </p:cNvPr>
          <p:cNvSpPr>
            <a:spLocks noChangeArrowheads="1"/>
          </p:cNvSpPr>
          <p:nvPr/>
        </p:nvSpPr>
        <p:spPr bwMode="auto">
          <a:xfrm>
            <a:off x="8382000" y="228600"/>
            <a:ext cx="533400" cy="533400"/>
          </a:xfrm>
          <a:prstGeom prst="actionButtonForwardNext">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92172" name="Action Button: Back or Previous 14">
            <a:hlinkClick r:id="" action="ppaction://hlinkshowjump?jump=previousslide" highlightClick="1"/>
            <a:extLst>
              <a:ext uri="{FF2B5EF4-FFF2-40B4-BE49-F238E27FC236}">
                <a16:creationId xmlns:a16="http://schemas.microsoft.com/office/drawing/2014/main" id="{EC248E40-8A6C-4853-95F7-470000070C3B}"/>
              </a:ext>
            </a:extLst>
          </p:cNvPr>
          <p:cNvSpPr>
            <a:spLocks noChangeArrowheads="1"/>
          </p:cNvSpPr>
          <p:nvPr/>
        </p:nvSpPr>
        <p:spPr bwMode="auto">
          <a:xfrm>
            <a:off x="7696200" y="228600"/>
            <a:ext cx="533400" cy="533400"/>
          </a:xfrm>
          <a:prstGeom prst="actionButtonBackPrevious">
            <a:avLst/>
          </a:prstGeom>
          <a:solidFill>
            <a:srgbClr val="D52FCD"/>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B08CD649-C146-435E-AE73-8949B011E860}"/>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716B85B-26A7-46C7-842E-2193425E09B8}" type="slidenum">
              <a:rPr lang="en-US" altLang="en-US" sz="1400" b="0">
                <a:latin typeface="Arial" panose="020B0604020202020204" pitchFamily="34" charset="0"/>
              </a:rPr>
              <a:pPr eaLnBrk="1" hangingPunct="1"/>
              <a:t>75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06B39562-12E2-45E3-9999-46CF10B6847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14DE663-6921-44DB-8782-FA98B7D1CD27}" type="slidenum">
              <a:rPr lang="en-US" altLang="en-US" sz="1400" b="0">
                <a:latin typeface="Arial" panose="020B0604020202020204" pitchFamily="34" charset="0"/>
              </a:rPr>
              <a:pPr algn="r" eaLnBrk="1" hangingPunct="1"/>
              <a:t>75</a:t>
            </a:fld>
            <a:endParaRPr lang="en-US" altLang="en-US" sz="1400" b="0">
              <a:latin typeface="Arial" panose="020B0604020202020204" pitchFamily="34" charset="0"/>
            </a:endParaRPr>
          </a:p>
        </p:txBody>
      </p:sp>
      <p:sp>
        <p:nvSpPr>
          <p:cNvPr id="93188" name="Rectangle 2">
            <a:extLst>
              <a:ext uri="{FF2B5EF4-FFF2-40B4-BE49-F238E27FC236}">
                <a16:creationId xmlns:a16="http://schemas.microsoft.com/office/drawing/2014/main" id="{06DDD7CD-7EDF-4D36-951F-2E7CFC1C4711}"/>
              </a:ext>
            </a:extLst>
          </p:cNvPr>
          <p:cNvSpPr>
            <a:spLocks noGrp="1" noChangeArrowheads="1"/>
          </p:cNvSpPr>
          <p:nvPr>
            <p:ph type="title"/>
          </p:nvPr>
        </p:nvSpPr>
        <p:spPr>
          <a:xfrm>
            <a:off x="442913" y="76200"/>
            <a:ext cx="8229600" cy="533400"/>
          </a:xfrm>
          <a:solidFill>
            <a:srgbClr val="FF6699"/>
          </a:solidFill>
          <a:ln w="38100">
            <a:solidFill>
              <a:schemeClr val="tx1"/>
            </a:solidFill>
            <a:miter lim="800000"/>
            <a:headEnd/>
            <a:tailEnd/>
          </a:ln>
        </p:spPr>
        <p:txBody>
          <a:bodyPr/>
          <a:lstStyle/>
          <a:p>
            <a:pPr eaLnBrk="1" hangingPunct="1"/>
            <a:r>
              <a:rPr lang="en-US" altLang="en-US" sz="2400" b="1"/>
              <a:t>Exercise 1e. How fast was that dinosaur moving?</a:t>
            </a:r>
          </a:p>
        </p:txBody>
      </p:sp>
      <p:sp>
        <p:nvSpPr>
          <p:cNvPr id="33795" name="Rectangle 3">
            <a:extLst>
              <a:ext uri="{FF2B5EF4-FFF2-40B4-BE49-F238E27FC236}">
                <a16:creationId xmlns:a16="http://schemas.microsoft.com/office/drawing/2014/main" id="{45AB0AFA-2949-4FE2-AFE9-6E155167DAD1}"/>
              </a:ext>
            </a:extLst>
          </p:cNvPr>
          <p:cNvSpPr>
            <a:spLocks noGrp="1" noChangeArrowheads="1"/>
          </p:cNvSpPr>
          <p:nvPr>
            <p:ph type="body" idx="1"/>
          </p:nvPr>
        </p:nvSpPr>
        <p:spPr>
          <a:xfrm>
            <a:off x="152400" y="685800"/>
            <a:ext cx="8915400" cy="6035675"/>
          </a:xfrm>
        </p:spPr>
        <p:txBody>
          <a:bodyPr/>
          <a:lstStyle/>
          <a:p>
            <a:pPr eaLnBrk="1" hangingPunct="1">
              <a:lnSpc>
                <a:spcPct val="80000"/>
              </a:lnSpc>
              <a:buFont typeface="Wingdings" panose="05000000000000000000" pitchFamily="2" charset="2"/>
              <a:buChar char="q"/>
            </a:pPr>
            <a:r>
              <a:rPr lang="en-US" altLang="en-US" sz="2400"/>
              <a:t>As mentioned earlier, one can learn many things about an animal from its tracks.</a:t>
            </a:r>
          </a:p>
          <a:p>
            <a:pPr eaLnBrk="1" hangingPunct="1">
              <a:lnSpc>
                <a:spcPct val="80000"/>
              </a:lnSpc>
              <a:buFont typeface="Wingdings" panose="05000000000000000000" pitchFamily="2" charset="2"/>
              <a:buChar char="q"/>
            </a:pPr>
            <a:endParaRPr lang="en-US" altLang="en-US" sz="2400"/>
          </a:p>
          <a:p>
            <a:pPr eaLnBrk="1" hangingPunct="1">
              <a:lnSpc>
                <a:spcPct val="80000"/>
              </a:lnSpc>
              <a:buFont typeface="Wingdings" panose="05000000000000000000" pitchFamily="2" charset="2"/>
              <a:buChar char="q"/>
            </a:pPr>
            <a:r>
              <a:rPr lang="en-US" altLang="en-US" sz="2400"/>
              <a:t>This includes how fast the animal was moving when it made them.</a:t>
            </a:r>
          </a:p>
          <a:p>
            <a:pPr eaLnBrk="1" hangingPunct="1">
              <a:lnSpc>
                <a:spcPct val="80000"/>
              </a:lnSpc>
              <a:buFont typeface="Wingdings" panose="05000000000000000000" pitchFamily="2" charset="2"/>
              <a:buChar char="q"/>
            </a:pPr>
            <a:endParaRPr lang="en-US" altLang="en-US" sz="2400"/>
          </a:p>
          <a:p>
            <a:pPr eaLnBrk="1" hangingPunct="1">
              <a:lnSpc>
                <a:spcPct val="80000"/>
              </a:lnSpc>
              <a:buFont typeface="Wingdings" panose="05000000000000000000" pitchFamily="2" charset="2"/>
              <a:buChar char="q"/>
            </a:pPr>
            <a:r>
              <a:rPr lang="en-US" altLang="en-US" sz="2400"/>
              <a:t>In this exercise, you will learn how this can be done, using a little bit of math.</a:t>
            </a:r>
          </a:p>
          <a:p>
            <a:pPr eaLnBrk="1" hangingPunct="1">
              <a:lnSpc>
                <a:spcPct val="80000"/>
              </a:lnSpc>
              <a:buFont typeface="Wingdings" panose="05000000000000000000" pitchFamily="2" charset="2"/>
              <a:buChar char="q"/>
            </a:pPr>
            <a:endParaRPr lang="en-US" altLang="en-US" sz="2400"/>
          </a:p>
          <a:p>
            <a:pPr eaLnBrk="1" hangingPunct="1">
              <a:lnSpc>
                <a:spcPct val="80000"/>
              </a:lnSpc>
              <a:buFont typeface="Wingdings" panose="05000000000000000000" pitchFamily="2" charset="2"/>
              <a:buChar char="q"/>
            </a:pPr>
            <a:r>
              <a:rPr lang="en-US" altLang="en-US" sz="2400"/>
              <a:t>In order to do this, first, you will learn a little bit more about types of data, data analysis, and </a:t>
            </a:r>
            <a:r>
              <a:rPr lang="en-US" altLang="en-US" sz="2400" b="1">
                <a:solidFill>
                  <a:srgbClr val="FF6699"/>
                </a:solidFill>
              </a:rPr>
              <a:t>biomechanics</a:t>
            </a:r>
            <a:r>
              <a:rPr lang="en-US" altLang="en-US" sz="2400"/>
              <a:t>, which is the </a:t>
            </a:r>
            <a:r>
              <a:rPr lang="en-US" altLang="en-US" sz="2400" b="1"/>
              <a:t>science of movement of a living body</a:t>
            </a:r>
            <a:r>
              <a:rPr lang="en-US" altLang="en-US" sz="2400"/>
              <a:t>.</a:t>
            </a:r>
          </a:p>
          <a:p>
            <a:pPr eaLnBrk="1" hangingPunct="1">
              <a:lnSpc>
                <a:spcPct val="80000"/>
              </a:lnSpc>
              <a:buFont typeface="Wingdings" panose="05000000000000000000" pitchFamily="2" charset="2"/>
              <a:buChar char="q"/>
            </a:pPr>
            <a:endParaRPr lang="en-US" altLang="en-US" sz="2400"/>
          </a:p>
          <a:p>
            <a:pPr eaLnBrk="1" hangingPunct="1">
              <a:lnSpc>
                <a:spcPct val="80000"/>
              </a:lnSpc>
              <a:buFont typeface="Wingdings" panose="05000000000000000000" pitchFamily="2" charset="2"/>
              <a:buChar char="q"/>
            </a:pPr>
            <a:r>
              <a:rPr lang="en-US" altLang="en-US" sz="2400"/>
              <a:t>To complete this exercise, you will need to understand metric measurement.  For further explanation on metric measurements, click </a:t>
            </a:r>
            <a:r>
              <a:rPr lang="en-US" altLang="en-US" sz="2400" b="1">
                <a:hlinkClick r:id="" action="ppaction://hlinkshowjump?jump=nextslide"/>
              </a:rPr>
              <a:t>HERE</a:t>
            </a:r>
            <a:r>
              <a:rPr lang="en-US" altLang="en-US" sz="2400"/>
              <a:t>.  Otherwise, click </a:t>
            </a:r>
            <a:r>
              <a:rPr lang="en-US" altLang="en-US" sz="2400" b="1">
                <a:hlinkClick r:id="rId2" action="ppaction://hlinksldjump"/>
              </a:rPr>
              <a:t>HERE</a:t>
            </a:r>
            <a:r>
              <a:rPr lang="en-US" altLang="en-US" sz="2400"/>
              <a:t> to move 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37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98AD8D6-C003-4F78-8A4E-9D1051FEA950}"/>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126FE1E1-0F95-41AD-8C68-5F4FC127A1BA}" type="slidenum">
              <a:rPr lang="en-US" altLang="en-US" sz="1400" b="0">
                <a:latin typeface="Arial" panose="020B0604020202020204" pitchFamily="34" charset="0"/>
              </a:rPr>
              <a:pPr eaLnBrk="1" hangingPunct="1"/>
              <a:t>76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F9F5FAEA-6E7F-4A42-86AF-5F2487934B36}"/>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BB794388-3F96-45FE-A984-0F3AC3A909B7}" type="slidenum">
              <a:rPr lang="en-US" altLang="en-US" sz="1400" b="0">
                <a:latin typeface="Arial" panose="020B0604020202020204" pitchFamily="34" charset="0"/>
              </a:rPr>
              <a:pPr algn="r" eaLnBrk="1" hangingPunct="1"/>
              <a:t>76</a:t>
            </a:fld>
            <a:endParaRPr lang="en-US" altLang="en-US" sz="1400" b="0">
              <a:latin typeface="Arial" panose="020B0604020202020204" pitchFamily="34" charset="0"/>
            </a:endParaRPr>
          </a:p>
        </p:txBody>
      </p:sp>
      <p:sp>
        <p:nvSpPr>
          <p:cNvPr id="94212" name="Rectangle 2">
            <a:extLst>
              <a:ext uri="{FF2B5EF4-FFF2-40B4-BE49-F238E27FC236}">
                <a16:creationId xmlns:a16="http://schemas.microsoft.com/office/drawing/2014/main" id="{601595D1-97A8-44AD-9CF8-EA3DDF5B7502}"/>
              </a:ext>
            </a:extLst>
          </p:cNvPr>
          <p:cNvSpPr>
            <a:spLocks noGrp="1" noChangeArrowheads="1"/>
          </p:cNvSpPr>
          <p:nvPr>
            <p:ph type="title"/>
          </p:nvPr>
        </p:nvSpPr>
        <p:spPr>
          <a:xfrm>
            <a:off x="442913" y="76200"/>
            <a:ext cx="8229600" cy="533400"/>
          </a:xfrm>
          <a:solidFill>
            <a:srgbClr val="FF6699"/>
          </a:solidFill>
          <a:ln w="38100">
            <a:solidFill>
              <a:schemeClr val="tx1"/>
            </a:solidFill>
            <a:miter lim="800000"/>
            <a:headEnd/>
            <a:tailEnd/>
          </a:ln>
        </p:spPr>
        <p:txBody>
          <a:bodyPr/>
          <a:lstStyle/>
          <a:p>
            <a:pPr eaLnBrk="1" hangingPunct="1"/>
            <a:r>
              <a:rPr lang="en-US" altLang="en-US" sz="2400" b="1"/>
              <a:t>Exercise 1e. How fast was that dinosaur moving?</a:t>
            </a:r>
          </a:p>
        </p:txBody>
      </p:sp>
      <p:sp>
        <p:nvSpPr>
          <p:cNvPr id="33795" name="Rectangle 3">
            <a:extLst>
              <a:ext uri="{FF2B5EF4-FFF2-40B4-BE49-F238E27FC236}">
                <a16:creationId xmlns:a16="http://schemas.microsoft.com/office/drawing/2014/main" id="{38A07401-C3C6-4D71-B7F4-FE9DC64CC45F}"/>
              </a:ext>
            </a:extLst>
          </p:cNvPr>
          <p:cNvSpPr>
            <a:spLocks noGrp="1" noChangeArrowheads="1"/>
          </p:cNvSpPr>
          <p:nvPr>
            <p:ph type="body" idx="1"/>
          </p:nvPr>
        </p:nvSpPr>
        <p:spPr>
          <a:xfrm>
            <a:off x="152400" y="685800"/>
            <a:ext cx="8915400" cy="6035675"/>
          </a:xfrm>
        </p:spPr>
        <p:txBody>
          <a:bodyPr/>
          <a:lstStyle/>
          <a:p>
            <a:pPr>
              <a:buFont typeface="Wingdings" pitchFamily="2" charset="2"/>
              <a:buChar char="q"/>
              <a:defRPr/>
            </a:pPr>
            <a:r>
              <a:rPr lang="en-US" sz="2400" dirty="0"/>
              <a:t>The metric system is based on multiples of ten. </a:t>
            </a:r>
          </a:p>
          <a:p>
            <a:pPr>
              <a:buFont typeface="Wingdings" pitchFamily="2" charset="2"/>
              <a:buChar char="q"/>
              <a:defRPr/>
            </a:pPr>
            <a:r>
              <a:rPr lang="en-US" sz="2400" dirty="0"/>
              <a:t>If you look at your metric ruler or meter stick, you will see the very smallest units marked on the edge of the ruler. </a:t>
            </a:r>
          </a:p>
          <a:p>
            <a:pPr>
              <a:buFont typeface="Wingdings" pitchFamily="2" charset="2"/>
              <a:buChar char="q"/>
              <a:defRPr/>
            </a:pPr>
            <a:r>
              <a:rPr lang="en-US" sz="2400" dirty="0"/>
              <a:t>Those very small units are millimeters. The prefix </a:t>
            </a:r>
            <a:r>
              <a:rPr lang="en-US" sz="2400" b="1" dirty="0" err="1"/>
              <a:t>milli</a:t>
            </a:r>
            <a:r>
              <a:rPr lang="en-US" sz="2400" b="1" dirty="0"/>
              <a:t>-</a:t>
            </a:r>
            <a:r>
              <a:rPr lang="en-US" sz="2400" dirty="0"/>
              <a:t> tells you that each of those small sections represents 1/1000 of a meter (0.001), meaning there are 1000 millimeters in a meter. </a:t>
            </a:r>
          </a:p>
          <a:p>
            <a:pPr>
              <a:buFont typeface="Wingdings" pitchFamily="2" charset="2"/>
              <a:buChar char="q"/>
              <a:defRPr/>
            </a:pPr>
            <a:r>
              <a:rPr lang="en-US" sz="2400" dirty="0"/>
              <a:t>Ten of those very small sections (millimeters) represents one centimeter. The prefix </a:t>
            </a:r>
            <a:r>
              <a:rPr lang="en-US" sz="2400" b="1" dirty="0" err="1"/>
              <a:t>centi</a:t>
            </a:r>
            <a:r>
              <a:rPr lang="en-US" sz="2400" b="1" dirty="0"/>
              <a:t>-</a:t>
            </a:r>
            <a:r>
              <a:rPr lang="en-US" sz="2400" dirty="0"/>
              <a:t> tells you that length represents 1/100 (0.01) of a meter, which means there are 100 centimeters in a meter. If there are ten millimeters in every centimeter, and you have a length of 100 centimeters, you then have one meter.</a:t>
            </a:r>
          </a:p>
          <a:p>
            <a:pPr marL="0" indent="0" algn="ctr">
              <a:buFontTx/>
              <a:buNone/>
              <a:defRPr/>
            </a:pPr>
            <a:r>
              <a:rPr lang="en-US" sz="2400" b="1" dirty="0"/>
              <a:t>10mm = 1cm</a:t>
            </a:r>
          </a:p>
          <a:p>
            <a:pPr marL="0" indent="0" algn="ctr">
              <a:buFontTx/>
              <a:buNone/>
              <a:defRPr/>
            </a:pPr>
            <a:r>
              <a:rPr lang="en-US" sz="2400" b="1" dirty="0"/>
              <a:t>100cm = 1m</a:t>
            </a:r>
          </a:p>
          <a:p>
            <a:pPr marL="0" indent="0" algn="ctr">
              <a:buFontTx/>
              <a:buNone/>
              <a:defRPr/>
            </a:pPr>
            <a:r>
              <a:rPr lang="en-US" sz="2400" b="1" dirty="0"/>
              <a:t>1000mm = 1m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8677720-4441-4F1A-BFCC-4AC260D82B4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4C80914-4315-4CEE-A2E3-590372B896C3}" type="slidenum">
              <a:rPr lang="en-US" altLang="en-US" sz="1400" b="0">
                <a:latin typeface="Arial" panose="020B0604020202020204" pitchFamily="34" charset="0"/>
              </a:rPr>
              <a:pPr eaLnBrk="1" hangingPunct="1"/>
              <a:t>77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8C720608-B236-40A4-AC34-009CFF2C8B2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9C5A2A0-99B7-4B14-AE8C-28FC98F44FA9}" type="slidenum">
              <a:rPr lang="en-US" altLang="en-US" sz="1400" b="0">
                <a:latin typeface="Arial" panose="020B0604020202020204" pitchFamily="34" charset="0"/>
              </a:rPr>
              <a:pPr algn="r" eaLnBrk="1" hangingPunct="1"/>
              <a:t>77</a:t>
            </a:fld>
            <a:endParaRPr lang="en-US" altLang="en-US" sz="1400" b="0">
              <a:latin typeface="Arial" panose="020B0604020202020204" pitchFamily="34" charset="0"/>
            </a:endParaRPr>
          </a:p>
        </p:txBody>
      </p:sp>
      <p:sp>
        <p:nvSpPr>
          <p:cNvPr id="95236" name="Rectangle 2">
            <a:extLst>
              <a:ext uri="{FF2B5EF4-FFF2-40B4-BE49-F238E27FC236}">
                <a16:creationId xmlns:a16="http://schemas.microsoft.com/office/drawing/2014/main" id="{D3F9A8F4-32FA-4C24-A7B8-DD19A88B287F}"/>
              </a:ext>
            </a:extLst>
          </p:cNvPr>
          <p:cNvSpPr>
            <a:spLocks noGrp="1" noChangeArrowheads="1"/>
          </p:cNvSpPr>
          <p:nvPr>
            <p:ph type="title"/>
          </p:nvPr>
        </p:nvSpPr>
        <p:spPr>
          <a:xfrm>
            <a:off x="442913" y="76200"/>
            <a:ext cx="8229600" cy="533400"/>
          </a:xfrm>
          <a:solidFill>
            <a:srgbClr val="FF6699"/>
          </a:solidFill>
          <a:ln w="38100">
            <a:solidFill>
              <a:schemeClr val="tx1"/>
            </a:solidFill>
            <a:miter lim="800000"/>
            <a:headEnd/>
            <a:tailEnd/>
          </a:ln>
        </p:spPr>
        <p:txBody>
          <a:bodyPr/>
          <a:lstStyle/>
          <a:p>
            <a:pPr eaLnBrk="1" hangingPunct="1"/>
            <a:r>
              <a:rPr lang="en-US" altLang="en-US" sz="2400" b="1"/>
              <a:t>Exercise 1e. How fast was that dinosaur moving?</a:t>
            </a:r>
          </a:p>
        </p:txBody>
      </p:sp>
      <p:sp>
        <p:nvSpPr>
          <p:cNvPr id="33795" name="Rectangle 3">
            <a:extLst>
              <a:ext uri="{FF2B5EF4-FFF2-40B4-BE49-F238E27FC236}">
                <a16:creationId xmlns:a16="http://schemas.microsoft.com/office/drawing/2014/main" id="{D5B38B31-29D8-48D4-B52F-D836C5B610E6}"/>
              </a:ext>
            </a:extLst>
          </p:cNvPr>
          <p:cNvSpPr>
            <a:spLocks noGrp="1" noChangeArrowheads="1"/>
          </p:cNvSpPr>
          <p:nvPr>
            <p:ph type="body" idx="1"/>
          </p:nvPr>
        </p:nvSpPr>
        <p:spPr>
          <a:xfrm>
            <a:off x="152400" y="685800"/>
            <a:ext cx="8915400" cy="6035675"/>
          </a:xfrm>
        </p:spPr>
        <p:txBody>
          <a:bodyPr/>
          <a:lstStyle/>
          <a:p>
            <a:pPr>
              <a:buFont typeface="Wingdings" panose="05000000000000000000" pitchFamily="2" charset="2"/>
              <a:buChar char="q"/>
            </a:pPr>
            <a:r>
              <a:rPr lang="en-US" altLang="en-US" sz="2300"/>
              <a:t>Look at the metric ruler below. </a:t>
            </a:r>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pPr>
              <a:buFont typeface="Wingdings" panose="05000000000000000000" pitchFamily="2" charset="2"/>
              <a:buChar char="q"/>
            </a:pPr>
            <a:r>
              <a:rPr lang="en-US" altLang="en-US" sz="2300"/>
              <a:t>The smallest spaces marked on the ruler represent millimeters, and the numbers you see on the ruler represent centimeters. </a:t>
            </a:r>
          </a:p>
          <a:p>
            <a:pPr>
              <a:buFont typeface="Wingdings" panose="05000000000000000000" pitchFamily="2" charset="2"/>
              <a:buChar char="q"/>
            </a:pPr>
            <a:r>
              <a:rPr lang="en-US" altLang="en-US" sz="2300"/>
              <a:t>If you count the number of those very small spaces between the numbers, you will see there are ten spaces, or millimeters, in each centimeter. (Be sure and count the spaces, not just the lines drawn between the spaces.) </a:t>
            </a:r>
          </a:p>
          <a:p>
            <a:pPr>
              <a:buFont typeface="Wingdings" panose="05000000000000000000" pitchFamily="2" charset="2"/>
              <a:buChar char="q"/>
            </a:pPr>
            <a:r>
              <a:rPr lang="en-US" altLang="en-US" sz="2300"/>
              <a:t>If you are measuring a length in centimeters and you find the length to be 4 small spaces after the number 5 on the ruler, then you have 5 whole centimeters and 4/10 of another (or 4 millimeters). This is written 5.4cm (read </a:t>
            </a:r>
            <a:r>
              <a:rPr lang="en-US" altLang="en-US" sz="2300" i="1"/>
              <a:t>five and four tenths centimeters</a:t>
            </a:r>
            <a:r>
              <a:rPr lang="en-US" altLang="en-US" sz="2300"/>
              <a:t>). </a:t>
            </a:r>
          </a:p>
          <a:p>
            <a:pPr>
              <a:buFont typeface="Wingdings" panose="05000000000000000000" pitchFamily="2" charset="2"/>
              <a:buChar char="q"/>
            </a:pPr>
            <a:r>
              <a:rPr lang="en-US" altLang="en-US" sz="2300"/>
              <a:t>Always use decimal numbers when using the metric system and always label your lengths with the appropriate units.</a:t>
            </a:r>
          </a:p>
        </p:txBody>
      </p:sp>
      <p:pic>
        <p:nvPicPr>
          <p:cNvPr id="7" name="Picture 6" descr="Metric Ruler">
            <a:extLst>
              <a:ext uri="{FF2B5EF4-FFF2-40B4-BE49-F238E27FC236}">
                <a16:creationId xmlns:a16="http://schemas.microsoft.com/office/drawing/2014/main" id="{AD23DA3A-61D1-4036-940A-A6232DBBFE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6667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A561060-054B-4570-A5A6-2CD43580C21B}"/>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9AFB4A9-D426-4BD3-A0B1-E36EB2EE1D4B}" type="slidenum">
              <a:rPr lang="en-US" altLang="en-US" sz="1400" b="0">
                <a:latin typeface="Arial" panose="020B0604020202020204" pitchFamily="34" charset="0"/>
              </a:rPr>
              <a:pPr eaLnBrk="1" hangingPunct="1"/>
              <a:t>78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5F018AF1-48B0-4F15-B6EB-3AE153584238}"/>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9F3EB17-48E2-4F29-A2F6-15B3D68155E7}" type="slidenum">
              <a:rPr lang="en-US" altLang="en-US" sz="1400" b="0">
                <a:latin typeface="Arial" panose="020B0604020202020204" pitchFamily="34" charset="0"/>
              </a:rPr>
              <a:pPr algn="r" eaLnBrk="1" hangingPunct="1"/>
              <a:t>78</a:t>
            </a:fld>
            <a:endParaRPr lang="en-US" altLang="en-US" sz="1400" b="0">
              <a:latin typeface="Arial" panose="020B0604020202020204" pitchFamily="34" charset="0"/>
            </a:endParaRPr>
          </a:p>
        </p:txBody>
      </p:sp>
      <p:sp>
        <p:nvSpPr>
          <p:cNvPr id="96260" name="Rectangle 2">
            <a:extLst>
              <a:ext uri="{FF2B5EF4-FFF2-40B4-BE49-F238E27FC236}">
                <a16:creationId xmlns:a16="http://schemas.microsoft.com/office/drawing/2014/main" id="{CBD20D1E-FBE6-478B-802A-292795D15539}"/>
              </a:ext>
            </a:extLst>
          </p:cNvPr>
          <p:cNvSpPr>
            <a:spLocks noGrp="1" noChangeArrowheads="1"/>
          </p:cNvSpPr>
          <p:nvPr>
            <p:ph type="title"/>
          </p:nvPr>
        </p:nvSpPr>
        <p:spPr>
          <a:xfrm>
            <a:off x="442913" y="76200"/>
            <a:ext cx="8229600" cy="533400"/>
          </a:xfrm>
          <a:solidFill>
            <a:srgbClr val="FF6699"/>
          </a:solidFill>
          <a:ln w="38100">
            <a:solidFill>
              <a:schemeClr val="tx1"/>
            </a:solidFill>
            <a:miter lim="800000"/>
            <a:headEnd/>
            <a:tailEnd/>
          </a:ln>
        </p:spPr>
        <p:txBody>
          <a:bodyPr/>
          <a:lstStyle/>
          <a:p>
            <a:pPr eaLnBrk="1" hangingPunct="1"/>
            <a:r>
              <a:rPr lang="en-US" altLang="en-US" sz="2400" b="1"/>
              <a:t>Exercise 1e. How fast was that dinosaur moving?</a:t>
            </a:r>
          </a:p>
        </p:txBody>
      </p:sp>
      <p:sp>
        <p:nvSpPr>
          <p:cNvPr id="33795" name="Rectangle 3">
            <a:extLst>
              <a:ext uri="{FF2B5EF4-FFF2-40B4-BE49-F238E27FC236}">
                <a16:creationId xmlns:a16="http://schemas.microsoft.com/office/drawing/2014/main" id="{08BAD728-C3E6-4984-8C9B-42FD4E5E8CA5}"/>
              </a:ext>
            </a:extLst>
          </p:cNvPr>
          <p:cNvSpPr>
            <a:spLocks noGrp="1" noChangeArrowheads="1"/>
          </p:cNvSpPr>
          <p:nvPr>
            <p:ph type="body" idx="1"/>
          </p:nvPr>
        </p:nvSpPr>
        <p:spPr>
          <a:xfrm>
            <a:off x="152400" y="685800"/>
            <a:ext cx="8915400" cy="6035675"/>
          </a:xfrm>
          <a:solidFill>
            <a:schemeClr val="bg1"/>
          </a:solidFill>
        </p:spPr>
        <p:txBody>
          <a:bodyPr/>
          <a:lstStyle/>
          <a:p>
            <a:pPr>
              <a:buFont typeface="Wingdings" panose="05000000000000000000" pitchFamily="2" charset="2"/>
              <a:buChar char="q"/>
            </a:pPr>
            <a:r>
              <a:rPr lang="en-US" altLang="en-US" sz="2800"/>
              <a:t>You will be finding lengths in this exercise that call for you to measure in meters. </a:t>
            </a:r>
          </a:p>
          <a:p>
            <a:pPr>
              <a:buFont typeface="Wingdings" panose="05000000000000000000" pitchFamily="2" charset="2"/>
              <a:buChar char="q"/>
            </a:pPr>
            <a:r>
              <a:rPr lang="en-US" altLang="en-US" sz="2800"/>
              <a:t>Since there are 100 centimeters in one meter, you will need to know how to write your measurements to indicate meters. </a:t>
            </a:r>
          </a:p>
          <a:p>
            <a:pPr>
              <a:buFont typeface="Wingdings" panose="05000000000000000000" pitchFamily="2" charset="2"/>
              <a:buChar char="q"/>
            </a:pPr>
            <a:r>
              <a:rPr lang="en-US" altLang="en-US" sz="2800"/>
              <a:t>If you measure a length to be 2 whole meters with an additional 9 centimeters, that means your length is 2.09 meters ( 2 whole meters plus 9/100 of another meter since one centimeter is equal to 1/100 of a meter). </a:t>
            </a:r>
          </a:p>
          <a:p>
            <a:pPr>
              <a:buFont typeface="Wingdings" panose="05000000000000000000" pitchFamily="2" charset="2"/>
              <a:buChar char="q"/>
            </a:pPr>
            <a:r>
              <a:rPr lang="en-US" altLang="en-US" sz="2800"/>
              <a:t>If you measure a length of 5 whole meters and 24 additional centimeters, your length will be written 5.24 (5 whole meters plus 24/100 of another meter).</a:t>
            </a: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1061AA8-4541-465F-BB1B-0ECFB58FF319}"/>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1A16959D-D0D6-43E7-8674-53CC05727E95}" type="slidenum">
              <a:rPr lang="en-US" altLang="en-US" sz="1400" b="0">
                <a:latin typeface="Arial" panose="020B0604020202020204" pitchFamily="34" charset="0"/>
              </a:rPr>
              <a:pPr eaLnBrk="1" hangingPunct="1"/>
              <a:t>79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07CC27A6-1383-4821-807C-A563F46FD0C7}"/>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4E578DA7-2EAD-4FB6-9A90-25E06ED41C67}" type="slidenum">
              <a:rPr lang="en-US" altLang="en-US" sz="1400" b="0">
                <a:latin typeface="Arial" panose="020B0604020202020204" pitchFamily="34" charset="0"/>
              </a:rPr>
              <a:pPr algn="r" eaLnBrk="1" hangingPunct="1"/>
              <a:t>79</a:t>
            </a:fld>
            <a:endParaRPr lang="en-US" altLang="en-US" sz="1400" b="0">
              <a:latin typeface="Arial" panose="020B0604020202020204" pitchFamily="34" charset="0"/>
            </a:endParaRPr>
          </a:p>
        </p:txBody>
      </p:sp>
      <p:sp>
        <p:nvSpPr>
          <p:cNvPr id="97284" name="Rectangle 2">
            <a:extLst>
              <a:ext uri="{FF2B5EF4-FFF2-40B4-BE49-F238E27FC236}">
                <a16:creationId xmlns:a16="http://schemas.microsoft.com/office/drawing/2014/main" id="{1B16F060-5321-4331-9A50-9EC8A6973F76}"/>
              </a:ext>
            </a:extLst>
          </p:cNvPr>
          <p:cNvSpPr>
            <a:spLocks noGrp="1" noChangeArrowheads="1"/>
          </p:cNvSpPr>
          <p:nvPr>
            <p:ph type="title"/>
          </p:nvPr>
        </p:nvSpPr>
        <p:spPr>
          <a:xfrm>
            <a:off x="442913" y="76200"/>
            <a:ext cx="8229600" cy="533400"/>
          </a:xfrm>
          <a:solidFill>
            <a:srgbClr val="FF6699"/>
          </a:solidFill>
          <a:ln w="38100">
            <a:solidFill>
              <a:schemeClr val="tx1"/>
            </a:solidFill>
            <a:miter lim="800000"/>
            <a:headEnd/>
            <a:tailEnd/>
          </a:ln>
        </p:spPr>
        <p:txBody>
          <a:bodyPr/>
          <a:lstStyle/>
          <a:p>
            <a:pPr eaLnBrk="1" hangingPunct="1"/>
            <a:r>
              <a:rPr lang="en-US" altLang="en-US" sz="2400" b="1"/>
              <a:t>Exercise 1e. How fast was that dinosaur moving?</a:t>
            </a:r>
          </a:p>
        </p:txBody>
      </p:sp>
      <p:sp>
        <p:nvSpPr>
          <p:cNvPr id="33795" name="Rectangle 3">
            <a:extLst>
              <a:ext uri="{FF2B5EF4-FFF2-40B4-BE49-F238E27FC236}">
                <a16:creationId xmlns:a16="http://schemas.microsoft.com/office/drawing/2014/main" id="{5AC32D24-32F9-4B7F-B2E2-E1AE7B76D239}"/>
              </a:ext>
            </a:extLst>
          </p:cNvPr>
          <p:cNvSpPr>
            <a:spLocks noGrp="1" noChangeArrowheads="1"/>
          </p:cNvSpPr>
          <p:nvPr>
            <p:ph type="body" idx="1"/>
          </p:nvPr>
        </p:nvSpPr>
        <p:spPr>
          <a:xfrm>
            <a:off x="152400" y="685800"/>
            <a:ext cx="8915400" cy="6035675"/>
          </a:xfrm>
        </p:spPr>
        <p:txBody>
          <a:bodyPr/>
          <a:lstStyle/>
          <a:p>
            <a:pPr>
              <a:buFont typeface="Wingdings" panose="05000000000000000000" pitchFamily="2" charset="2"/>
              <a:buChar char="q"/>
            </a:pPr>
            <a:r>
              <a:rPr lang="en-US" altLang="en-US" sz="2800"/>
              <a:t>Let’s say you measure a length of 4 meters plus 18 centimeters plus 3 millimeters. How would you write this in decimal form as units of meters?</a:t>
            </a:r>
          </a:p>
          <a:p>
            <a:pPr>
              <a:buFont typeface="Wingdings" panose="05000000000000000000" pitchFamily="2" charset="2"/>
              <a:buChar char="q"/>
            </a:pPr>
            <a:r>
              <a:rPr lang="en-US" altLang="en-US" sz="2800"/>
              <a:t>Since you know that there are 10 millimeters in every centimeter, multiply 18 x 10 to get 180, which tells you there are 180 millimeters in 18 centimeters. </a:t>
            </a:r>
          </a:p>
          <a:p>
            <a:pPr>
              <a:buFont typeface="Wingdings" panose="05000000000000000000" pitchFamily="2" charset="2"/>
              <a:buChar char="q"/>
            </a:pPr>
            <a:r>
              <a:rPr lang="en-US" altLang="en-US" sz="2800"/>
              <a:t>Add the three additional millimeters to 180 for a sum of 183 millimeters. </a:t>
            </a:r>
          </a:p>
          <a:p>
            <a:pPr>
              <a:buFont typeface="Wingdings" panose="05000000000000000000" pitchFamily="2" charset="2"/>
              <a:buChar char="q"/>
            </a:pPr>
            <a:r>
              <a:rPr lang="en-US" altLang="en-US" sz="2800"/>
              <a:t>You know that one millimeter is 1/1000 of a meter, so that means 183 millimeters is 183/1000 of a meter, or 0.183. </a:t>
            </a:r>
          </a:p>
          <a:p>
            <a:pPr>
              <a:buFont typeface="Wingdings" panose="05000000000000000000" pitchFamily="2" charset="2"/>
              <a:buChar char="q"/>
            </a:pPr>
            <a:r>
              <a:rPr lang="en-US" altLang="en-US" sz="2800"/>
              <a:t>Your length will be 4.183 (4 whole meters, and 183 thousandths of another meter).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84C5D628-ACEE-4C84-8AA1-308F2CF6100C}"/>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96C1E60-3E7E-40CB-B84C-D125A2815E45}" type="slidenum">
              <a:rPr lang="en-US" altLang="en-US" sz="1400" b="0">
                <a:latin typeface="Arial" panose="020B0604020202020204" pitchFamily="34" charset="0"/>
              </a:rPr>
              <a:pPr eaLnBrk="1" hangingPunct="1"/>
              <a:t>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091D593-93BC-4EE8-9C13-47944A0F38D0}"/>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7C735E6E-F2E4-4C6F-ADC9-77B5A6F1DC48}" type="slidenum">
              <a:rPr lang="en-US" altLang="en-US" sz="1400" b="0">
                <a:latin typeface="Arial" panose="020B0604020202020204" pitchFamily="34" charset="0"/>
              </a:rPr>
              <a:pPr algn="r" eaLnBrk="1" hangingPunct="1"/>
              <a:t>8</a:t>
            </a:fld>
            <a:endParaRPr lang="en-US" altLang="en-US" sz="1400" b="0">
              <a:latin typeface="Arial" panose="020B0604020202020204" pitchFamily="34" charset="0"/>
            </a:endParaRPr>
          </a:p>
        </p:txBody>
      </p:sp>
      <p:sp>
        <p:nvSpPr>
          <p:cNvPr id="24580" name="Rectangle 2">
            <a:extLst>
              <a:ext uri="{FF2B5EF4-FFF2-40B4-BE49-F238E27FC236}">
                <a16:creationId xmlns:a16="http://schemas.microsoft.com/office/drawing/2014/main" id="{38B41E8A-2025-4CE0-B490-0B09F96C27B9}"/>
              </a:ext>
            </a:extLst>
          </p:cNvPr>
          <p:cNvSpPr>
            <a:spLocks noGrp="1" noChangeArrowheads="1"/>
          </p:cNvSpPr>
          <p:nvPr>
            <p:ph type="title"/>
          </p:nvPr>
        </p:nvSpPr>
        <p:spPr>
          <a:xfrm>
            <a:off x="457200" y="0"/>
            <a:ext cx="8229600" cy="533400"/>
          </a:xfrm>
          <a:solidFill>
            <a:srgbClr val="D52FCD"/>
          </a:solidFill>
          <a:ln w="38100">
            <a:solidFill>
              <a:schemeClr val="tx1"/>
            </a:solidFill>
            <a:miter lim="800000"/>
            <a:headEnd/>
            <a:tailEnd/>
          </a:ln>
        </p:spPr>
        <p:txBody>
          <a:bodyPr/>
          <a:lstStyle/>
          <a:p>
            <a:pPr eaLnBrk="1" hangingPunct="1"/>
            <a:r>
              <a:rPr lang="en-US" altLang="en-US" sz="3200" b="1"/>
              <a:t>Objectives</a:t>
            </a:r>
          </a:p>
        </p:txBody>
      </p:sp>
      <p:sp>
        <p:nvSpPr>
          <p:cNvPr id="24581" name="Rectangle 3">
            <a:extLst>
              <a:ext uri="{FF2B5EF4-FFF2-40B4-BE49-F238E27FC236}">
                <a16:creationId xmlns:a16="http://schemas.microsoft.com/office/drawing/2014/main" id="{32C40614-10F3-4101-A778-3F8A40176015}"/>
              </a:ext>
            </a:extLst>
          </p:cNvPr>
          <p:cNvSpPr>
            <a:spLocks noGrp="1" noChangeArrowheads="1"/>
          </p:cNvSpPr>
          <p:nvPr>
            <p:ph type="body" idx="1"/>
          </p:nvPr>
        </p:nvSpPr>
        <p:spPr>
          <a:xfrm>
            <a:off x="228600" y="609600"/>
            <a:ext cx="8686800" cy="5364163"/>
          </a:xfrm>
        </p:spPr>
        <p:txBody>
          <a:bodyPr/>
          <a:lstStyle/>
          <a:p>
            <a:pPr eaLnBrk="1" hangingPunct="1">
              <a:buFont typeface="Wingdings" panose="05000000000000000000" pitchFamily="2" charset="2"/>
              <a:buNone/>
            </a:pPr>
            <a:r>
              <a:rPr lang="en-US" altLang="en-US" sz="2400" b="1"/>
              <a:t>Click the underlined links to go to each particular sub-exercise, based on grade level and classroom topics:</a:t>
            </a:r>
          </a:p>
          <a:p>
            <a:pPr eaLnBrk="1" hangingPunct="1">
              <a:buFont typeface="Wingdings" panose="05000000000000000000" pitchFamily="2" charset="2"/>
              <a:buChar char="q"/>
            </a:pPr>
            <a:r>
              <a:rPr lang="en-US" altLang="en-US" sz="2400" b="1">
                <a:hlinkClick r:id="rId2" action="ppaction://hlinksldjump"/>
              </a:rPr>
              <a:t>Exercise 1a. Matching Animal Tracks</a:t>
            </a:r>
            <a:r>
              <a:rPr lang="en-US" altLang="en-US" sz="2400" b="1"/>
              <a:t>: </a:t>
            </a:r>
            <a:r>
              <a:rPr lang="en-US" altLang="en-US" sz="2400"/>
              <a:t>Matching provided tracks to animal pictures (Grades K-1)</a:t>
            </a:r>
          </a:p>
          <a:p>
            <a:pPr eaLnBrk="1" hangingPunct="1">
              <a:buFont typeface="Wingdings" panose="05000000000000000000" pitchFamily="2" charset="2"/>
              <a:buChar char="q"/>
            </a:pPr>
            <a:r>
              <a:rPr lang="en-US" altLang="en-US" sz="2400" b="1">
                <a:hlinkClick r:id="rId3" action="ppaction://hlinksldjump"/>
              </a:rPr>
              <a:t>Exercise 1b. Measure those Tracks</a:t>
            </a:r>
            <a:r>
              <a:rPr lang="en-US" altLang="en-US" sz="2400" b="1"/>
              <a:t>: </a:t>
            </a:r>
            <a:r>
              <a:rPr lang="en-US" altLang="en-US" sz="2400"/>
              <a:t>Recording, organizing, &amp; analyzing measurements of animal tracks, searching for biological explanations (Grades 2-12)</a:t>
            </a:r>
          </a:p>
          <a:p>
            <a:pPr eaLnBrk="1" hangingPunct="1">
              <a:buFont typeface="Wingdings" panose="05000000000000000000" pitchFamily="2" charset="2"/>
              <a:buChar char="q"/>
            </a:pPr>
            <a:r>
              <a:rPr lang="en-US" altLang="en-US" sz="2400" b="1">
                <a:hlinkClick r:id="rId4" action="ppaction://hlinksldjump"/>
              </a:rPr>
              <a:t>Exercise 1c. Key those Tracks</a:t>
            </a:r>
            <a:r>
              <a:rPr lang="en-US" altLang="en-US" sz="2400" b="1"/>
              <a:t>: </a:t>
            </a:r>
            <a:r>
              <a:rPr lang="en-US" altLang="en-US" sz="2400"/>
              <a:t>Using dichotomous keys to identify tracks (Grades 4-12)</a:t>
            </a:r>
          </a:p>
          <a:p>
            <a:pPr eaLnBrk="1" hangingPunct="1">
              <a:buFont typeface="Wingdings" panose="05000000000000000000" pitchFamily="2" charset="2"/>
              <a:buChar char="q"/>
            </a:pPr>
            <a:r>
              <a:rPr lang="en-US" altLang="en-US" sz="2400" b="1">
                <a:hlinkClick r:id="rId5" action="ppaction://hlinksldjump"/>
              </a:rPr>
              <a:t>Exercise 1d. Bonus Game: Feel those Footprints</a:t>
            </a:r>
            <a:r>
              <a:rPr lang="en-US" altLang="en-US" sz="2400" b="1"/>
              <a:t>: </a:t>
            </a:r>
            <a:r>
              <a:rPr lang="en-US" altLang="en-US" sz="2400"/>
              <a:t>Identifying tracks non-visually (Grades K-12)</a:t>
            </a:r>
          </a:p>
          <a:p>
            <a:pPr eaLnBrk="1" hangingPunct="1">
              <a:buFont typeface="Wingdings" panose="05000000000000000000" pitchFamily="2" charset="2"/>
              <a:buChar char="q"/>
            </a:pPr>
            <a:r>
              <a:rPr lang="en-US" altLang="en-US" sz="2400" b="1">
                <a:hlinkClick r:id="rId6" action="ppaction://hlinksldjump"/>
              </a:rPr>
              <a:t>Exercise 1e. Fossil Footprints - How Fast Was that Dinosaur Moving?</a:t>
            </a:r>
            <a:r>
              <a:rPr lang="en-US" altLang="en-US" sz="2400" b="1"/>
              <a:t>: </a:t>
            </a:r>
            <a:r>
              <a:rPr lang="en-US" altLang="en-US" sz="2400"/>
              <a:t>Using tracks and math to estimate dinosaur (and other animal) speeds! (Grades 6-12)</a:t>
            </a:r>
          </a:p>
          <a:p>
            <a:pPr eaLnBrk="1" hangingPunct="1">
              <a:buFont typeface="Wingdings" panose="05000000000000000000" pitchFamily="2" charset="2"/>
              <a:buChar char="q"/>
            </a:pPr>
            <a:r>
              <a:rPr lang="en-US" altLang="en-US" sz="2400" b="1">
                <a:hlinkClick r:id="rId7" action="ppaction://hlinksldjump"/>
              </a:rPr>
              <a:t>Backyard Naturalist Track Identification Guide</a:t>
            </a:r>
            <a:endParaRPr lang="en-US" altLang="en-US" sz="2400" b="1"/>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4D0FCA98-7819-4B55-AF64-2312808EC60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FAEADDB-5DB4-4DD0-B065-8861157CF1BA}" type="slidenum">
              <a:rPr lang="en-US" altLang="en-US" sz="1400" b="0">
                <a:latin typeface="Arial" panose="020B0604020202020204" pitchFamily="34" charset="0"/>
              </a:rPr>
              <a:pPr eaLnBrk="1" hangingPunct="1"/>
              <a:t>80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BFC702A7-BB18-4A10-991B-070375C03A2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4D60195-B03E-4B84-8F4E-8F48C3BEFDCD}" type="slidenum">
              <a:rPr lang="en-US" altLang="en-US" sz="1400" b="0">
                <a:latin typeface="Arial" panose="020B0604020202020204" pitchFamily="34" charset="0"/>
              </a:rPr>
              <a:pPr algn="r" eaLnBrk="1" hangingPunct="1"/>
              <a:t>80</a:t>
            </a:fld>
            <a:endParaRPr lang="en-US" altLang="en-US" sz="1400" b="0">
              <a:latin typeface="Arial" panose="020B0604020202020204" pitchFamily="34" charset="0"/>
            </a:endParaRPr>
          </a:p>
        </p:txBody>
      </p:sp>
      <p:sp>
        <p:nvSpPr>
          <p:cNvPr id="98308" name="Rectangle 2">
            <a:extLst>
              <a:ext uri="{FF2B5EF4-FFF2-40B4-BE49-F238E27FC236}">
                <a16:creationId xmlns:a16="http://schemas.microsoft.com/office/drawing/2014/main" id="{3AC077AE-4084-481D-A630-0BBC5BF2B722}"/>
              </a:ext>
            </a:extLst>
          </p:cNvPr>
          <p:cNvSpPr>
            <a:spLocks noGrp="1" noChangeArrowheads="1"/>
          </p:cNvSpPr>
          <p:nvPr>
            <p:ph type="title"/>
          </p:nvPr>
        </p:nvSpPr>
        <p:spPr>
          <a:xfrm>
            <a:off x="457200" y="0"/>
            <a:ext cx="8229600" cy="533400"/>
          </a:xfrm>
          <a:solidFill>
            <a:srgbClr val="FF6699"/>
          </a:solidFill>
          <a:ln w="38100">
            <a:solidFill>
              <a:schemeClr val="tx1"/>
            </a:solidFill>
            <a:miter lim="800000"/>
            <a:headEnd/>
            <a:tailEnd/>
          </a:ln>
        </p:spPr>
        <p:txBody>
          <a:bodyPr/>
          <a:lstStyle/>
          <a:p>
            <a:pPr eaLnBrk="1" hangingPunct="1"/>
            <a:r>
              <a:rPr lang="en-US" altLang="en-US" sz="2400" b="1"/>
              <a:t>Exercise 1e. How fast was that dinosaur moving?</a:t>
            </a:r>
          </a:p>
        </p:txBody>
      </p:sp>
      <p:sp>
        <p:nvSpPr>
          <p:cNvPr id="33795" name="Rectangle 3">
            <a:extLst>
              <a:ext uri="{FF2B5EF4-FFF2-40B4-BE49-F238E27FC236}">
                <a16:creationId xmlns:a16="http://schemas.microsoft.com/office/drawing/2014/main" id="{B2CB6631-BA63-4208-B2BD-50E4C2F2F241}"/>
              </a:ext>
            </a:extLst>
          </p:cNvPr>
          <p:cNvSpPr>
            <a:spLocks noGrp="1" noChangeArrowheads="1"/>
          </p:cNvSpPr>
          <p:nvPr>
            <p:ph type="body" idx="1"/>
          </p:nvPr>
        </p:nvSpPr>
        <p:spPr>
          <a:xfrm>
            <a:off x="152400" y="609600"/>
            <a:ext cx="8839200" cy="4906963"/>
          </a:xfrm>
        </p:spPr>
        <p:txBody>
          <a:bodyPr/>
          <a:lstStyle/>
          <a:p>
            <a:pPr eaLnBrk="1" hangingPunct="1">
              <a:buFont typeface="Wingdings" panose="05000000000000000000" pitchFamily="2" charset="2"/>
              <a:buChar char="q"/>
            </a:pPr>
            <a:r>
              <a:rPr lang="en-US" altLang="en-US" sz="2400"/>
              <a:t>The term </a:t>
            </a:r>
            <a:r>
              <a:rPr lang="en-US" altLang="en-US" sz="2400" b="1">
                <a:solidFill>
                  <a:srgbClr val="FF6699"/>
                </a:solidFill>
              </a:rPr>
              <a:t>data</a:t>
            </a:r>
            <a:r>
              <a:rPr lang="en-US" altLang="en-US" sz="2400"/>
              <a:t> is probably one that you have heard often in scientific contexts.</a:t>
            </a:r>
          </a:p>
          <a:p>
            <a:pPr eaLnBrk="1" hangingPunct="1">
              <a:buFont typeface="Wingdings" panose="05000000000000000000" pitchFamily="2" charset="2"/>
              <a:buChar char="q"/>
            </a:pPr>
            <a:r>
              <a:rPr lang="en-US" altLang="en-US" sz="2400"/>
              <a:t>Simply stated, data are facts or measurements.</a:t>
            </a:r>
          </a:p>
          <a:p>
            <a:pPr eaLnBrk="1" hangingPunct="1">
              <a:buFont typeface="Wingdings" panose="05000000000000000000" pitchFamily="2" charset="2"/>
              <a:buChar char="q"/>
            </a:pPr>
            <a:r>
              <a:rPr lang="en-US" altLang="en-US" sz="2400"/>
              <a:t>Note, the word “data” is </a:t>
            </a:r>
            <a:r>
              <a:rPr lang="en-US" altLang="en-US" sz="2400" b="1" i="1"/>
              <a:t>plural</a:t>
            </a:r>
            <a:r>
              <a:rPr lang="en-US" altLang="en-US" sz="2400"/>
              <a:t> (the singular is “datum”, which refers to a single measurement or data point in a </a:t>
            </a:r>
            <a:r>
              <a:rPr lang="en-US" altLang="en-US" sz="2400" b="1">
                <a:solidFill>
                  <a:srgbClr val="FF6699"/>
                </a:solidFill>
              </a:rPr>
              <a:t>data set</a:t>
            </a:r>
            <a:r>
              <a:rPr lang="en-US" altLang="en-US" sz="2400"/>
              <a:t>).</a:t>
            </a:r>
          </a:p>
          <a:p>
            <a:pPr eaLnBrk="1" hangingPunct="1">
              <a:buFont typeface="Wingdings" panose="05000000000000000000" pitchFamily="2" charset="2"/>
              <a:buChar char="q"/>
            </a:pPr>
            <a:r>
              <a:rPr lang="en-US" altLang="en-US" sz="2400"/>
              <a:t>You are probably already familiar with </a:t>
            </a:r>
            <a:r>
              <a:rPr lang="en-US" altLang="en-US" sz="2400" b="1">
                <a:solidFill>
                  <a:srgbClr val="FF6699"/>
                </a:solidFill>
              </a:rPr>
              <a:t>univariate data</a:t>
            </a:r>
            <a:r>
              <a:rPr lang="en-US" altLang="en-US" sz="2400"/>
              <a:t>, which are measurements of a </a:t>
            </a:r>
            <a:r>
              <a:rPr lang="en-US" altLang="en-US" sz="2400" b="1">
                <a:solidFill>
                  <a:srgbClr val="FF6699"/>
                </a:solidFill>
              </a:rPr>
              <a:t>single trait </a:t>
            </a:r>
            <a:r>
              <a:rPr lang="en-US" altLang="en-US" sz="2400"/>
              <a:t>(from different individuals, at different time periods from the same individual, etc).</a:t>
            </a:r>
          </a:p>
          <a:p>
            <a:pPr eaLnBrk="1" hangingPunct="1">
              <a:buFont typeface="Wingdings" panose="05000000000000000000" pitchFamily="2" charset="2"/>
              <a:buChar char="q"/>
            </a:pPr>
            <a:r>
              <a:rPr lang="en-US" altLang="en-US" sz="2400"/>
              <a:t>In this exercise, you will be working with </a:t>
            </a:r>
            <a:r>
              <a:rPr lang="en-US" altLang="en-US" sz="2400" b="1">
                <a:solidFill>
                  <a:srgbClr val="FF6699"/>
                </a:solidFill>
              </a:rPr>
              <a:t>bivariate data</a:t>
            </a:r>
            <a:r>
              <a:rPr lang="en-US" altLang="en-US" sz="2400"/>
              <a:t>, which are measurements of two traits or variables.</a:t>
            </a:r>
          </a:p>
          <a:p>
            <a:pPr eaLnBrk="1" hangingPunct="1">
              <a:buFont typeface="Wingdings" panose="05000000000000000000" pitchFamily="2" charset="2"/>
              <a:buChar char="q"/>
            </a:pPr>
            <a:r>
              <a:rPr lang="en-US" altLang="en-US" sz="2400"/>
              <a:t>Scientists also often work with data involving more than two measured traits/variables.  Such data is referred to as </a:t>
            </a:r>
            <a:r>
              <a:rPr lang="en-US" altLang="en-US" sz="2400" b="1">
                <a:solidFill>
                  <a:srgbClr val="FF6699"/>
                </a:solidFill>
              </a:rPr>
              <a:t>multivariate data</a:t>
            </a:r>
            <a:r>
              <a:rPr lang="en-US" altLang="en-US" sz="2400"/>
              <a:t>.</a:t>
            </a:r>
          </a:p>
          <a:p>
            <a:pPr eaLnBrk="1" hangingPunct="1">
              <a:buFont typeface="Wingdings" panose="05000000000000000000" pitchFamily="2" charset="2"/>
              <a:buChar char="q"/>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3DE9BB94-E197-463F-9163-F846B5B6B60D}"/>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E1BEE25-BB1F-4DB3-AD72-F2D385993385}" type="slidenum">
              <a:rPr lang="en-US" altLang="en-US" sz="1400" b="0">
                <a:latin typeface="Arial" panose="020B0604020202020204" pitchFamily="34" charset="0"/>
              </a:rPr>
              <a:pPr eaLnBrk="1" hangingPunct="1"/>
              <a:t>81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DDBF48CA-4DC7-46A9-9168-8C9500C2C5E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B7FC1641-5027-4F19-B9C7-272EC03F4E5B}" type="slidenum">
              <a:rPr lang="en-US" altLang="en-US" sz="1400" b="0">
                <a:latin typeface="Arial" panose="020B0604020202020204" pitchFamily="34" charset="0"/>
              </a:rPr>
              <a:pPr algn="r" eaLnBrk="1" hangingPunct="1"/>
              <a:t>81</a:t>
            </a:fld>
            <a:endParaRPr lang="en-US" altLang="en-US" sz="1400" b="0">
              <a:latin typeface="Arial" panose="020B0604020202020204" pitchFamily="34" charset="0"/>
            </a:endParaRPr>
          </a:p>
        </p:txBody>
      </p:sp>
      <p:sp>
        <p:nvSpPr>
          <p:cNvPr id="99332" name="Rectangle 2">
            <a:extLst>
              <a:ext uri="{FF2B5EF4-FFF2-40B4-BE49-F238E27FC236}">
                <a16:creationId xmlns:a16="http://schemas.microsoft.com/office/drawing/2014/main" id="{46A9284F-405E-4916-B73A-D540E1253641}"/>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Exercise 1e. How fast was that dinosaur moving?</a:t>
            </a:r>
          </a:p>
        </p:txBody>
      </p:sp>
      <p:sp>
        <p:nvSpPr>
          <p:cNvPr id="33795" name="Rectangle 3">
            <a:extLst>
              <a:ext uri="{FF2B5EF4-FFF2-40B4-BE49-F238E27FC236}">
                <a16:creationId xmlns:a16="http://schemas.microsoft.com/office/drawing/2014/main" id="{8DD995B4-C1F3-4482-B4D9-C5BFD48F7C44}"/>
              </a:ext>
            </a:extLst>
          </p:cNvPr>
          <p:cNvSpPr>
            <a:spLocks noGrp="1" noChangeArrowheads="1"/>
          </p:cNvSpPr>
          <p:nvPr>
            <p:ph type="body" idx="1"/>
          </p:nvPr>
        </p:nvSpPr>
        <p:spPr>
          <a:xfrm>
            <a:off x="0" y="457200"/>
            <a:ext cx="9144000" cy="4906963"/>
          </a:xfrm>
        </p:spPr>
        <p:txBody>
          <a:bodyPr/>
          <a:lstStyle/>
          <a:p>
            <a:pPr eaLnBrk="1" hangingPunct="1">
              <a:buFont typeface="Wingdings" panose="05000000000000000000" pitchFamily="2" charset="2"/>
              <a:buChar char="q"/>
            </a:pPr>
            <a:r>
              <a:rPr lang="en-US" altLang="en-US" sz="2300"/>
              <a:t>Often in working with bivariate data, </a:t>
            </a:r>
            <a:r>
              <a:rPr lang="en-US" altLang="en-US" sz="2300" b="1"/>
              <a:t>scatter plots</a:t>
            </a:r>
            <a:r>
              <a:rPr lang="en-US" altLang="en-US" sz="2300"/>
              <a:t> are used to visualize possible relationships between the two measured traits.  These plots are called scatter plots because they </a:t>
            </a:r>
            <a:r>
              <a:rPr lang="en-US" altLang="en-US" sz="2400"/>
              <a:t>show points in a way that sometimes looks as if they have been </a:t>
            </a:r>
            <a:r>
              <a:rPr lang="en-US" altLang="en-US" sz="2400" i="1"/>
              <a:t>scattered</a:t>
            </a:r>
            <a:r>
              <a:rPr lang="en-US" altLang="en-US" sz="2400"/>
              <a:t> about the graph.</a:t>
            </a:r>
            <a:endParaRPr lang="en-US" altLang="en-US" sz="2300"/>
          </a:p>
          <a:p>
            <a:pPr eaLnBrk="1" hangingPunct="1">
              <a:buFont typeface="Wingdings" panose="05000000000000000000" pitchFamily="2" charset="2"/>
              <a:buChar char="q"/>
            </a:pPr>
            <a:r>
              <a:rPr lang="en-US" altLang="en-US" sz="2300"/>
              <a:t>In a scatter plot, one trait is plotted along the x-axis, and one trait is plotted along the y-axis, with each data point representing the measurements of both traits for a given individual.</a:t>
            </a:r>
          </a:p>
          <a:p>
            <a:pPr eaLnBrk="1" hangingPunct="1">
              <a:buFont typeface="Wingdings" panose="05000000000000000000" pitchFamily="2" charset="2"/>
              <a:buChar char="q"/>
            </a:pPr>
            <a:r>
              <a:rPr lang="en-US" altLang="en-US" sz="2300"/>
              <a:t>For example, examine the set of bivariate data below, which consists of measurements of foot length and leg length.</a:t>
            </a:r>
          </a:p>
          <a:p>
            <a:pPr eaLnBrk="1" hangingPunct="1">
              <a:buFont typeface="Wingdings" panose="05000000000000000000" pitchFamily="2" charset="2"/>
              <a:buChar char="q"/>
            </a:pPr>
            <a:r>
              <a:rPr lang="en-US" altLang="en-US" sz="2300"/>
              <a:t>Now examine a scatter plot constructed from these data.</a:t>
            </a:r>
          </a:p>
        </p:txBody>
      </p:sp>
      <p:graphicFrame>
        <p:nvGraphicFramePr>
          <p:cNvPr id="7" name="Table 6">
            <a:extLst>
              <a:ext uri="{FF2B5EF4-FFF2-40B4-BE49-F238E27FC236}">
                <a16:creationId xmlns:a16="http://schemas.microsoft.com/office/drawing/2014/main" id="{235CDC9E-5A7C-4320-B687-2E1CB44D9302}"/>
              </a:ext>
            </a:extLst>
          </p:cNvPr>
          <p:cNvGraphicFramePr>
            <a:graphicFrameLocks noGrp="1"/>
          </p:cNvGraphicFramePr>
          <p:nvPr/>
        </p:nvGraphicFramePr>
        <p:xfrm>
          <a:off x="228600" y="4572000"/>
          <a:ext cx="2354263" cy="2286000"/>
        </p:xfrm>
        <a:graphic>
          <a:graphicData uri="http://schemas.openxmlformats.org/drawingml/2006/table">
            <a:tbl>
              <a:tblPr firstRow="1" bandRow="1">
                <a:tableStyleId>{5C22544A-7EE6-4342-B048-85BDC9FD1C3A}</a:tableStyleId>
              </a:tblPr>
              <a:tblGrid>
                <a:gridCol w="436939">
                  <a:extLst>
                    <a:ext uri="{9D8B030D-6E8A-4147-A177-3AD203B41FA5}">
                      <a16:colId xmlns:a16="http://schemas.microsoft.com/office/drawing/2014/main" val="20000"/>
                    </a:ext>
                  </a:extLst>
                </a:gridCol>
                <a:gridCol w="932306">
                  <a:extLst>
                    <a:ext uri="{9D8B030D-6E8A-4147-A177-3AD203B41FA5}">
                      <a16:colId xmlns:a16="http://schemas.microsoft.com/office/drawing/2014/main" val="20001"/>
                    </a:ext>
                  </a:extLst>
                </a:gridCol>
                <a:gridCol w="985018">
                  <a:extLst>
                    <a:ext uri="{9D8B030D-6E8A-4147-A177-3AD203B41FA5}">
                      <a16:colId xmlns:a16="http://schemas.microsoft.com/office/drawing/2014/main" val="20002"/>
                    </a:ext>
                  </a:extLst>
                </a:gridCol>
              </a:tblGrid>
              <a:tr h="370840">
                <a:tc>
                  <a:txBody>
                    <a:bodyPr/>
                    <a:lstStyle/>
                    <a:p>
                      <a:pPr algn="ctr"/>
                      <a:endParaRPr lang="en-US" dirty="0">
                        <a:solidFill>
                          <a:schemeClr val="tx1"/>
                        </a:solidFill>
                      </a:endParaRPr>
                    </a:p>
                  </a:txBody>
                  <a:tcPr marL="91452" marR="91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Foot</a:t>
                      </a:r>
                      <a:r>
                        <a:rPr lang="en-US" baseline="0" dirty="0">
                          <a:solidFill>
                            <a:schemeClr val="tx1"/>
                          </a:solidFill>
                        </a:rPr>
                        <a:t> </a:t>
                      </a:r>
                    </a:p>
                    <a:p>
                      <a:pPr algn="ctr"/>
                      <a:r>
                        <a:rPr lang="en-US" baseline="0" dirty="0">
                          <a:solidFill>
                            <a:schemeClr val="tx1"/>
                          </a:solidFill>
                        </a:rPr>
                        <a:t>length</a:t>
                      </a:r>
                    </a:p>
                    <a:p>
                      <a:pPr algn="ctr"/>
                      <a:r>
                        <a:rPr lang="en-US" baseline="0" dirty="0">
                          <a:solidFill>
                            <a:schemeClr val="tx1"/>
                          </a:solidFill>
                        </a:rPr>
                        <a:t>(cm)</a:t>
                      </a:r>
                      <a:endParaRPr lang="en-US" dirty="0">
                        <a:solidFill>
                          <a:schemeClr val="tx1"/>
                        </a:solidFill>
                      </a:endParaRPr>
                    </a:p>
                  </a:txBody>
                  <a:tcPr marL="91452" marR="91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Leg </a:t>
                      </a:r>
                    </a:p>
                    <a:p>
                      <a:pPr algn="ctr"/>
                      <a:r>
                        <a:rPr lang="en-US" dirty="0">
                          <a:solidFill>
                            <a:schemeClr val="tx1"/>
                          </a:solidFill>
                        </a:rPr>
                        <a:t>length</a:t>
                      </a:r>
                    </a:p>
                    <a:p>
                      <a:pPr algn="ctr"/>
                      <a:r>
                        <a:rPr lang="en-US" dirty="0">
                          <a:solidFill>
                            <a:schemeClr val="tx1"/>
                          </a:solidFill>
                        </a:rPr>
                        <a:t>(cm)</a:t>
                      </a:r>
                    </a:p>
                  </a:txBody>
                  <a:tcPr marL="91452" marR="91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gn="ctr"/>
                      <a:r>
                        <a:rPr lang="en-US" sz="2400" dirty="0">
                          <a:solidFill>
                            <a:schemeClr val="tx1"/>
                          </a:solidFill>
                        </a:rPr>
                        <a:t>1</a:t>
                      </a:r>
                    </a:p>
                  </a:txBody>
                  <a:tcPr marL="91452" marR="91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dirty="0">
                          <a:latin typeface="Arial" pitchFamily="34" charset="0"/>
                          <a:ea typeface="Times New Roman"/>
                          <a:cs typeface="Arial" pitchFamily="34" charset="0"/>
                        </a:rPr>
                        <a:t>17.8</a:t>
                      </a:r>
                      <a:endParaRPr lang="en-US" sz="2000" dirty="0">
                        <a:latin typeface="Arial" pitchFamily="34" charset="0"/>
                        <a:ea typeface="Times New Roman"/>
                        <a:cs typeface="Arial" pitchFamily="34" charset="0"/>
                      </a:endParaRP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a:latin typeface="Arial" pitchFamily="34" charset="0"/>
                          <a:ea typeface="Times New Roman"/>
                          <a:cs typeface="Arial" pitchFamily="34" charset="0"/>
                        </a:rPr>
                        <a:t>83.6</a:t>
                      </a:r>
                      <a:endParaRPr lang="en-US" sz="2000">
                        <a:latin typeface="Arial" pitchFamily="34" charset="0"/>
                        <a:ea typeface="Times New Roman"/>
                        <a:cs typeface="Arial" pitchFamily="34" charset="0"/>
                      </a:endParaRP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sz="2400" dirty="0">
                          <a:solidFill>
                            <a:schemeClr val="tx1"/>
                          </a:solidFill>
                        </a:rPr>
                        <a:t>2</a:t>
                      </a:r>
                    </a:p>
                  </a:txBody>
                  <a:tcPr marL="91452" marR="91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a:latin typeface="Arial" pitchFamily="34" charset="0"/>
                          <a:ea typeface="Times New Roman"/>
                          <a:cs typeface="Arial" pitchFamily="34" charset="0"/>
                        </a:rPr>
                        <a:t>25.4</a:t>
                      </a:r>
                      <a:endParaRPr lang="en-US" sz="2000">
                        <a:latin typeface="Arial" pitchFamily="34" charset="0"/>
                        <a:ea typeface="Times New Roman"/>
                        <a:cs typeface="Arial" pitchFamily="34" charset="0"/>
                      </a:endParaRP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a:latin typeface="Arial" pitchFamily="34" charset="0"/>
                          <a:ea typeface="Times New Roman"/>
                          <a:cs typeface="Arial" pitchFamily="34" charset="0"/>
                        </a:rPr>
                        <a:t>101.6</a:t>
                      </a:r>
                      <a:endParaRPr lang="en-US" sz="2000">
                        <a:latin typeface="Arial" pitchFamily="34" charset="0"/>
                        <a:ea typeface="Times New Roman"/>
                        <a:cs typeface="Arial" pitchFamily="34" charset="0"/>
                      </a:endParaRP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sz="2400" dirty="0">
                          <a:solidFill>
                            <a:schemeClr val="tx1"/>
                          </a:solidFill>
                        </a:rPr>
                        <a:t>3</a:t>
                      </a:r>
                    </a:p>
                  </a:txBody>
                  <a:tcPr marL="91452" marR="91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dirty="0">
                          <a:latin typeface="Arial" pitchFamily="34" charset="0"/>
                          <a:ea typeface="Times New Roman"/>
                          <a:cs typeface="Arial" pitchFamily="34" charset="0"/>
                        </a:rPr>
                        <a:t>22.9</a:t>
                      </a:r>
                      <a:endParaRPr lang="en-US" sz="2000" dirty="0">
                        <a:latin typeface="Arial" pitchFamily="34" charset="0"/>
                        <a:ea typeface="Times New Roman"/>
                        <a:cs typeface="Arial" pitchFamily="34" charset="0"/>
                      </a:endParaRP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dirty="0">
                          <a:latin typeface="Arial" pitchFamily="34" charset="0"/>
                          <a:ea typeface="Times New Roman"/>
                          <a:cs typeface="Arial" pitchFamily="34" charset="0"/>
                        </a:rPr>
                        <a:t>89.7</a:t>
                      </a:r>
                      <a:endParaRPr lang="en-US" sz="2000" dirty="0">
                        <a:latin typeface="Arial" pitchFamily="34" charset="0"/>
                        <a:ea typeface="Times New Roman"/>
                        <a:cs typeface="Arial" pitchFamily="34" charset="0"/>
                      </a:endParaRP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cxnSp>
        <p:nvCxnSpPr>
          <p:cNvPr id="9" name="Straight Arrow Connector 8">
            <a:extLst>
              <a:ext uri="{FF2B5EF4-FFF2-40B4-BE49-F238E27FC236}">
                <a16:creationId xmlns:a16="http://schemas.microsoft.com/office/drawing/2014/main" id="{5052DF18-33BE-4AA7-A32F-6C91F255A7EB}"/>
              </a:ext>
            </a:extLst>
          </p:cNvPr>
          <p:cNvCxnSpPr>
            <a:cxnSpLocks noChangeShapeType="1"/>
          </p:cNvCxnSpPr>
          <p:nvPr/>
        </p:nvCxnSpPr>
        <p:spPr bwMode="auto">
          <a:xfrm>
            <a:off x="2819400" y="5715000"/>
            <a:ext cx="2514600" cy="1588"/>
          </a:xfrm>
          <a:prstGeom prst="straightConnector1">
            <a:avLst/>
          </a:prstGeom>
          <a:noFill/>
          <a:ln w="349250" algn="ctr">
            <a:solidFill>
              <a:srgbClr val="FF6699"/>
            </a:solidFill>
            <a:round/>
            <a:headEnd/>
            <a:tailEnd type="triangle" w="med" len="sm"/>
          </a:ln>
        </p:spPr>
      </p:cxnSp>
      <p:grpSp>
        <p:nvGrpSpPr>
          <p:cNvPr id="13" name="Group 12">
            <a:extLst>
              <a:ext uri="{FF2B5EF4-FFF2-40B4-BE49-F238E27FC236}">
                <a16:creationId xmlns:a16="http://schemas.microsoft.com/office/drawing/2014/main" id="{EA4B8288-2498-45E9-A4B3-F0286436C985}"/>
              </a:ext>
            </a:extLst>
          </p:cNvPr>
          <p:cNvGrpSpPr>
            <a:grpSpLocks/>
          </p:cNvGrpSpPr>
          <p:nvPr/>
        </p:nvGrpSpPr>
        <p:grpSpPr bwMode="auto">
          <a:xfrm>
            <a:off x="5410200" y="4495800"/>
            <a:ext cx="3505200" cy="2422525"/>
            <a:chOff x="5410201" y="4419600"/>
            <a:chExt cx="3505199" cy="2423011"/>
          </a:xfrm>
        </p:grpSpPr>
        <p:graphicFrame>
          <p:nvGraphicFramePr>
            <p:cNvPr id="10" name="Chart 9">
              <a:extLst>
                <a:ext uri="{FF2B5EF4-FFF2-40B4-BE49-F238E27FC236}">
                  <a16:creationId xmlns:a16="http://schemas.microsoft.com/office/drawing/2014/main" id="{356E5AEE-D306-41EE-94B6-6F755B48C289}"/>
                </a:ext>
              </a:extLst>
            </p:cNvPr>
            <p:cNvGraphicFramePr/>
            <p:nvPr/>
          </p:nvGraphicFramePr>
          <p:xfrm>
            <a:off x="5715000" y="4419600"/>
            <a:ext cx="2857500" cy="222885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EBDB0D80-4569-4C5D-A3E6-3DB880EB89CD}"/>
                </a:ext>
              </a:extLst>
            </p:cNvPr>
            <p:cNvSpPr txBox="1"/>
            <p:nvPr/>
          </p:nvSpPr>
          <p:spPr>
            <a:xfrm>
              <a:off x="6553201" y="6518696"/>
              <a:ext cx="2362199" cy="323915"/>
            </a:xfrm>
            <a:prstGeom prst="rect">
              <a:avLst/>
            </a:prstGeom>
            <a:noFill/>
          </p:spPr>
          <p:txBody>
            <a:bodyPr>
              <a:spAutoFit/>
            </a:bodyPr>
            <a:lstStyle/>
            <a:p>
              <a:pPr>
                <a:defRPr/>
              </a:pPr>
              <a:r>
                <a:rPr lang="en-US" sz="1500" dirty="0">
                  <a:latin typeface="+mn-lt"/>
                  <a:cs typeface="+mn-cs"/>
                </a:rPr>
                <a:t>Foot length (cm)</a:t>
              </a:r>
            </a:p>
          </p:txBody>
        </p:sp>
        <p:sp>
          <p:nvSpPr>
            <p:cNvPr id="12" name="TextBox 11">
              <a:extLst>
                <a:ext uri="{FF2B5EF4-FFF2-40B4-BE49-F238E27FC236}">
                  <a16:creationId xmlns:a16="http://schemas.microsoft.com/office/drawing/2014/main" id="{12A87540-6ECE-4782-9D51-CE754C99A2EA}"/>
                </a:ext>
              </a:extLst>
            </p:cNvPr>
            <p:cNvSpPr txBox="1"/>
            <p:nvPr/>
          </p:nvSpPr>
          <p:spPr>
            <a:xfrm rot="16200000">
              <a:off x="4713908" y="5268323"/>
              <a:ext cx="1730722" cy="338138"/>
            </a:xfrm>
            <a:prstGeom prst="rect">
              <a:avLst/>
            </a:prstGeom>
            <a:noFill/>
          </p:spPr>
          <p:txBody>
            <a:bodyPr>
              <a:spAutoFit/>
            </a:bodyPr>
            <a:lstStyle/>
            <a:p>
              <a:pPr>
                <a:defRPr/>
              </a:pPr>
              <a:r>
                <a:rPr lang="en-US" sz="1600" dirty="0">
                  <a:latin typeface="+mn-lt"/>
                  <a:cs typeface="+mn-cs"/>
                </a:rPr>
                <a:t>Leg length (cm)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FE76F61-2923-4540-B5C9-97A62D850DE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DBAB741D-9B56-4FA5-ABFA-50289C688278}" type="slidenum">
              <a:rPr lang="en-US" altLang="en-US" sz="1400" b="0">
                <a:latin typeface="Arial" panose="020B0604020202020204" pitchFamily="34" charset="0"/>
              </a:rPr>
              <a:pPr eaLnBrk="1" hangingPunct="1"/>
              <a:t>82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4EBB460D-848E-423A-846C-E892B22B3F5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85E93CA-944A-4D7C-99FF-4B18CBBF2363}" type="slidenum">
              <a:rPr lang="en-US" altLang="en-US" sz="1400" b="0">
                <a:latin typeface="Arial" panose="020B0604020202020204" pitchFamily="34" charset="0"/>
              </a:rPr>
              <a:pPr algn="r" eaLnBrk="1" hangingPunct="1"/>
              <a:t>82</a:t>
            </a:fld>
            <a:endParaRPr lang="en-US" altLang="en-US" sz="1400" b="0">
              <a:latin typeface="Arial" panose="020B0604020202020204" pitchFamily="34" charset="0"/>
            </a:endParaRPr>
          </a:p>
        </p:txBody>
      </p:sp>
      <p:sp>
        <p:nvSpPr>
          <p:cNvPr id="100356" name="Rectangle 2">
            <a:extLst>
              <a:ext uri="{FF2B5EF4-FFF2-40B4-BE49-F238E27FC236}">
                <a16:creationId xmlns:a16="http://schemas.microsoft.com/office/drawing/2014/main" id="{C844B02A-B748-47EA-A127-457293BBD052}"/>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Exercise 1e. How fast was that dinosaur moving?</a:t>
            </a:r>
          </a:p>
        </p:txBody>
      </p:sp>
      <p:sp>
        <p:nvSpPr>
          <p:cNvPr id="33795" name="Rectangle 3">
            <a:extLst>
              <a:ext uri="{FF2B5EF4-FFF2-40B4-BE49-F238E27FC236}">
                <a16:creationId xmlns:a16="http://schemas.microsoft.com/office/drawing/2014/main" id="{4AB73274-8C9F-440C-B4E5-8E7FD855CD59}"/>
              </a:ext>
            </a:extLst>
          </p:cNvPr>
          <p:cNvSpPr>
            <a:spLocks noGrp="1" noChangeArrowheads="1"/>
          </p:cNvSpPr>
          <p:nvPr>
            <p:ph type="body" idx="1"/>
          </p:nvPr>
        </p:nvSpPr>
        <p:spPr>
          <a:xfrm>
            <a:off x="0" y="2743200"/>
            <a:ext cx="8991600" cy="3687763"/>
          </a:xfrm>
        </p:spPr>
        <p:txBody>
          <a:bodyPr/>
          <a:lstStyle/>
          <a:p>
            <a:pPr eaLnBrk="1" hangingPunct="1">
              <a:buFont typeface="Wingdings" panose="05000000000000000000" pitchFamily="2" charset="2"/>
              <a:buChar char="q"/>
            </a:pPr>
            <a:r>
              <a:rPr lang="en-US" altLang="en-US" sz="2400"/>
              <a:t>Scientists are often interested in whether two traits in bivariate data are </a:t>
            </a:r>
            <a:r>
              <a:rPr lang="en-US" altLang="en-US" sz="2400" b="1">
                <a:solidFill>
                  <a:srgbClr val="FF6699"/>
                </a:solidFill>
              </a:rPr>
              <a:t>correlated</a:t>
            </a:r>
            <a:r>
              <a:rPr lang="en-US" altLang="en-US" sz="2400"/>
              <a:t>, or change together in a particular way.</a:t>
            </a:r>
          </a:p>
          <a:p>
            <a:pPr eaLnBrk="1" hangingPunct="1">
              <a:buFont typeface="Wingdings" panose="05000000000000000000" pitchFamily="2" charset="2"/>
              <a:buChar char="q"/>
            </a:pPr>
            <a:r>
              <a:rPr lang="en-US" altLang="en-US" sz="2400"/>
              <a:t>Notice in the example above, as foot length increases, so does leg length.  In this case, then, these traits are </a:t>
            </a:r>
            <a:r>
              <a:rPr lang="en-US" altLang="en-US" sz="2400" b="1">
                <a:solidFill>
                  <a:srgbClr val="FF6699"/>
                </a:solidFill>
              </a:rPr>
              <a:t>positively correlated</a:t>
            </a:r>
            <a:r>
              <a:rPr lang="en-US" altLang="en-US" sz="2400"/>
              <a:t>.</a:t>
            </a:r>
          </a:p>
          <a:p>
            <a:pPr eaLnBrk="1" hangingPunct="1">
              <a:buFont typeface="Wingdings" panose="05000000000000000000" pitchFamily="2" charset="2"/>
              <a:buChar char="q"/>
            </a:pPr>
            <a:r>
              <a:rPr lang="en-US" altLang="en-US" sz="2400"/>
              <a:t>If one variable decreases when another increases, those variables are said to be </a:t>
            </a:r>
            <a:r>
              <a:rPr lang="en-US" altLang="en-US" sz="2400" b="1">
                <a:solidFill>
                  <a:srgbClr val="FF6699"/>
                </a:solidFill>
              </a:rPr>
              <a:t>negatively correlated</a:t>
            </a:r>
            <a:r>
              <a:rPr lang="en-US" altLang="en-US" sz="2400"/>
              <a:t>.</a:t>
            </a:r>
          </a:p>
          <a:p>
            <a:pPr eaLnBrk="1" hangingPunct="1">
              <a:buFont typeface="Wingdings" panose="05000000000000000000" pitchFamily="2" charset="2"/>
              <a:buChar char="q"/>
            </a:pPr>
            <a:r>
              <a:rPr lang="en-US" altLang="en-US" sz="2400"/>
              <a:t>One can also add a </a:t>
            </a:r>
            <a:r>
              <a:rPr lang="en-US" altLang="en-US" sz="2400" b="1">
                <a:solidFill>
                  <a:srgbClr val="FF6699"/>
                </a:solidFill>
              </a:rPr>
              <a:t>best fit line</a:t>
            </a:r>
            <a:r>
              <a:rPr lang="en-US" altLang="en-US" sz="2400">
                <a:solidFill>
                  <a:srgbClr val="FF6699"/>
                </a:solidFill>
              </a:rPr>
              <a:t> </a:t>
            </a:r>
            <a:r>
              <a:rPr lang="en-US" altLang="en-US" sz="2400"/>
              <a:t>to a plot of bivariate data.</a:t>
            </a:r>
          </a:p>
          <a:p>
            <a:pPr eaLnBrk="1" hangingPunct="1">
              <a:buFont typeface="Wingdings" panose="05000000000000000000" pitchFamily="2" charset="2"/>
              <a:buChar char="q"/>
            </a:pPr>
            <a:r>
              <a:rPr lang="en-US" altLang="en-US" sz="2400"/>
              <a:t>A best fit line is a line </a:t>
            </a:r>
            <a:r>
              <a:rPr lang="en-US" altLang="en-US" sz="2400" b="1"/>
              <a:t>passing as closely to all data points as possible.</a:t>
            </a:r>
          </a:p>
        </p:txBody>
      </p:sp>
      <p:grpSp>
        <p:nvGrpSpPr>
          <p:cNvPr id="100358" name="Group 12">
            <a:extLst>
              <a:ext uri="{FF2B5EF4-FFF2-40B4-BE49-F238E27FC236}">
                <a16:creationId xmlns:a16="http://schemas.microsoft.com/office/drawing/2014/main" id="{E13002A9-008D-468C-8F85-2294386FE96D}"/>
              </a:ext>
            </a:extLst>
          </p:cNvPr>
          <p:cNvGrpSpPr>
            <a:grpSpLocks/>
          </p:cNvGrpSpPr>
          <p:nvPr/>
        </p:nvGrpSpPr>
        <p:grpSpPr bwMode="auto">
          <a:xfrm>
            <a:off x="457200" y="533400"/>
            <a:ext cx="3276600" cy="2243138"/>
            <a:chOff x="5486403" y="4419600"/>
            <a:chExt cx="3276598" cy="2243554"/>
          </a:xfrm>
        </p:grpSpPr>
        <p:graphicFrame>
          <p:nvGraphicFramePr>
            <p:cNvPr id="10" name="Chart 9">
              <a:extLst>
                <a:ext uri="{FF2B5EF4-FFF2-40B4-BE49-F238E27FC236}">
                  <a16:creationId xmlns:a16="http://schemas.microsoft.com/office/drawing/2014/main" id="{6B823495-E50F-4A2B-B338-8C50BDF9F0CE}"/>
                </a:ext>
              </a:extLst>
            </p:cNvPr>
            <p:cNvGraphicFramePr/>
            <p:nvPr/>
          </p:nvGraphicFramePr>
          <p:xfrm>
            <a:off x="5715000" y="4419600"/>
            <a:ext cx="2857500" cy="222885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DC52EBA8-4FED-4EC8-A6BB-B9F544D09D68}"/>
                </a:ext>
              </a:extLst>
            </p:cNvPr>
            <p:cNvSpPr txBox="1"/>
            <p:nvPr/>
          </p:nvSpPr>
          <p:spPr>
            <a:xfrm>
              <a:off x="6400802" y="6324953"/>
              <a:ext cx="2362199" cy="338201"/>
            </a:xfrm>
            <a:prstGeom prst="rect">
              <a:avLst/>
            </a:prstGeom>
            <a:noFill/>
          </p:spPr>
          <p:txBody>
            <a:bodyPr>
              <a:spAutoFit/>
            </a:bodyPr>
            <a:lstStyle/>
            <a:p>
              <a:pPr>
                <a:defRPr/>
              </a:pPr>
              <a:r>
                <a:rPr lang="en-US" sz="1600" dirty="0">
                  <a:latin typeface="+mn-lt"/>
                  <a:cs typeface="+mn-cs"/>
                </a:rPr>
                <a:t>Foot length (cm)</a:t>
              </a:r>
            </a:p>
          </p:txBody>
        </p:sp>
        <p:sp>
          <p:nvSpPr>
            <p:cNvPr id="12" name="TextBox 11">
              <a:extLst>
                <a:ext uri="{FF2B5EF4-FFF2-40B4-BE49-F238E27FC236}">
                  <a16:creationId xmlns:a16="http://schemas.microsoft.com/office/drawing/2014/main" id="{9DB8B901-4707-4AD6-B023-AFE0BA51ECBB}"/>
                </a:ext>
              </a:extLst>
            </p:cNvPr>
            <p:cNvSpPr txBox="1"/>
            <p:nvPr/>
          </p:nvSpPr>
          <p:spPr>
            <a:xfrm rot="16200000">
              <a:off x="4790123" y="5192094"/>
              <a:ext cx="1730696" cy="338138"/>
            </a:xfrm>
            <a:prstGeom prst="rect">
              <a:avLst/>
            </a:prstGeom>
            <a:noFill/>
          </p:spPr>
          <p:txBody>
            <a:bodyPr>
              <a:spAutoFit/>
            </a:bodyPr>
            <a:lstStyle/>
            <a:p>
              <a:pPr>
                <a:defRPr/>
              </a:pPr>
              <a:r>
                <a:rPr lang="en-US" sz="1600" dirty="0">
                  <a:latin typeface="+mn-lt"/>
                  <a:cs typeface="+mn-cs"/>
                </a:rPr>
                <a:t>Leg length (cm)</a:t>
              </a:r>
            </a:p>
          </p:txBody>
        </p:sp>
      </p:grpSp>
      <p:cxnSp>
        <p:nvCxnSpPr>
          <p:cNvPr id="13" name="Straight Arrow Connector 12">
            <a:extLst>
              <a:ext uri="{FF2B5EF4-FFF2-40B4-BE49-F238E27FC236}">
                <a16:creationId xmlns:a16="http://schemas.microsoft.com/office/drawing/2014/main" id="{93935C12-885A-4356-BC20-1128ADC60EF0}"/>
              </a:ext>
            </a:extLst>
          </p:cNvPr>
          <p:cNvCxnSpPr>
            <a:cxnSpLocks noChangeShapeType="1"/>
          </p:cNvCxnSpPr>
          <p:nvPr/>
        </p:nvCxnSpPr>
        <p:spPr bwMode="auto">
          <a:xfrm>
            <a:off x="3657600" y="1371600"/>
            <a:ext cx="1828800" cy="1588"/>
          </a:xfrm>
          <a:prstGeom prst="straightConnector1">
            <a:avLst/>
          </a:prstGeom>
          <a:noFill/>
          <a:ln w="349250" algn="ctr">
            <a:solidFill>
              <a:srgbClr val="FF6699"/>
            </a:solidFill>
            <a:round/>
            <a:headEnd/>
            <a:tailEnd type="triangle" w="med" len="sm"/>
          </a:ln>
        </p:spPr>
      </p:cxnSp>
      <p:grpSp>
        <p:nvGrpSpPr>
          <p:cNvPr id="14" name="Group 12">
            <a:extLst>
              <a:ext uri="{FF2B5EF4-FFF2-40B4-BE49-F238E27FC236}">
                <a16:creationId xmlns:a16="http://schemas.microsoft.com/office/drawing/2014/main" id="{9965AB17-A4CD-41C5-A442-36CAA70ABD1F}"/>
              </a:ext>
            </a:extLst>
          </p:cNvPr>
          <p:cNvGrpSpPr>
            <a:grpSpLocks/>
          </p:cNvGrpSpPr>
          <p:nvPr/>
        </p:nvGrpSpPr>
        <p:grpSpPr bwMode="auto">
          <a:xfrm>
            <a:off x="5638800" y="533400"/>
            <a:ext cx="3276600" cy="2243138"/>
            <a:chOff x="10515602" y="4267200"/>
            <a:chExt cx="3276599" cy="2243554"/>
          </a:xfrm>
        </p:grpSpPr>
        <p:graphicFrame>
          <p:nvGraphicFramePr>
            <p:cNvPr id="15" name="Chart 14">
              <a:extLst>
                <a:ext uri="{FF2B5EF4-FFF2-40B4-BE49-F238E27FC236}">
                  <a16:creationId xmlns:a16="http://schemas.microsoft.com/office/drawing/2014/main" id="{67430F9F-E3ED-49AF-9B90-CD9D6C542893}"/>
                </a:ext>
              </a:extLst>
            </p:cNvPr>
            <p:cNvGraphicFramePr/>
            <p:nvPr/>
          </p:nvGraphicFramePr>
          <p:xfrm>
            <a:off x="10744201" y="4267200"/>
            <a:ext cx="2857500" cy="222885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A58B72DD-9610-410A-A037-BEA528171097}"/>
                </a:ext>
              </a:extLst>
            </p:cNvPr>
            <p:cNvSpPr txBox="1"/>
            <p:nvPr/>
          </p:nvSpPr>
          <p:spPr>
            <a:xfrm>
              <a:off x="11430002" y="6172553"/>
              <a:ext cx="2362199" cy="338201"/>
            </a:xfrm>
            <a:prstGeom prst="rect">
              <a:avLst/>
            </a:prstGeom>
            <a:noFill/>
          </p:spPr>
          <p:txBody>
            <a:bodyPr>
              <a:spAutoFit/>
            </a:bodyPr>
            <a:lstStyle/>
            <a:p>
              <a:pPr>
                <a:defRPr/>
              </a:pPr>
              <a:r>
                <a:rPr lang="en-US" sz="1600" dirty="0">
                  <a:latin typeface="+mn-lt"/>
                  <a:cs typeface="+mn-cs"/>
                </a:rPr>
                <a:t>Foot length (cm)</a:t>
              </a:r>
            </a:p>
          </p:txBody>
        </p:sp>
        <p:sp>
          <p:nvSpPr>
            <p:cNvPr id="17" name="TextBox 16">
              <a:extLst>
                <a:ext uri="{FF2B5EF4-FFF2-40B4-BE49-F238E27FC236}">
                  <a16:creationId xmlns:a16="http://schemas.microsoft.com/office/drawing/2014/main" id="{E5F16AA2-4ED5-4C29-B16E-1F0F420E5A24}"/>
                </a:ext>
              </a:extLst>
            </p:cNvPr>
            <p:cNvSpPr txBox="1"/>
            <p:nvPr/>
          </p:nvSpPr>
          <p:spPr>
            <a:xfrm rot="16200000">
              <a:off x="9819322" y="4963480"/>
              <a:ext cx="1730696" cy="338138"/>
            </a:xfrm>
            <a:prstGeom prst="rect">
              <a:avLst/>
            </a:prstGeom>
            <a:noFill/>
          </p:spPr>
          <p:txBody>
            <a:bodyPr>
              <a:spAutoFit/>
            </a:bodyPr>
            <a:lstStyle/>
            <a:p>
              <a:pPr>
                <a:defRPr/>
              </a:pPr>
              <a:r>
                <a:rPr lang="en-US" sz="1600" dirty="0">
                  <a:latin typeface="+mn-lt"/>
                  <a:cs typeface="+mn-cs"/>
                </a:rPr>
                <a:t>Leg length (cm)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9025EFEB-D088-455C-AB0E-17E968A2545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E427306C-8987-4462-AD78-61B91617BB81}" type="slidenum">
              <a:rPr lang="en-US" altLang="en-US" sz="1400" b="0">
                <a:latin typeface="Arial" panose="020B0604020202020204" pitchFamily="34" charset="0"/>
              </a:rPr>
              <a:pPr eaLnBrk="1" hangingPunct="1"/>
              <a:t>83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BA98831D-8847-4E0E-9E09-1B3405FB481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959A467A-5157-4C0A-9AA6-409715732C6E}" type="slidenum">
              <a:rPr lang="en-US" altLang="en-US" sz="1400" b="0">
                <a:latin typeface="Arial" panose="020B0604020202020204" pitchFamily="34" charset="0"/>
              </a:rPr>
              <a:pPr algn="r" eaLnBrk="1" hangingPunct="1"/>
              <a:t>83</a:t>
            </a:fld>
            <a:endParaRPr lang="en-US" altLang="en-US" sz="1400" b="0">
              <a:latin typeface="Arial" panose="020B0604020202020204" pitchFamily="34" charset="0"/>
            </a:endParaRPr>
          </a:p>
        </p:txBody>
      </p:sp>
      <p:sp>
        <p:nvSpPr>
          <p:cNvPr id="101380" name="Rectangle 2">
            <a:extLst>
              <a:ext uri="{FF2B5EF4-FFF2-40B4-BE49-F238E27FC236}">
                <a16:creationId xmlns:a16="http://schemas.microsoft.com/office/drawing/2014/main" id="{7506709D-A532-4E4E-BDBB-AE243DE734BB}"/>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Exercise 1e. How fast was that dinosaur moving?</a:t>
            </a:r>
          </a:p>
        </p:txBody>
      </p:sp>
      <p:sp>
        <p:nvSpPr>
          <p:cNvPr id="33795" name="Rectangle 3">
            <a:extLst>
              <a:ext uri="{FF2B5EF4-FFF2-40B4-BE49-F238E27FC236}">
                <a16:creationId xmlns:a16="http://schemas.microsoft.com/office/drawing/2014/main" id="{C8652FCC-6972-473A-ACD5-160DB27D8028}"/>
              </a:ext>
            </a:extLst>
          </p:cNvPr>
          <p:cNvSpPr>
            <a:spLocks noGrp="1" noChangeArrowheads="1"/>
          </p:cNvSpPr>
          <p:nvPr>
            <p:ph type="body" idx="1"/>
          </p:nvPr>
        </p:nvSpPr>
        <p:spPr>
          <a:xfrm>
            <a:off x="228600" y="2743200"/>
            <a:ext cx="8763000" cy="3687763"/>
          </a:xfrm>
        </p:spPr>
        <p:txBody>
          <a:bodyPr/>
          <a:lstStyle/>
          <a:p>
            <a:pPr eaLnBrk="1" hangingPunct="1">
              <a:buFont typeface="Wingdings" panose="05000000000000000000" pitchFamily="2" charset="2"/>
              <a:buChar char="q"/>
            </a:pPr>
            <a:r>
              <a:rPr lang="en-US" altLang="en-US" sz="2400"/>
              <a:t>In a particular scatter plot, if most of the points fall very close to the best fit line, the two traits in question are said to have a </a:t>
            </a:r>
            <a:r>
              <a:rPr lang="en-US" altLang="en-US" sz="2400" b="1">
                <a:solidFill>
                  <a:srgbClr val="FF6699"/>
                </a:solidFill>
              </a:rPr>
              <a:t>linear relationship</a:t>
            </a:r>
            <a:r>
              <a:rPr lang="en-US" altLang="en-US" sz="2400"/>
              <a:t>.</a:t>
            </a:r>
          </a:p>
          <a:p>
            <a:pPr eaLnBrk="1" hangingPunct="1">
              <a:buFont typeface="Wingdings" panose="05000000000000000000" pitchFamily="2" charset="2"/>
              <a:buChar char="q"/>
            </a:pPr>
            <a:r>
              <a:rPr lang="en-US" altLang="en-US" sz="2400"/>
              <a:t>In the figure above at the left, does it appear that foot length and leg length have a linear relationship?</a:t>
            </a:r>
          </a:p>
          <a:p>
            <a:pPr eaLnBrk="1" hangingPunct="1">
              <a:buFont typeface="Wingdings" panose="05000000000000000000" pitchFamily="2" charset="2"/>
              <a:buChar char="q"/>
            </a:pPr>
            <a:r>
              <a:rPr lang="en-US" altLang="en-US" sz="2400"/>
              <a:t>Why do you think this relationship might be observed?</a:t>
            </a:r>
          </a:p>
          <a:p>
            <a:pPr eaLnBrk="1" hangingPunct="1">
              <a:buFont typeface="Wingdings" panose="05000000000000000000" pitchFamily="2" charset="2"/>
              <a:buChar char="q"/>
            </a:pPr>
            <a:r>
              <a:rPr lang="en-US" altLang="en-US" sz="2400"/>
              <a:t>What about the figure on the right?  Does it appear that Variable 1 and Variable 2 show a linear relationship?</a:t>
            </a:r>
          </a:p>
          <a:p>
            <a:pPr eaLnBrk="1" hangingPunct="1">
              <a:buFont typeface="Wingdings" panose="05000000000000000000" pitchFamily="2" charset="2"/>
              <a:buChar char="q"/>
            </a:pPr>
            <a:r>
              <a:rPr lang="en-US" altLang="en-US" sz="2400"/>
              <a:t>Why or why not?</a:t>
            </a:r>
          </a:p>
        </p:txBody>
      </p:sp>
      <p:grpSp>
        <p:nvGrpSpPr>
          <p:cNvPr id="3" name="Group 12">
            <a:extLst>
              <a:ext uri="{FF2B5EF4-FFF2-40B4-BE49-F238E27FC236}">
                <a16:creationId xmlns:a16="http://schemas.microsoft.com/office/drawing/2014/main" id="{3CA1BD0F-9EB5-4A98-9D4B-DE1F1B9AFEFA}"/>
              </a:ext>
            </a:extLst>
          </p:cNvPr>
          <p:cNvGrpSpPr>
            <a:grpSpLocks/>
          </p:cNvGrpSpPr>
          <p:nvPr/>
        </p:nvGrpSpPr>
        <p:grpSpPr bwMode="auto">
          <a:xfrm>
            <a:off x="228600" y="533400"/>
            <a:ext cx="3276600" cy="2243138"/>
            <a:chOff x="10515602" y="4267200"/>
            <a:chExt cx="3276599" cy="2243554"/>
          </a:xfrm>
        </p:grpSpPr>
        <p:graphicFrame>
          <p:nvGraphicFramePr>
            <p:cNvPr id="15" name="Chart 14">
              <a:extLst>
                <a:ext uri="{FF2B5EF4-FFF2-40B4-BE49-F238E27FC236}">
                  <a16:creationId xmlns:a16="http://schemas.microsoft.com/office/drawing/2014/main" id="{AB03618F-C501-4B15-997F-F806AC5D8E2B}"/>
                </a:ext>
              </a:extLst>
            </p:cNvPr>
            <p:cNvGraphicFramePr/>
            <p:nvPr/>
          </p:nvGraphicFramePr>
          <p:xfrm>
            <a:off x="10744201" y="4267200"/>
            <a:ext cx="2857500" cy="2228850"/>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a:extLst>
                <a:ext uri="{FF2B5EF4-FFF2-40B4-BE49-F238E27FC236}">
                  <a16:creationId xmlns:a16="http://schemas.microsoft.com/office/drawing/2014/main" id="{77FF24A1-4A17-4E16-B361-752F51ED7703}"/>
                </a:ext>
              </a:extLst>
            </p:cNvPr>
            <p:cNvSpPr txBox="1"/>
            <p:nvPr/>
          </p:nvSpPr>
          <p:spPr>
            <a:xfrm>
              <a:off x="11430002" y="6172553"/>
              <a:ext cx="2362199" cy="338201"/>
            </a:xfrm>
            <a:prstGeom prst="rect">
              <a:avLst/>
            </a:prstGeom>
            <a:noFill/>
          </p:spPr>
          <p:txBody>
            <a:bodyPr>
              <a:spAutoFit/>
            </a:bodyPr>
            <a:lstStyle/>
            <a:p>
              <a:pPr>
                <a:defRPr/>
              </a:pPr>
              <a:r>
                <a:rPr lang="en-US" sz="1600" dirty="0">
                  <a:latin typeface="+mn-lt"/>
                  <a:cs typeface="+mn-cs"/>
                </a:rPr>
                <a:t>Foot length (cm)</a:t>
              </a:r>
            </a:p>
          </p:txBody>
        </p:sp>
        <p:sp>
          <p:nvSpPr>
            <p:cNvPr id="17" name="TextBox 16">
              <a:extLst>
                <a:ext uri="{FF2B5EF4-FFF2-40B4-BE49-F238E27FC236}">
                  <a16:creationId xmlns:a16="http://schemas.microsoft.com/office/drawing/2014/main" id="{B0E8697A-A16B-4545-80C0-384732D3F4D2}"/>
                </a:ext>
              </a:extLst>
            </p:cNvPr>
            <p:cNvSpPr txBox="1"/>
            <p:nvPr/>
          </p:nvSpPr>
          <p:spPr>
            <a:xfrm rot="16200000">
              <a:off x="9819322" y="4963480"/>
              <a:ext cx="1730696" cy="338138"/>
            </a:xfrm>
            <a:prstGeom prst="rect">
              <a:avLst/>
            </a:prstGeom>
            <a:noFill/>
          </p:spPr>
          <p:txBody>
            <a:bodyPr>
              <a:spAutoFit/>
            </a:bodyPr>
            <a:lstStyle/>
            <a:p>
              <a:pPr>
                <a:defRPr/>
              </a:pPr>
              <a:r>
                <a:rPr lang="en-US" sz="1600" dirty="0">
                  <a:latin typeface="+mn-lt"/>
                  <a:cs typeface="+mn-cs"/>
                </a:rPr>
                <a:t>Leg length (cm)</a:t>
              </a:r>
            </a:p>
          </p:txBody>
        </p:sp>
      </p:grpSp>
      <p:graphicFrame>
        <p:nvGraphicFramePr>
          <p:cNvPr id="18" name="Chart 17">
            <a:extLst>
              <a:ext uri="{FF2B5EF4-FFF2-40B4-BE49-F238E27FC236}">
                <a16:creationId xmlns:a16="http://schemas.microsoft.com/office/drawing/2014/main" id="{B83C13E8-7A1A-4636-AC88-EB2C8ECD5810}"/>
              </a:ext>
            </a:extLst>
          </p:cNvPr>
          <p:cNvGraphicFramePr/>
          <p:nvPr/>
        </p:nvGraphicFramePr>
        <p:xfrm>
          <a:off x="4800600" y="533400"/>
          <a:ext cx="3629025" cy="220027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1+#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BAFB4465-9EB5-4EAF-AA22-F5A2D703DC6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C93894C-6B94-4A22-8689-151A1F59C2D2}" type="slidenum">
              <a:rPr lang="en-US" altLang="en-US" sz="1400" b="0">
                <a:latin typeface="Arial" panose="020B0604020202020204" pitchFamily="34" charset="0"/>
              </a:rPr>
              <a:pPr eaLnBrk="1" hangingPunct="1"/>
              <a:t>84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A305586A-3F28-414C-B288-1CCE3445553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9566B0FF-6C8B-4505-A2B2-5CCD22E02C68}" type="slidenum">
              <a:rPr lang="en-US" altLang="en-US" sz="1400" b="0">
                <a:latin typeface="Arial" panose="020B0604020202020204" pitchFamily="34" charset="0"/>
              </a:rPr>
              <a:pPr algn="r" eaLnBrk="1" hangingPunct="1"/>
              <a:t>84</a:t>
            </a:fld>
            <a:endParaRPr lang="en-US" altLang="en-US" sz="1400" b="0">
              <a:latin typeface="Arial" panose="020B0604020202020204" pitchFamily="34" charset="0"/>
            </a:endParaRPr>
          </a:p>
        </p:txBody>
      </p:sp>
      <p:sp>
        <p:nvSpPr>
          <p:cNvPr id="102404" name="Rectangle 2">
            <a:extLst>
              <a:ext uri="{FF2B5EF4-FFF2-40B4-BE49-F238E27FC236}">
                <a16:creationId xmlns:a16="http://schemas.microsoft.com/office/drawing/2014/main" id="{EE8EA7E6-B306-4588-B1D7-80CB46E7E887}"/>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Exercise 1e. How fast was that dinosaur moving?</a:t>
            </a:r>
          </a:p>
        </p:txBody>
      </p:sp>
      <p:sp>
        <p:nvSpPr>
          <p:cNvPr id="33795" name="Rectangle 3">
            <a:extLst>
              <a:ext uri="{FF2B5EF4-FFF2-40B4-BE49-F238E27FC236}">
                <a16:creationId xmlns:a16="http://schemas.microsoft.com/office/drawing/2014/main" id="{42419C8A-2996-4B28-A739-5F235B920825}"/>
              </a:ext>
            </a:extLst>
          </p:cNvPr>
          <p:cNvSpPr>
            <a:spLocks noGrp="1" noChangeArrowheads="1"/>
          </p:cNvSpPr>
          <p:nvPr>
            <p:ph type="body" idx="1"/>
          </p:nvPr>
        </p:nvSpPr>
        <p:spPr>
          <a:xfrm>
            <a:off x="0" y="533400"/>
            <a:ext cx="9144000" cy="5897563"/>
          </a:xfrm>
        </p:spPr>
        <p:txBody>
          <a:bodyPr/>
          <a:lstStyle/>
          <a:p>
            <a:pPr>
              <a:buFont typeface="Wingdings" panose="05000000000000000000" pitchFamily="2" charset="2"/>
              <a:buChar char="q"/>
            </a:pPr>
            <a:r>
              <a:rPr lang="en-US" altLang="en-US" sz="2300"/>
              <a:t>If you can draw a line through your plot that projects through the middle of the set of points and as close to the ‘center’ of the set of points as possible, then you can say the graph indicates a linear relationship. </a:t>
            </a:r>
          </a:p>
          <a:p>
            <a:pPr>
              <a:buFont typeface="Wingdings" panose="05000000000000000000" pitchFamily="2" charset="2"/>
              <a:buChar char="q"/>
            </a:pPr>
            <a:r>
              <a:rPr lang="en-US" altLang="en-US" sz="2300"/>
              <a:t>The line is called the </a:t>
            </a:r>
            <a:r>
              <a:rPr lang="en-US" altLang="en-US" sz="2300" b="1"/>
              <a:t>best fit</a:t>
            </a:r>
            <a:r>
              <a:rPr lang="en-US" altLang="en-US" sz="2300"/>
              <a:t> line because it fits as closely as possible to the complete data set even though it cannot project through each individual point. </a:t>
            </a:r>
          </a:p>
          <a:p>
            <a:pPr>
              <a:buFont typeface="Wingdings" panose="05000000000000000000" pitchFamily="2" charset="2"/>
              <a:buChar char="q"/>
            </a:pPr>
            <a:r>
              <a:rPr lang="en-US" altLang="en-US" sz="2400"/>
              <a:t>Observe the </a:t>
            </a:r>
            <a:r>
              <a:rPr lang="en-US" altLang="en-US" sz="2400" i="1"/>
              <a:t>best fit line</a:t>
            </a:r>
            <a:r>
              <a:rPr lang="en-US" altLang="en-US" sz="2400"/>
              <a:t> added to the data points below.</a:t>
            </a:r>
          </a:p>
        </p:txBody>
      </p:sp>
      <p:grpSp>
        <p:nvGrpSpPr>
          <p:cNvPr id="14" name="Group 12">
            <a:extLst>
              <a:ext uri="{FF2B5EF4-FFF2-40B4-BE49-F238E27FC236}">
                <a16:creationId xmlns:a16="http://schemas.microsoft.com/office/drawing/2014/main" id="{4B298950-D6DC-4351-A172-4FAD1B930079}"/>
              </a:ext>
            </a:extLst>
          </p:cNvPr>
          <p:cNvGrpSpPr>
            <a:grpSpLocks/>
          </p:cNvGrpSpPr>
          <p:nvPr/>
        </p:nvGrpSpPr>
        <p:grpSpPr bwMode="auto">
          <a:xfrm>
            <a:off x="1604963" y="3886200"/>
            <a:ext cx="4976812" cy="2795588"/>
            <a:chOff x="10554741" y="4267198"/>
            <a:chExt cx="3237460" cy="2228852"/>
          </a:xfrm>
        </p:grpSpPr>
        <p:graphicFrame>
          <p:nvGraphicFramePr>
            <p:cNvPr id="15" name="Chart 14">
              <a:extLst>
                <a:ext uri="{FF2B5EF4-FFF2-40B4-BE49-F238E27FC236}">
                  <a16:creationId xmlns:a16="http://schemas.microsoft.com/office/drawing/2014/main" id="{E81F6EC2-4CBA-475B-A605-5C559A930CB5}"/>
                </a:ext>
              </a:extLst>
            </p:cNvPr>
            <p:cNvGraphicFramePr/>
            <p:nvPr/>
          </p:nvGraphicFramePr>
          <p:xfrm>
            <a:off x="10744201" y="4267200"/>
            <a:ext cx="2857500" cy="2228850"/>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a:extLst>
                <a:ext uri="{FF2B5EF4-FFF2-40B4-BE49-F238E27FC236}">
                  <a16:creationId xmlns:a16="http://schemas.microsoft.com/office/drawing/2014/main" id="{B2718589-8B11-421E-AAC0-B8E1784BD7E6}"/>
                </a:ext>
              </a:extLst>
            </p:cNvPr>
            <p:cNvSpPr txBox="1"/>
            <p:nvPr/>
          </p:nvSpPr>
          <p:spPr>
            <a:xfrm>
              <a:off x="11430456" y="6172038"/>
              <a:ext cx="2361745" cy="318950"/>
            </a:xfrm>
            <a:prstGeom prst="rect">
              <a:avLst/>
            </a:prstGeom>
            <a:noFill/>
          </p:spPr>
          <p:txBody>
            <a:bodyPr>
              <a:spAutoFit/>
            </a:bodyPr>
            <a:lstStyle/>
            <a:p>
              <a:pPr>
                <a:defRPr/>
              </a:pPr>
              <a:r>
                <a:rPr lang="en-US" sz="2000" dirty="0">
                  <a:latin typeface="+mn-lt"/>
                  <a:cs typeface="+mn-cs"/>
                </a:rPr>
                <a:t>Foot length (cm)</a:t>
              </a:r>
            </a:p>
          </p:txBody>
        </p:sp>
        <p:sp>
          <p:nvSpPr>
            <p:cNvPr id="17" name="TextBox 16">
              <a:extLst>
                <a:ext uri="{FF2B5EF4-FFF2-40B4-BE49-F238E27FC236}">
                  <a16:creationId xmlns:a16="http://schemas.microsoft.com/office/drawing/2014/main" id="{2E839ECF-374B-41BC-81CF-1CF1340B4100}"/>
                </a:ext>
              </a:extLst>
            </p:cNvPr>
            <p:cNvSpPr txBox="1"/>
            <p:nvPr/>
          </p:nvSpPr>
          <p:spPr>
            <a:xfrm rot="16200000">
              <a:off x="9819138" y="5002801"/>
              <a:ext cx="1731442" cy="260236"/>
            </a:xfrm>
            <a:prstGeom prst="rect">
              <a:avLst/>
            </a:prstGeom>
            <a:noFill/>
          </p:spPr>
          <p:txBody>
            <a:bodyPr>
              <a:spAutoFit/>
            </a:bodyPr>
            <a:lstStyle/>
            <a:p>
              <a:pPr>
                <a:defRPr/>
              </a:pPr>
              <a:r>
                <a:rPr lang="en-US" sz="2000" dirty="0">
                  <a:latin typeface="+mn-lt"/>
                  <a:cs typeface="+mn-cs"/>
                </a:rPr>
                <a:t>Leg length (cm)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8787ACA3-DCC2-489C-ABB8-935F8828C4D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36B5979-8917-4910-B106-3AC992FDAC52}" type="slidenum">
              <a:rPr lang="en-US" altLang="en-US" sz="1400" b="0">
                <a:latin typeface="Arial" panose="020B0604020202020204" pitchFamily="34" charset="0"/>
              </a:rPr>
              <a:pPr eaLnBrk="1" hangingPunct="1"/>
              <a:t>85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B8EF5315-5688-40F2-8DD6-3259DFDFF83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52C02D7D-A97D-47B8-8F70-BC384EBF8886}" type="slidenum">
              <a:rPr lang="en-US" altLang="en-US" sz="1400" b="0">
                <a:latin typeface="Arial" panose="020B0604020202020204" pitchFamily="34" charset="0"/>
              </a:rPr>
              <a:pPr algn="r" eaLnBrk="1" hangingPunct="1"/>
              <a:t>85</a:t>
            </a:fld>
            <a:endParaRPr lang="en-US" altLang="en-US" sz="1400" b="0">
              <a:latin typeface="Arial" panose="020B0604020202020204" pitchFamily="34" charset="0"/>
            </a:endParaRPr>
          </a:p>
        </p:txBody>
      </p:sp>
      <p:sp>
        <p:nvSpPr>
          <p:cNvPr id="103428" name="Rectangle 2">
            <a:extLst>
              <a:ext uri="{FF2B5EF4-FFF2-40B4-BE49-F238E27FC236}">
                <a16:creationId xmlns:a16="http://schemas.microsoft.com/office/drawing/2014/main" id="{CBA73A54-58A8-444E-AA05-D8DD6589B17D}"/>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Exercise 1e. How fast was that dinosaur moving?</a:t>
            </a:r>
          </a:p>
        </p:txBody>
      </p:sp>
      <p:sp>
        <p:nvSpPr>
          <p:cNvPr id="33795" name="Rectangle 3">
            <a:extLst>
              <a:ext uri="{FF2B5EF4-FFF2-40B4-BE49-F238E27FC236}">
                <a16:creationId xmlns:a16="http://schemas.microsoft.com/office/drawing/2014/main" id="{2F71D097-EBC3-4962-8999-8AE72EF2570A}"/>
              </a:ext>
            </a:extLst>
          </p:cNvPr>
          <p:cNvSpPr>
            <a:spLocks noGrp="1" noChangeArrowheads="1"/>
          </p:cNvSpPr>
          <p:nvPr>
            <p:ph type="body" idx="1"/>
          </p:nvPr>
        </p:nvSpPr>
        <p:spPr>
          <a:xfrm>
            <a:off x="0" y="533400"/>
            <a:ext cx="8991600" cy="5897563"/>
          </a:xfrm>
        </p:spPr>
        <p:txBody>
          <a:bodyPr/>
          <a:lstStyle/>
          <a:p>
            <a:pPr>
              <a:buFont typeface="Wingdings" panose="05000000000000000000" pitchFamily="2" charset="2"/>
              <a:buChar char="q"/>
            </a:pPr>
            <a:r>
              <a:rPr lang="en-US" altLang="en-US" sz="2300"/>
              <a:t>Even though the line does not project through all the points, it does show the trend represented by the data points. </a:t>
            </a:r>
          </a:p>
          <a:p>
            <a:pPr>
              <a:buFont typeface="Wingdings" panose="05000000000000000000" pitchFamily="2" charset="2"/>
              <a:buChar char="q"/>
            </a:pPr>
            <a:r>
              <a:rPr lang="en-US" altLang="en-US" sz="2300"/>
              <a:t>The line is very close to all the points. The best fit line allows you to detect the trend in your data and to predict what additional data might show if you were to collect more data for the same exercise. </a:t>
            </a:r>
          </a:p>
          <a:p>
            <a:pPr>
              <a:buFont typeface="Wingdings" panose="05000000000000000000" pitchFamily="2" charset="2"/>
              <a:buChar char="q"/>
            </a:pPr>
            <a:r>
              <a:rPr lang="en-US" altLang="en-US" sz="2300"/>
              <a:t>The closer the points on the plot are to each other, the more likely it will be to predict trends in the data. </a:t>
            </a:r>
          </a:p>
          <a:p>
            <a:pPr>
              <a:buFont typeface="Wingdings" panose="05000000000000000000" pitchFamily="2" charset="2"/>
              <a:buChar char="q"/>
            </a:pPr>
            <a:r>
              <a:rPr lang="en-US" altLang="en-US" sz="2300"/>
              <a:t>The further apart your points are on your plot, or if they are scattered about the plot with no obvious trend, the likelihood of being able to use the data to make any kind of predictions is extremely limited. </a:t>
            </a:r>
            <a:endParaRPr lang="en-US" altLang="en-US" sz="2300" b="1"/>
          </a:p>
        </p:txBody>
      </p:sp>
      <p:grpSp>
        <p:nvGrpSpPr>
          <p:cNvPr id="18" name="Group 12">
            <a:extLst>
              <a:ext uri="{FF2B5EF4-FFF2-40B4-BE49-F238E27FC236}">
                <a16:creationId xmlns:a16="http://schemas.microsoft.com/office/drawing/2014/main" id="{78E7F130-EB86-4F4E-968B-D999093856C4}"/>
              </a:ext>
            </a:extLst>
          </p:cNvPr>
          <p:cNvGrpSpPr>
            <a:grpSpLocks/>
          </p:cNvGrpSpPr>
          <p:nvPr/>
        </p:nvGrpSpPr>
        <p:grpSpPr bwMode="auto">
          <a:xfrm>
            <a:off x="3962400" y="4840288"/>
            <a:ext cx="4946650" cy="1978025"/>
            <a:chOff x="10574763" y="4267194"/>
            <a:chExt cx="3217438" cy="2342675"/>
          </a:xfrm>
        </p:grpSpPr>
        <p:graphicFrame>
          <p:nvGraphicFramePr>
            <p:cNvPr id="19" name="Chart 18">
              <a:extLst>
                <a:ext uri="{FF2B5EF4-FFF2-40B4-BE49-F238E27FC236}">
                  <a16:creationId xmlns:a16="http://schemas.microsoft.com/office/drawing/2014/main" id="{0340A1D3-ACD0-439C-8F31-BFAB0CC8B06E}"/>
                </a:ext>
              </a:extLst>
            </p:cNvPr>
            <p:cNvGraphicFramePr/>
            <p:nvPr/>
          </p:nvGraphicFramePr>
          <p:xfrm>
            <a:off x="10744201" y="4267200"/>
            <a:ext cx="2857500" cy="2228850"/>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19">
              <a:extLst>
                <a:ext uri="{FF2B5EF4-FFF2-40B4-BE49-F238E27FC236}">
                  <a16:creationId xmlns:a16="http://schemas.microsoft.com/office/drawing/2014/main" id="{E20CCEBD-F169-4182-8490-6187886ABE8E}"/>
                </a:ext>
              </a:extLst>
            </p:cNvPr>
            <p:cNvSpPr txBox="1"/>
            <p:nvPr/>
          </p:nvSpPr>
          <p:spPr>
            <a:xfrm>
              <a:off x="11429718" y="6171792"/>
              <a:ext cx="2362483" cy="438077"/>
            </a:xfrm>
            <a:prstGeom prst="rect">
              <a:avLst/>
            </a:prstGeom>
            <a:noFill/>
          </p:spPr>
          <p:txBody>
            <a:bodyPr>
              <a:spAutoFit/>
            </a:bodyPr>
            <a:lstStyle/>
            <a:p>
              <a:pPr algn="ctr">
                <a:defRPr/>
              </a:pPr>
              <a:r>
                <a:rPr lang="en-US" sz="1800" dirty="0">
                  <a:latin typeface="+mn-lt"/>
                  <a:cs typeface="+mn-cs"/>
                </a:rPr>
                <a:t>Foot length (cm)</a:t>
              </a:r>
            </a:p>
          </p:txBody>
        </p:sp>
        <p:sp>
          <p:nvSpPr>
            <p:cNvPr id="21" name="TextBox 20">
              <a:extLst>
                <a:ext uri="{FF2B5EF4-FFF2-40B4-BE49-F238E27FC236}">
                  <a16:creationId xmlns:a16="http://schemas.microsoft.com/office/drawing/2014/main" id="{1E7D3F41-8294-45F4-BF7F-E0228F5300A8}"/>
                </a:ext>
              </a:extLst>
            </p:cNvPr>
            <p:cNvSpPr txBox="1"/>
            <p:nvPr/>
          </p:nvSpPr>
          <p:spPr>
            <a:xfrm rot="16200000">
              <a:off x="9652524" y="5189433"/>
              <a:ext cx="2064412" cy="219934"/>
            </a:xfrm>
            <a:prstGeom prst="rect">
              <a:avLst/>
            </a:prstGeom>
            <a:noFill/>
          </p:spPr>
          <p:txBody>
            <a:bodyPr>
              <a:spAutoFit/>
            </a:bodyPr>
            <a:lstStyle/>
            <a:p>
              <a:pPr>
                <a:defRPr/>
              </a:pPr>
              <a:r>
                <a:rPr lang="en-US" sz="1600" dirty="0">
                  <a:latin typeface="+mn-lt"/>
                  <a:cs typeface="+mn-cs"/>
                </a:rPr>
                <a:t>Leg length (cm)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par>
                                <p:cTn id="19" presetID="2" presetClass="entr" presetSubtype="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1C33B9BC-ED24-4195-97B3-E7E6A3B8AC61}"/>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1752897-4E67-48B1-8AEE-C15079AFF2FE}" type="slidenum">
              <a:rPr lang="en-US" altLang="en-US" sz="1400" b="0">
                <a:latin typeface="Arial" panose="020B0604020202020204" pitchFamily="34" charset="0"/>
              </a:rPr>
              <a:pPr eaLnBrk="1" hangingPunct="1"/>
              <a:t>86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D99A584B-8E40-44F3-8138-E633430AE7D3}"/>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97BC6DD-D05C-41DF-BF54-9954AF6DB408}" type="slidenum">
              <a:rPr lang="en-US" altLang="en-US" sz="1400" b="0">
                <a:latin typeface="Arial" panose="020B0604020202020204" pitchFamily="34" charset="0"/>
              </a:rPr>
              <a:pPr algn="r" eaLnBrk="1" hangingPunct="1"/>
              <a:t>86</a:t>
            </a:fld>
            <a:endParaRPr lang="en-US" altLang="en-US" sz="1400" b="0">
              <a:latin typeface="Arial" panose="020B0604020202020204" pitchFamily="34" charset="0"/>
            </a:endParaRPr>
          </a:p>
        </p:txBody>
      </p:sp>
      <p:sp>
        <p:nvSpPr>
          <p:cNvPr id="104452" name="Rectangle 2">
            <a:extLst>
              <a:ext uri="{FF2B5EF4-FFF2-40B4-BE49-F238E27FC236}">
                <a16:creationId xmlns:a16="http://schemas.microsoft.com/office/drawing/2014/main" id="{12835FE3-C7E8-44B4-9CC6-5B3FE4DC1473}"/>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Exercise 1e. How fast was that dinosaur moving?</a:t>
            </a:r>
          </a:p>
        </p:txBody>
      </p:sp>
      <p:sp>
        <p:nvSpPr>
          <p:cNvPr id="33795" name="Rectangle 3">
            <a:extLst>
              <a:ext uri="{FF2B5EF4-FFF2-40B4-BE49-F238E27FC236}">
                <a16:creationId xmlns:a16="http://schemas.microsoft.com/office/drawing/2014/main" id="{5E8E6C09-74CB-4818-962F-122C150CCC3B}"/>
              </a:ext>
            </a:extLst>
          </p:cNvPr>
          <p:cNvSpPr>
            <a:spLocks noGrp="1" noChangeArrowheads="1"/>
          </p:cNvSpPr>
          <p:nvPr>
            <p:ph type="body" idx="1"/>
          </p:nvPr>
        </p:nvSpPr>
        <p:spPr>
          <a:xfrm>
            <a:off x="152400" y="533400"/>
            <a:ext cx="8763000" cy="3687763"/>
          </a:xfrm>
        </p:spPr>
        <p:txBody>
          <a:bodyPr/>
          <a:lstStyle/>
          <a:p>
            <a:pPr eaLnBrk="1" hangingPunct="1">
              <a:buFont typeface="Wingdings" panose="05000000000000000000" pitchFamily="2" charset="2"/>
              <a:buChar char="q"/>
            </a:pPr>
            <a:r>
              <a:rPr lang="en-US" altLang="en-US" sz="2800"/>
              <a:t>Now let’s think about biomechanics, and what data might be useful to us when trying to figure out how fast an animal was moving, based on its tracks.</a:t>
            </a:r>
          </a:p>
          <a:p>
            <a:pPr eaLnBrk="1" hangingPunct="1">
              <a:buFont typeface="Wingdings" panose="05000000000000000000" pitchFamily="2" charset="2"/>
              <a:buChar char="q"/>
            </a:pPr>
            <a:r>
              <a:rPr lang="en-US" altLang="en-US" sz="2800"/>
              <a:t>Naturally, most animals move around using their legs and feet.  </a:t>
            </a:r>
          </a:p>
          <a:p>
            <a:pPr eaLnBrk="1" hangingPunct="1">
              <a:buFont typeface="Wingdings" panose="05000000000000000000" pitchFamily="2" charset="2"/>
              <a:buChar char="q"/>
            </a:pPr>
            <a:r>
              <a:rPr lang="en-US" altLang="en-US" sz="2800"/>
              <a:t>Therefore, some measurement of an animal’s legs or feet might come in handy.</a:t>
            </a:r>
          </a:p>
          <a:p>
            <a:pPr eaLnBrk="1" hangingPunct="1">
              <a:buFont typeface="Wingdings" panose="05000000000000000000" pitchFamily="2" charset="2"/>
              <a:buChar char="q"/>
            </a:pPr>
            <a:r>
              <a:rPr lang="en-US" altLang="en-US" sz="2800"/>
              <a:t>There are several different characteristics of an animal’s feet/legs that we can measure, either directly, or from their tracks.</a:t>
            </a:r>
          </a:p>
          <a:p>
            <a:pPr eaLnBrk="1" hangingPunct="1">
              <a:buFont typeface="Wingdings" panose="05000000000000000000" pitchFamily="2" charset="2"/>
              <a:buChar char="q"/>
            </a:pPr>
            <a:r>
              <a:rPr lang="en-US" altLang="en-US" sz="2800"/>
              <a:t>The next slide presents a few of these measurements.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ECE6D2DA-11B4-4B3F-911C-C72DC0442420}"/>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5E90A39-91CF-47AC-9122-7D442EC13452}" type="slidenum">
              <a:rPr lang="en-US" altLang="en-US" sz="1400" b="0">
                <a:latin typeface="Arial" panose="020B0604020202020204" pitchFamily="34" charset="0"/>
              </a:rPr>
              <a:pPr eaLnBrk="1" hangingPunct="1"/>
              <a:t>87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AA24B8D3-13F9-4CE9-ACA0-F7735435403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C997A42-F343-4AA5-84D6-97EA20027C19}" type="slidenum">
              <a:rPr lang="en-US" altLang="en-US" sz="1400" b="0">
                <a:latin typeface="Arial" panose="020B0604020202020204" pitchFamily="34" charset="0"/>
              </a:rPr>
              <a:pPr algn="r" eaLnBrk="1" hangingPunct="1"/>
              <a:t>87</a:t>
            </a:fld>
            <a:endParaRPr lang="en-US" altLang="en-US" sz="1400" b="0">
              <a:latin typeface="Arial" panose="020B0604020202020204" pitchFamily="34" charset="0"/>
            </a:endParaRPr>
          </a:p>
        </p:txBody>
      </p:sp>
      <p:sp>
        <p:nvSpPr>
          <p:cNvPr id="105476" name="Rectangle 2">
            <a:extLst>
              <a:ext uri="{FF2B5EF4-FFF2-40B4-BE49-F238E27FC236}">
                <a16:creationId xmlns:a16="http://schemas.microsoft.com/office/drawing/2014/main" id="{5C3BE5BB-7655-4639-85CE-BFF97070DDBD}"/>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Exercise 1e. How fast was that dinosaur moving?</a:t>
            </a:r>
          </a:p>
        </p:txBody>
      </p:sp>
      <p:sp>
        <p:nvSpPr>
          <p:cNvPr id="33795" name="Rectangle 3">
            <a:extLst>
              <a:ext uri="{FF2B5EF4-FFF2-40B4-BE49-F238E27FC236}">
                <a16:creationId xmlns:a16="http://schemas.microsoft.com/office/drawing/2014/main" id="{94B0BB9D-CBEB-47C8-AFC3-03D645FF22D5}"/>
              </a:ext>
            </a:extLst>
          </p:cNvPr>
          <p:cNvSpPr>
            <a:spLocks noGrp="1" noChangeArrowheads="1"/>
          </p:cNvSpPr>
          <p:nvPr>
            <p:ph type="body" idx="1"/>
          </p:nvPr>
        </p:nvSpPr>
        <p:spPr>
          <a:xfrm>
            <a:off x="3962400" y="685800"/>
            <a:ext cx="4876800" cy="3687763"/>
          </a:xfrm>
        </p:spPr>
        <p:txBody>
          <a:bodyPr/>
          <a:lstStyle/>
          <a:p>
            <a:pPr eaLnBrk="1" hangingPunct="1">
              <a:buFont typeface="Wingdings" panose="05000000000000000000" pitchFamily="2" charset="2"/>
              <a:buChar char="q"/>
            </a:pPr>
            <a:r>
              <a:rPr lang="en-US" altLang="en-US" sz="2600" b="1">
                <a:solidFill>
                  <a:srgbClr val="FF6699"/>
                </a:solidFill>
              </a:rPr>
              <a:t>Stride length</a:t>
            </a:r>
            <a:r>
              <a:rPr lang="en-US" altLang="en-US" sz="2600">
                <a:solidFill>
                  <a:srgbClr val="FF6699"/>
                </a:solidFill>
              </a:rPr>
              <a:t> </a:t>
            </a:r>
            <a:r>
              <a:rPr lang="en-US" altLang="en-US" sz="2600"/>
              <a:t>is the distance from heel to heel (or toe to toe) on consecutive tracks made by the same foot.</a:t>
            </a:r>
          </a:p>
          <a:p>
            <a:pPr eaLnBrk="1" hangingPunct="1">
              <a:buFont typeface="Wingdings" panose="05000000000000000000" pitchFamily="2" charset="2"/>
              <a:buChar char="q"/>
            </a:pPr>
            <a:r>
              <a:rPr lang="en-US" altLang="en-US" sz="2600" b="1">
                <a:solidFill>
                  <a:srgbClr val="FF6699"/>
                </a:solidFill>
              </a:rPr>
              <a:t>Track length</a:t>
            </a:r>
            <a:r>
              <a:rPr lang="en-US" altLang="en-US" sz="2600">
                <a:solidFill>
                  <a:srgbClr val="FF6699"/>
                </a:solidFill>
              </a:rPr>
              <a:t> </a:t>
            </a:r>
            <a:r>
              <a:rPr lang="en-US" altLang="en-US" sz="2600"/>
              <a:t>is a good approximator of foot length, and is just measured from the rearmost to forwardmost point of a track, along the direction of movement.</a:t>
            </a:r>
          </a:p>
          <a:p>
            <a:pPr eaLnBrk="1" hangingPunct="1">
              <a:buFont typeface="Wingdings" panose="05000000000000000000" pitchFamily="2" charset="2"/>
              <a:buChar char="q"/>
            </a:pPr>
            <a:r>
              <a:rPr lang="en-US" altLang="en-US" sz="2600" b="1">
                <a:solidFill>
                  <a:srgbClr val="FF6699"/>
                </a:solidFill>
              </a:rPr>
              <a:t>Leg length</a:t>
            </a:r>
            <a:r>
              <a:rPr lang="en-US" altLang="en-US" sz="2600">
                <a:solidFill>
                  <a:srgbClr val="FF6699"/>
                </a:solidFill>
              </a:rPr>
              <a:t> </a:t>
            </a:r>
            <a:r>
              <a:rPr lang="en-US" altLang="en-US" sz="2600"/>
              <a:t>is measured as the distance between an animal’s hip joint and the base of the foot.</a:t>
            </a:r>
            <a:endParaRPr lang="en-US" altLang="en-US" sz="2600" b="1"/>
          </a:p>
        </p:txBody>
      </p:sp>
      <p:pic>
        <p:nvPicPr>
          <p:cNvPr id="105478" name="Picture 6">
            <a:extLst>
              <a:ext uri="{FF2B5EF4-FFF2-40B4-BE49-F238E27FC236}">
                <a16:creationId xmlns:a16="http://schemas.microsoft.com/office/drawing/2014/main" id="{F0DAE8B9-D646-4713-98D7-5E70CD26ED3F}"/>
              </a:ext>
            </a:extLst>
          </p:cNvPr>
          <p:cNvPicPr>
            <a:picLocks/>
          </p:cNvPicPr>
          <p:nvPr/>
        </p:nvPicPr>
        <p:blipFill>
          <a:blip r:embed="rId2">
            <a:extLst>
              <a:ext uri="{28A0092B-C50C-407E-A947-70E740481C1C}">
                <a14:useLocalDpi xmlns:a14="http://schemas.microsoft.com/office/drawing/2010/main" val="0"/>
              </a:ext>
            </a:extLst>
          </a:blip>
          <a:srcRect l="5382" t="4120" r="7178" b="6178"/>
          <a:stretch>
            <a:fillRect/>
          </a:stretch>
        </p:blipFill>
        <p:spPr bwMode="auto">
          <a:xfrm>
            <a:off x="152400" y="685800"/>
            <a:ext cx="3743325"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B536B485-57C7-495F-A09E-386AD5F0F740}"/>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34998F9-806A-456D-9C62-243ADB16CA15}" type="slidenum">
              <a:rPr lang="en-US" altLang="en-US" sz="1400" b="0">
                <a:latin typeface="Arial" panose="020B0604020202020204" pitchFamily="34" charset="0"/>
              </a:rPr>
              <a:pPr eaLnBrk="1" hangingPunct="1"/>
              <a:t>88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B340919A-E625-4DDA-8B1B-F268B064EFD7}"/>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BD4F8CB-666F-483D-9261-55995F125F3E}" type="slidenum">
              <a:rPr lang="en-US" altLang="en-US" sz="1400" b="0">
                <a:latin typeface="Arial" panose="020B0604020202020204" pitchFamily="34" charset="0"/>
              </a:rPr>
              <a:pPr algn="r" eaLnBrk="1" hangingPunct="1"/>
              <a:t>88</a:t>
            </a:fld>
            <a:endParaRPr lang="en-US" altLang="en-US" sz="1400" b="0">
              <a:latin typeface="Arial" panose="020B0604020202020204" pitchFamily="34" charset="0"/>
            </a:endParaRPr>
          </a:p>
        </p:txBody>
      </p:sp>
      <p:sp>
        <p:nvSpPr>
          <p:cNvPr id="106500" name="Rectangle 2">
            <a:extLst>
              <a:ext uri="{FF2B5EF4-FFF2-40B4-BE49-F238E27FC236}">
                <a16:creationId xmlns:a16="http://schemas.microsoft.com/office/drawing/2014/main" id="{A08B600E-54EF-4ACD-8269-3C981B5CEB7B}"/>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Exercise 1e. How fast was that dinosaur moving?</a:t>
            </a:r>
          </a:p>
        </p:txBody>
      </p:sp>
      <p:sp>
        <p:nvSpPr>
          <p:cNvPr id="33795" name="Rectangle 3">
            <a:extLst>
              <a:ext uri="{FF2B5EF4-FFF2-40B4-BE49-F238E27FC236}">
                <a16:creationId xmlns:a16="http://schemas.microsoft.com/office/drawing/2014/main" id="{4C5A25D7-FDEC-40A0-8C82-B0CA0E2073FC}"/>
              </a:ext>
            </a:extLst>
          </p:cNvPr>
          <p:cNvSpPr>
            <a:spLocks noGrp="1" noChangeArrowheads="1"/>
          </p:cNvSpPr>
          <p:nvPr>
            <p:ph type="body" idx="1"/>
          </p:nvPr>
        </p:nvSpPr>
        <p:spPr>
          <a:xfrm>
            <a:off x="304800" y="685800"/>
            <a:ext cx="8534400" cy="3687763"/>
          </a:xfrm>
        </p:spPr>
        <p:txBody>
          <a:bodyPr/>
          <a:lstStyle/>
          <a:p>
            <a:pPr eaLnBrk="1" hangingPunct="1">
              <a:buFont typeface="Wingdings" panose="05000000000000000000" pitchFamily="2" charset="2"/>
              <a:buChar char="q"/>
            </a:pPr>
            <a:r>
              <a:rPr lang="en-US" altLang="en-US" sz="2800" b="1"/>
              <a:t>Remember, we are interested in estimating an animal’s </a:t>
            </a:r>
            <a:r>
              <a:rPr lang="en-US" altLang="en-US" sz="2800" b="1">
                <a:solidFill>
                  <a:srgbClr val="FF6699"/>
                </a:solidFill>
              </a:rPr>
              <a:t>speed</a:t>
            </a:r>
            <a:r>
              <a:rPr lang="en-US" altLang="en-US" sz="2800" b="1"/>
              <a:t> from its tracks.</a:t>
            </a:r>
          </a:p>
          <a:p>
            <a:pPr eaLnBrk="1" hangingPunct="1">
              <a:buFont typeface="Wingdings" panose="05000000000000000000" pitchFamily="2" charset="2"/>
              <a:buChar char="q"/>
            </a:pPr>
            <a:r>
              <a:rPr lang="en-US" altLang="en-US" sz="2800" b="1"/>
              <a:t>Speed is just a measure of distance traveled divided by the time it took to travel that distance.  Expressed mathematically, </a:t>
            </a:r>
          </a:p>
          <a:p>
            <a:pPr algn="ctr" eaLnBrk="1" hangingPunct="1">
              <a:buFontTx/>
              <a:buNone/>
            </a:pPr>
            <a:r>
              <a:rPr lang="en-US" altLang="en-US" sz="3600" b="1">
                <a:solidFill>
                  <a:srgbClr val="FF6699"/>
                </a:solidFill>
              </a:rPr>
              <a:t>speed = distance/time</a:t>
            </a:r>
          </a:p>
          <a:p>
            <a:pPr eaLnBrk="1" hangingPunct="1">
              <a:buFont typeface="Wingdings" panose="05000000000000000000" pitchFamily="2" charset="2"/>
              <a:buChar char="q"/>
            </a:pPr>
            <a:r>
              <a:rPr lang="en-US" altLang="en-US" sz="2800" b="1"/>
              <a:t>Scientists usually use metric units for measuring many things, so in this exercise, you should do the same.</a:t>
            </a:r>
          </a:p>
          <a:p>
            <a:pPr lvl="1" eaLnBrk="1" hangingPunct="1">
              <a:buFont typeface="Wingdings" panose="05000000000000000000" pitchFamily="2" charset="2"/>
              <a:buChar char="q"/>
            </a:pPr>
            <a:r>
              <a:rPr lang="en-US" altLang="en-US" sz="2400" b="1"/>
              <a:t>All measurements of length or distance in this exercise should be done in (or later converted to) </a:t>
            </a:r>
            <a:r>
              <a:rPr lang="en-US" altLang="en-US" sz="2400" b="1">
                <a:solidFill>
                  <a:srgbClr val="FF6699"/>
                </a:solidFill>
              </a:rPr>
              <a:t>meters</a:t>
            </a:r>
            <a:r>
              <a:rPr lang="en-US" altLang="en-US" sz="2400" b="1"/>
              <a:t>.</a:t>
            </a:r>
          </a:p>
          <a:p>
            <a:pPr lvl="1" eaLnBrk="1" hangingPunct="1">
              <a:buFont typeface="Wingdings" panose="05000000000000000000" pitchFamily="2" charset="2"/>
              <a:buChar char="q"/>
            </a:pPr>
            <a:r>
              <a:rPr lang="en-US" altLang="en-US" sz="2400" b="1"/>
              <a:t>Measurements of time will be done in </a:t>
            </a:r>
            <a:r>
              <a:rPr lang="en-US" altLang="en-US" sz="2400" b="1">
                <a:solidFill>
                  <a:srgbClr val="FF6699"/>
                </a:solidFill>
              </a:rPr>
              <a:t>seconds</a:t>
            </a:r>
            <a:r>
              <a:rPr lang="en-US" altLang="en-US" sz="2400" b="1"/>
              <a:t>.</a:t>
            </a:r>
          </a:p>
          <a:p>
            <a:pPr lvl="1" eaLnBrk="1" hangingPunct="1">
              <a:buFont typeface="Wingdings" panose="05000000000000000000" pitchFamily="2" charset="2"/>
              <a:buChar char="q"/>
            </a:pPr>
            <a:endParaRPr lang="en-US" altLang="en-US" sz="2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79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C0278365-B27A-4B3E-A9CA-36729F901D3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F90BFD1-9425-4855-A22C-41B11EFF1F12}" type="slidenum">
              <a:rPr lang="en-US" altLang="en-US" sz="1400" b="0">
                <a:latin typeface="Arial" panose="020B0604020202020204" pitchFamily="34" charset="0"/>
              </a:rPr>
              <a:pPr eaLnBrk="1" hangingPunct="1"/>
              <a:t>89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FA4F9FDC-B8EE-4F0E-AAF0-61C999E7A97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033A78C-E6AC-44DD-9B61-9BB2DDA8C6A6}" type="slidenum">
              <a:rPr lang="en-US" altLang="en-US" sz="1400" b="0">
                <a:latin typeface="Arial" panose="020B0604020202020204" pitchFamily="34" charset="0"/>
              </a:rPr>
              <a:pPr algn="r" eaLnBrk="1" hangingPunct="1"/>
              <a:t>89</a:t>
            </a:fld>
            <a:endParaRPr lang="en-US" altLang="en-US" sz="1400" b="0">
              <a:latin typeface="Arial" panose="020B0604020202020204" pitchFamily="34" charset="0"/>
            </a:endParaRPr>
          </a:p>
        </p:txBody>
      </p:sp>
      <p:sp>
        <p:nvSpPr>
          <p:cNvPr id="107524" name="Rectangle 2">
            <a:extLst>
              <a:ext uri="{FF2B5EF4-FFF2-40B4-BE49-F238E27FC236}">
                <a16:creationId xmlns:a16="http://schemas.microsoft.com/office/drawing/2014/main" id="{DD7304D7-14D1-4459-8066-17670D5E7FAD}"/>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Exercise 1e. How fast was that dinosaur moving?</a:t>
            </a:r>
          </a:p>
        </p:txBody>
      </p:sp>
      <p:sp>
        <p:nvSpPr>
          <p:cNvPr id="33795" name="Rectangle 3">
            <a:extLst>
              <a:ext uri="{FF2B5EF4-FFF2-40B4-BE49-F238E27FC236}">
                <a16:creationId xmlns:a16="http://schemas.microsoft.com/office/drawing/2014/main" id="{A60866AF-9030-4865-87CC-57140AF978AC}"/>
              </a:ext>
            </a:extLst>
          </p:cNvPr>
          <p:cNvSpPr>
            <a:spLocks noGrp="1" noChangeArrowheads="1"/>
          </p:cNvSpPr>
          <p:nvPr>
            <p:ph type="body" idx="1"/>
          </p:nvPr>
        </p:nvSpPr>
        <p:spPr>
          <a:xfrm>
            <a:off x="304800" y="685800"/>
            <a:ext cx="8534400" cy="3687763"/>
          </a:xfrm>
        </p:spPr>
        <p:txBody>
          <a:bodyPr/>
          <a:lstStyle/>
          <a:p>
            <a:pPr eaLnBrk="1" hangingPunct="1">
              <a:buFont typeface="Wingdings" panose="05000000000000000000" pitchFamily="2" charset="2"/>
              <a:buChar char="q"/>
            </a:pPr>
            <a:r>
              <a:rPr lang="en-US" altLang="en-US" sz="2400"/>
              <a:t>In this exercise, you will also be calculating a value for </a:t>
            </a:r>
            <a:r>
              <a:rPr lang="en-US" altLang="en-US" sz="2400" b="1" i="1">
                <a:solidFill>
                  <a:srgbClr val="FF6699"/>
                </a:solidFill>
              </a:rPr>
              <a:t>dimensionless speed</a:t>
            </a:r>
            <a:r>
              <a:rPr lang="en-US" altLang="en-US" sz="2400"/>
              <a:t>, for reasons which will become clear later.</a:t>
            </a:r>
          </a:p>
          <a:p>
            <a:pPr eaLnBrk="1" hangingPunct="1">
              <a:buFont typeface="Wingdings" panose="05000000000000000000" pitchFamily="2" charset="2"/>
              <a:buChar char="q"/>
            </a:pPr>
            <a:r>
              <a:rPr lang="en-US" altLang="en-US" sz="2400"/>
              <a:t>Dimensionless speed is calculated as </a:t>
            </a:r>
            <a:r>
              <a:rPr lang="en-US" altLang="en-US" sz="2400" b="1" i="1">
                <a:solidFill>
                  <a:srgbClr val="FF6699"/>
                </a:solidFill>
              </a:rPr>
              <a:t>the speed divided by the square root of the product of leg length and the gravitational constant, which is equal to  9.81 meters per second squared</a:t>
            </a:r>
            <a:r>
              <a:rPr lang="en-US" altLang="en-US" sz="2400"/>
              <a:t>.</a:t>
            </a:r>
          </a:p>
          <a:p>
            <a:pPr eaLnBrk="1" hangingPunct="1">
              <a:buFont typeface="Wingdings" panose="05000000000000000000" pitchFamily="2" charset="2"/>
              <a:buChar char="q"/>
            </a:pPr>
            <a:r>
              <a:rPr lang="en-US" altLang="en-US" sz="2400"/>
              <a:t>Expressed mathematically, the equation for calculating dimensionless speed looks like the formula below.</a:t>
            </a:r>
          </a:p>
          <a:p>
            <a:pPr eaLnBrk="1" hangingPunct="1">
              <a:buFont typeface="Wingdings" panose="05000000000000000000" pitchFamily="2" charset="2"/>
              <a:buChar char="q"/>
            </a:pPr>
            <a:endParaRPr lang="en-US" altLang="en-US" sz="2400"/>
          </a:p>
          <a:p>
            <a:pPr eaLnBrk="1" hangingPunct="1">
              <a:buFont typeface="Wingdings" panose="05000000000000000000" pitchFamily="2" charset="2"/>
              <a:buChar char="q"/>
            </a:pPr>
            <a:endParaRPr lang="en-US" altLang="en-US" sz="2400"/>
          </a:p>
          <a:p>
            <a:pPr eaLnBrk="1" hangingPunct="1">
              <a:buFont typeface="Wingdings" panose="05000000000000000000" pitchFamily="2" charset="2"/>
              <a:buChar char="q"/>
            </a:pPr>
            <a:endParaRPr lang="en-US" altLang="en-US" sz="2400"/>
          </a:p>
          <a:p>
            <a:pPr eaLnBrk="1" hangingPunct="1">
              <a:buFont typeface="Wingdings" panose="05000000000000000000" pitchFamily="2" charset="2"/>
              <a:buChar char="q"/>
            </a:pPr>
            <a:r>
              <a:rPr lang="en-US" altLang="en-US" sz="2400"/>
              <a:t>Look carefully at the formula for dimensionless speed.</a:t>
            </a:r>
          </a:p>
          <a:p>
            <a:pPr eaLnBrk="1" hangingPunct="1">
              <a:buFont typeface="Wingdings" panose="05000000000000000000" pitchFamily="2" charset="2"/>
              <a:buChar char="q"/>
            </a:pPr>
            <a:r>
              <a:rPr lang="en-US" altLang="en-US" sz="2400"/>
              <a:t>Why do you think it is called “dimensionless”?</a:t>
            </a:r>
          </a:p>
          <a:p>
            <a:pPr lvl="1" eaLnBrk="1" hangingPunct="1">
              <a:buFont typeface="Wingdings" panose="05000000000000000000" pitchFamily="2" charset="2"/>
              <a:buChar char="q"/>
            </a:pPr>
            <a:endParaRPr lang="en-US" altLang="en-US" sz="2400" b="1"/>
          </a:p>
        </p:txBody>
      </p:sp>
      <p:pic>
        <p:nvPicPr>
          <p:cNvPr id="58370" name="Picture 2">
            <a:extLst>
              <a:ext uri="{FF2B5EF4-FFF2-40B4-BE49-F238E27FC236}">
                <a16:creationId xmlns:a16="http://schemas.microsoft.com/office/drawing/2014/main" id="{8835D5A0-7F2F-41C8-AAB2-314F65C8F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581" b="18581"/>
          <a:stretch>
            <a:fillRect/>
          </a:stretch>
        </p:blipFill>
        <p:spPr bwMode="auto">
          <a:xfrm>
            <a:off x="457200" y="4343400"/>
            <a:ext cx="806767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837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C19DAD8-93F5-4A86-A0EF-726E4A21FA3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32C0546-0E71-4C8F-AEE6-43E26B8EE6AD}" type="slidenum">
              <a:rPr lang="en-US" altLang="en-US" sz="1400" b="0">
                <a:latin typeface="Arial" panose="020B0604020202020204" pitchFamily="34" charset="0"/>
              </a:rPr>
              <a:pPr eaLnBrk="1" hangingPunct="1"/>
              <a:t>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A5751BED-3845-49FB-BE1A-6FBF4D84EF5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3DBA6BE-AF58-453D-A1C8-470BA13C08A4}" type="slidenum">
              <a:rPr lang="en-US" altLang="en-US" sz="1400" b="0">
                <a:latin typeface="Arial" panose="020B0604020202020204" pitchFamily="34" charset="0"/>
              </a:rPr>
              <a:pPr algn="r" eaLnBrk="1" hangingPunct="1"/>
              <a:t>9</a:t>
            </a:fld>
            <a:endParaRPr lang="en-US" altLang="en-US" sz="1400" b="0">
              <a:latin typeface="Arial" panose="020B0604020202020204" pitchFamily="34" charset="0"/>
            </a:endParaRPr>
          </a:p>
        </p:txBody>
      </p:sp>
      <p:sp>
        <p:nvSpPr>
          <p:cNvPr id="25604" name="Rectangle 2">
            <a:extLst>
              <a:ext uri="{FF2B5EF4-FFF2-40B4-BE49-F238E27FC236}">
                <a16:creationId xmlns:a16="http://schemas.microsoft.com/office/drawing/2014/main" id="{4F916479-F039-4D36-850C-0FBA48698D94}"/>
              </a:ext>
            </a:extLst>
          </p:cNvPr>
          <p:cNvSpPr>
            <a:spLocks noGrp="1" noChangeArrowheads="1"/>
          </p:cNvSpPr>
          <p:nvPr>
            <p:ph type="title"/>
          </p:nvPr>
        </p:nvSpPr>
        <p:spPr>
          <a:xfrm>
            <a:off x="381000" y="228600"/>
            <a:ext cx="8229600" cy="762000"/>
          </a:xfrm>
          <a:solidFill>
            <a:srgbClr val="D52FCD"/>
          </a:solidFill>
          <a:ln w="38100">
            <a:solidFill>
              <a:schemeClr val="tx1"/>
            </a:solidFill>
            <a:miter lim="800000"/>
            <a:headEnd/>
            <a:tailEnd/>
          </a:ln>
        </p:spPr>
        <p:txBody>
          <a:bodyPr/>
          <a:lstStyle/>
          <a:p>
            <a:pPr eaLnBrk="1" hangingPunct="1"/>
            <a:r>
              <a:rPr lang="en-US" altLang="en-US" sz="2400" b="1"/>
              <a:t>Exercise 1a. Matching Animal Tracks</a:t>
            </a:r>
          </a:p>
        </p:txBody>
      </p:sp>
      <p:sp>
        <p:nvSpPr>
          <p:cNvPr id="25605" name="Rectangle 3">
            <a:extLst>
              <a:ext uri="{FF2B5EF4-FFF2-40B4-BE49-F238E27FC236}">
                <a16:creationId xmlns:a16="http://schemas.microsoft.com/office/drawing/2014/main" id="{4874BD9F-C30A-4A45-9CB6-AF242251CBA0}"/>
              </a:ext>
            </a:extLst>
          </p:cNvPr>
          <p:cNvSpPr>
            <a:spLocks noGrp="1" noChangeArrowheads="1"/>
          </p:cNvSpPr>
          <p:nvPr>
            <p:ph type="body" idx="1"/>
          </p:nvPr>
        </p:nvSpPr>
        <p:spPr>
          <a:xfrm>
            <a:off x="457200" y="1143000"/>
            <a:ext cx="8229600" cy="5715000"/>
          </a:xfrm>
        </p:spPr>
        <p:txBody>
          <a:bodyPr/>
          <a:lstStyle/>
          <a:p>
            <a:pPr eaLnBrk="1" hangingPunct="1">
              <a:buFontTx/>
              <a:buNone/>
            </a:pPr>
            <a:r>
              <a:rPr lang="en-US" altLang="en-US" b="1" u="sng"/>
              <a:t>Materials:</a:t>
            </a:r>
          </a:p>
          <a:p>
            <a:pPr eaLnBrk="1" hangingPunct="1">
              <a:buFont typeface="Wingdings" panose="05000000000000000000" pitchFamily="2" charset="2"/>
              <a:buChar char="q"/>
            </a:pPr>
            <a:r>
              <a:rPr lang="en-US" altLang="en-US" sz="2800" b="1"/>
              <a:t>Set of animal tracks cast in resin</a:t>
            </a:r>
          </a:p>
          <a:p>
            <a:pPr eaLnBrk="1" hangingPunct="1">
              <a:buFont typeface="Wingdings" panose="05000000000000000000" pitchFamily="2" charset="2"/>
              <a:buChar char="q"/>
            </a:pPr>
            <a:r>
              <a:rPr lang="en-US" altLang="en-US" sz="2800" b="1"/>
              <a:t>Set of sheets, each with pictures of the tracks and animals that made, them along with the names of the animals.</a:t>
            </a:r>
          </a:p>
          <a:p>
            <a:pPr lvl="1" eaLnBrk="1" hangingPunct="1">
              <a:buFont typeface="Wingdings" panose="05000000000000000000" pitchFamily="2" charset="2"/>
              <a:buChar char="q"/>
            </a:pPr>
            <a:r>
              <a:rPr lang="en-US" altLang="en-US" sz="2400" b="1"/>
              <a:t>Alternatively, teachers may use the slides in this presentation in place of these sheets, as explained on the following slide.</a:t>
            </a:r>
          </a:p>
          <a:p>
            <a:pPr eaLnBrk="1" hangingPunct="1">
              <a:buFont typeface="Wingdings" panose="05000000000000000000" pitchFamily="2" charset="2"/>
              <a:buChar char="q"/>
            </a:pPr>
            <a:endParaRPr lang="en-US" altLang="en-US" sz="2800" b="1"/>
          </a:p>
          <a:p>
            <a:pPr eaLnBrk="1" hangingPunct="1">
              <a:buFont typeface="Wingdings" panose="05000000000000000000" pitchFamily="2" charset="2"/>
              <a:buNone/>
            </a:pPr>
            <a:endParaRPr lang="en-US" altLang="en-US" sz="2800" b="1"/>
          </a:p>
          <a:p>
            <a:pPr eaLnBrk="1" hangingPunct="1">
              <a:buFont typeface="Wingdings" panose="05000000000000000000" pitchFamily="2" charset="2"/>
              <a:buNone/>
            </a:pPr>
            <a:endParaRPr lang="en-US" altLang="en-US" sz="2800" b="1"/>
          </a:p>
          <a:p>
            <a:pPr eaLnBrk="1" hangingPunct="1">
              <a:buFont typeface="Wingdings" panose="05000000000000000000" pitchFamily="2" charset="2"/>
              <a:buChar char="q"/>
            </a:pPr>
            <a:endParaRPr lang="en-US" altLang="en-US" sz="3600" b="1"/>
          </a:p>
          <a:p>
            <a:pPr eaLnBrk="1" hangingPunct="1">
              <a:buFont typeface="Wingdings" panose="05000000000000000000" pitchFamily="2" charset="2"/>
              <a:buChar char="q"/>
            </a:pPr>
            <a:endParaRPr lang="en-US" altLang="en-US" sz="3600" b="1"/>
          </a:p>
          <a:p>
            <a:pPr eaLnBrk="1" hangingPunct="1">
              <a:buFont typeface="Wingdings" panose="05000000000000000000" pitchFamily="2" charset="2"/>
              <a:buChar char="q"/>
            </a:pPr>
            <a:endParaRPr lang="en-US" altLang="en-US" sz="3600" b="1"/>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F04D5B93-828C-4FE5-90C6-D042A6B42DD5}"/>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9BE8DB7-21DC-404D-A29B-8377B2A81343}" type="slidenum">
              <a:rPr lang="en-US" altLang="en-US" sz="1400" b="0">
                <a:latin typeface="Arial" panose="020B0604020202020204" pitchFamily="34" charset="0"/>
              </a:rPr>
              <a:pPr eaLnBrk="1" hangingPunct="1"/>
              <a:t>90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9140C65F-3B0B-4E13-A3A0-6A2F4ED9910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3EC78E9-7C25-4D80-8ED0-05EBA9D5F548}" type="slidenum">
              <a:rPr lang="en-US" altLang="en-US" sz="1400" b="0">
                <a:latin typeface="Arial" panose="020B0604020202020204" pitchFamily="34" charset="0"/>
              </a:rPr>
              <a:pPr algn="r" eaLnBrk="1" hangingPunct="1"/>
              <a:t>90</a:t>
            </a:fld>
            <a:endParaRPr lang="en-US" altLang="en-US" sz="1400" b="0">
              <a:latin typeface="Arial" panose="020B0604020202020204" pitchFamily="34" charset="0"/>
            </a:endParaRPr>
          </a:p>
        </p:txBody>
      </p:sp>
      <p:sp>
        <p:nvSpPr>
          <p:cNvPr id="108548" name="Rectangle 2">
            <a:extLst>
              <a:ext uri="{FF2B5EF4-FFF2-40B4-BE49-F238E27FC236}">
                <a16:creationId xmlns:a16="http://schemas.microsoft.com/office/drawing/2014/main" id="{E6A6352D-70B2-4E1E-B987-66266181DEAC}"/>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Exercise 1e. How fast was that dinosaur moving?</a:t>
            </a:r>
          </a:p>
        </p:txBody>
      </p:sp>
      <p:sp>
        <p:nvSpPr>
          <p:cNvPr id="33795" name="Rectangle 3">
            <a:extLst>
              <a:ext uri="{FF2B5EF4-FFF2-40B4-BE49-F238E27FC236}">
                <a16:creationId xmlns:a16="http://schemas.microsoft.com/office/drawing/2014/main" id="{1B30FF2F-6F8D-4DC2-9669-A44E95C69C02}"/>
              </a:ext>
            </a:extLst>
          </p:cNvPr>
          <p:cNvSpPr>
            <a:spLocks noGrp="1" noChangeArrowheads="1"/>
          </p:cNvSpPr>
          <p:nvPr>
            <p:ph type="body" idx="1"/>
          </p:nvPr>
        </p:nvSpPr>
        <p:spPr>
          <a:xfrm>
            <a:off x="0" y="533400"/>
            <a:ext cx="8915400" cy="3687763"/>
          </a:xfrm>
        </p:spPr>
        <p:txBody>
          <a:bodyPr/>
          <a:lstStyle/>
          <a:p>
            <a:pPr eaLnBrk="1" hangingPunct="1">
              <a:buFont typeface="Wingdings" panose="05000000000000000000" pitchFamily="2" charset="2"/>
              <a:buChar char="q"/>
            </a:pPr>
            <a:r>
              <a:rPr lang="en-US" altLang="en-US" sz="2200"/>
              <a:t>You might be wondering how all this ties together in determining an animal’s speed from its tracks.</a:t>
            </a:r>
          </a:p>
          <a:p>
            <a:pPr eaLnBrk="1" hangingPunct="1">
              <a:buFont typeface="Wingdings" panose="05000000000000000000" pitchFamily="2" charset="2"/>
              <a:buChar char="q"/>
            </a:pPr>
            <a:r>
              <a:rPr lang="en-US" altLang="en-US" sz="2200"/>
              <a:t>Below is a scatter plot reproduced from a study by R. McNeill Alexander, at the University of Leeds in England, in which he plotted </a:t>
            </a:r>
            <a:r>
              <a:rPr lang="en-US" altLang="en-US" sz="2200" b="1">
                <a:solidFill>
                  <a:srgbClr val="FF6699"/>
                </a:solidFill>
              </a:rPr>
              <a:t>relative stride length</a:t>
            </a:r>
            <a:r>
              <a:rPr lang="en-US" altLang="en-US" sz="2200"/>
              <a:t> (which is </a:t>
            </a:r>
            <a:r>
              <a:rPr lang="en-US" altLang="en-US" sz="2200" b="1" i="1"/>
              <a:t>equal to stride length divided by leg length</a:t>
            </a:r>
            <a:r>
              <a:rPr lang="en-US" altLang="en-US" sz="2200"/>
              <a:t>) against dimensionless speed.</a:t>
            </a:r>
          </a:p>
          <a:p>
            <a:pPr eaLnBrk="1" hangingPunct="1">
              <a:buFont typeface="Wingdings" panose="05000000000000000000" pitchFamily="2" charset="2"/>
              <a:buChar char="q"/>
            </a:pPr>
            <a:r>
              <a:rPr lang="en-US" altLang="en-US" sz="2200" b="1"/>
              <a:t>Does this relationship appear to be linear?</a:t>
            </a:r>
          </a:p>
          <a:p>
            <a:pPr eaLnBrk="1" hangingPunct="1">
              <a:buFont typeface="Wingdings" panose="05000000000000000000" pitchFamily="2" charset="2"/>
              <a:buChar char="q"/>
            </a:pPr>
            <a:r>
              <a:rPr lang="en-US" altLang="en-US" sz="2200" b="1"/>
              <a:t>Do relative stride length and dimensionless speed appear to be positively or negatively correlated?</a:t>
            </a:r>
          </a:p>
          <a:p>
            <a:pPr eaLnBrk="1" hangingPunct="1">
              <a:buFont typeface="Wingdings" panose="05000000000000000000" pitchFamily="2" charset="2"/>
              <a:buChar char="q"/>
            </a:pPr>
            <a:r>
              <a:rPr lang="en-US" altLang="en-US" sz="2200" b="1"/>
              <a:t>Make a general statement relating these two variables, and try to think about this relationship </a:t>
            </a:r>
          </a:p>
          <a:p>
            <a:pPr eaLnBrk="1" hangingPunct="1">
              <a:buFontTx/>
              <a:buNone/>
            </a:pPr>
            <a:r>
              <a:rPr lang="en-US" altLang="en-US" sz="2200" b="1"/>
              <a:t>    in a biological context.  Why does</a:t>
            </a:r>
          </a:p>
          <a:p>
            <a:pPr eaLnBrk="1" hangingPunct="1">
              <a:buFontTx/>
              <a:buNone/>
            </a:pPr>
            <a:r>
              <a:rPr lang="en-US" altLang="en-US" sz="2200" b="1"/>
              <a:t>    this make sense?</a:t>
            </a:r>
          </a:p>
        </p:txBody>
      </p:sp>
      <p:pic>
        <p:nvPicPr>
          <p:cNvPr id="59394" name="Picture 2">
            <a:extLst>
              <a:ext uri="{FF2B5EF4-FFF2-40B4-BE49-F238E27FC236}">
                <a16:creationId xmlns:a16="http://schemas.microsoft.com/office/drawing/2014/main" id="{0E08CB55-6DF8-408D-A7A8-0FA0835DE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39" t="3000" r="1808" b="9000"/>
          <a:stretch>
            <a:fillRect/>
          </a:stretch>
        </p:blipFill>
        <p:spPr bwMode="auto">
          <a:xfrm>
            <a:off x="4860925" y="4310063"/>
            <a:ext cx="4283075"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59394"/>
                                        </p:tgtEl>
                                        <p:attrNameLst>
                                          <p:attrName>style.visibility</p:attrName>
                                        </p:attrNameLst>
                                      </p:cBhvr>
                                      <p:to>
                                        <p:strVal val="visible"/>
                                      </p:to>
                                    </p:set>
                                    <p:animEffect transition="in" filter="fade">
                                      <p:cBhvr>
                                        <p:cTn id="15" dur="500"/>
                                        <p:tgtEl>
                                          <p:spTgt spid="59394"/>
                                        </p:tgtEl>
                                      </p:cBhvr>
                                    </p:animEffect>
                                    <p:anim calcmode="lin" valueType="num">
                                      <p:cBhvr>
                                        <p:cTn id="16" dur="500" fill="hold"/>
                                        <p:tgtEl>
                                          <p:spTgt spid="59394"/>
                                        </p:tgtEl>
                                        <p:attrNameLst>
                                          <p:attrName>style.rotation</p:attrName>
                                        </p:attrNameLst>
                                      </p:cBhvr>
                                      <p:tavLst>
                                        <p:tav tm="0">
                                          <p:val>
                                            <p:fltVal val="720"/>
                                          </p:val>
                                        </p:tav>
                                        <p:tav tm="100000">
                                          <p:val>
                                            <p:fltVal val="0"/>
                                          </p:val>
                                        </p:tav>
                                      </p:tavLst>
                                    </p:anim>
                                    <p:anim calcmode="lin" valueType="num">
                                      <p:cBhvr>
                                        <p:cTn id="17" dur="500" fill="hold"/>
                                        <p:tgtEl>
                                          <p:spTgt spid="59394"/>
                                        </p:tgtEl>
                                        <p:attrNameLst>
                                          <p:attrName>ppt_h</p:attrName>
                                        </p:attrNameLst>
                                      </p:cBhvr>
                                      <p:tavLst>
                                        <p:tav tm="0">
                                          <p:val>
                                            <p:fltVal val="0"/>
                                          </p:val>
                                        </p:tav>
                                        <p:tav tm="100000">
                                          <p:val>
                                            <p:strVal val="#ppt_h"/>
                                          </p:val>
                                        </p:tav>
                                      </p:tavLst>
                                    </p:anim>
                                    <p:anim calcmode="lin" valueType="num">
                                      <p:cBhvr>
                                        <p:cTn id="18" dur="500" fill="hold"/>
                                        <p:tgtEl>
                                          <p:spTgt spid="59394"/>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9110C7C0-7C3A-4CE0-88C9-934F50ADA5C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3282929C-5503-4B57-9BAE-226556869DA2}" type="slidenum">
              <a:rPr lang="en-US" altLang="en-US" sz="1400" b="0">
                <a:latin typeface="Arial" panose="020B0604020202020204" pitchFamily="34" charset="0"/>
              </a:rPr>
              <a:pPr eaLnBrk="1" hangingPunct="1"/>
              <a:t>91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902968C4-D21E-4A4C-B698-673D8D4D6C58}"/>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B77DC75-5F64-4973-B598-B5E0CFC95209}" type="slidenum">
              <a:rPr lang="en-US" altLang="en-US" sz="1400" b="0">
                <a:latin typeface="Arial" panose="020B0604020202020204" pitchFamily="34" charset="0"/>
              </a:rPr>
              <a:pPr algn="r" eaLnBrk="1" hangingPunct="1"/>
              <a:t>91</a:t>
            </a:fld>
            <a:endParaRPr lang="en-US" altLang="en-US" sz="1400" b="0">
              <a:latin typeface="Arial" panose="020B0604020202020204" pitchFamily="34" charset="0"/>
            </a:endParaRPr>
          </a:p>
        </p:txBody>
      </p:sp>
      <p:sp>
        <p:nvSpPr>
          <p:cNvPr id="109572" name="Rectangle 2">
            <a:extLst>
              <a:ext uri="{FF2B5EF4-FFF2-40B4-BE49-F238E27FC236}">
                <a16:creationId xmlns:a16="http://schemas.microsoft.com/office/drawing/2014/main" id="{C5FCF0AA-525A-447E-A75F-9E6DB89A81C4}"/>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Exercise 1e. How fast was that dinosaur moving?</a:t>
            </a:r>
          </a:p>
        </p:txBody>
      </p:sp>
      <p:sp>
        <p:nvSpPr>
          <p:cNvPr id="33795" name="Rectangle 3">
            <a:extLst>
              <a:ext uri="{FF2B5EF4-FFF2-40B4-BE49-F238E27FC236}">
                <a16:creationId xmlns:a16="http://schemas.microsoft.com/office/drawing/2014/main" id="{29DAC1C6-9CC1-41B9-B3E0-FF983457D8F3}"/>
              </a:ext>
            </a:extLst>
          </p:cNvPr>
          <p:cNvSpPr>
            <a:spLocks noGrp="1" noChangeArrowheads="1"/>
          </p:cNvSpPr>
          <p:nvPr>
            <p:ph type="body" idx="1"/>
          </p:nvPr>
        </p:nvSpPr>
        <p:spPr>
          <a:xfrm>
            <a:off x="0" y="685800"/>
            <a:ext cx="8915400" cy="3687763"/>
          </a:xfrm>
        </p:spPr>
        <p:txBody>
          <a:bodyPr/>
          <a:lstStyle/>
          <a:p>
            <a:pPr eaLnBrk="1" hangingPunct="1">
              <a:buFont typeface="Wingdings" panose="05000000000000000000" pitchFamily="2" charset="2"/>
              <a:buChar char="q"/>
            </a:pPr>
            <a:r>
              <a:rPr lang="en-US" altLang="en-US" sz="2400"/>
              <a:t>In this exercise, you will duplicate Alexander’s experiment, using yourself and other students as subjects on which you will collect data on</a:t>
            </a:r>
          </a:p>
          <a:p>
            <a:pPr lvl="1" eaLnBrk="1" hangingPunct="1">
              <a:buFont typeface="Wingdings" panose="05000000000000000000" pitchFamily="2" charset="2"/>
              <a:buChar char="q"/>
            </a:pPr>
            <a:r>
              <a:rPr lang="en-US" altLang="en-US" sz="2400"/>
              <a:t>Leg length</a:t>
            </a:r>
          </a:p>
          <a:p>
            <a:pPr lvl="1" eaLnBrk="1" hangingPunct="1">
              <a:buFont typeface="Wingdings" panose="05000000000000000000" pitchFamily="2" charset="2"/>
              <a:buChar char="q"/>
            </a:pPr>
            <a:r>
              <a:rPr lang="en-US" altLang="en-US" sz="2400"/>
              <a:t>Stride length</a:t>
            </a:r>
          </a:p>
          <a:p>
            <a:pPr lvl="1" eaLnBrk="1" hangingPunct="1">
              <a:buFont typeface="Wingdings" panose="05000000000000000000" pitchFamily="2" charset="2"/>
              <a:buChar char="q"/>
            </a:pPr>
            <a:r>
              <a:rPr lang="en-US" altLang="en-US" sz="2400"/>
              <a:t>Speed</a:t>
            </a:r>
          </a:p>
          <a:p>
            <a:pPr eaLnBrk="1" hangingPunct="1">
              <a:buFont typeface="Wingdings" panose="05000000000000000000" pitchFamily="2" charset="2"/>
              <a:buChar char="q"/>
            </a:pPr>
            <a:r>
              <a:rPr lang="en-US" altLang="en-US" sz="2400"/>
              <a:t>For each student, the above data will be calculated at two different speeds: walking &amp; running.</a:t>
            </a:r>
          </a:p>
          <a:p>
            <a:pPr eaLnBrk="1" hangingPunct="1">
              <a:buFont typeface="Wingdings" panose="05000000000000000000" pitchFamily="2" charset="2"/>
              <a:buChar char="q"/>
            </a:pPr>
            <a:r>
              <a:rPr lang="en-US" altLang="en-US" sz="2400"/>
              <a:t>From these measurements, you will calculate other important values that we have already mentioned to help you construct a scatter plot similar to Alexander’s.</a:t>
            </a:r>
          </a:p>
          <a:p>
            <a:pPr eaLnBrk="1" hangingPunct="1">
              <a:buFont typeface="Wingdings" panose="05000000000000000000" pitchFamily="2" charset="2"/>
              <a:buChar char="q"/>
            </a:pPr>
            <a:r>
              <a:rPr lang="en-US" altLang="en-US" sz="2400"/>
              <a:t>You will also use your plot to help you calculate the speeds at which animals (including dinosaurs!) were moving when they made their tracks.</a:t>
            </a:r>
          </a:p>
          <a:p>
            <a:pPr lvl="1" eaLnBrk="1" hangingPunct="1">
              <a:buFont typeface="Wingdings" panose="05000000000000000000" pitchFamily="2" charset="2"/>
              <a:buChar char="q"/>
            </a:pPr>
            <a:endParaRPr lang="en-US" altLang="en-US" sz="2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10E30A05-3A7C-473B-8137-115D8F0E5BB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A263EFB-22D6-4142-A7AF-DDFBD8FB7AA3}" type="slidenum">
              <a:rPr lang="en-US" altLang="en-US" sz="1400" b="0">
                <a:latin typeface="Arial" panose="020B0604020202020204" pitchFamily="34" charset="0"/>
              </a:rPr>
              <a:pPr eaLnBrk="1" hangingPunct="1"/>
              <a:t>92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79BAE64-59C5-409E-8165-A39521F1BB8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6F88D79-A24B-4366-BAA4-4AE6BE9024D2}" type="slidenum">
              <a:rPr lang="en-US" altLang="en-US" sz="1400" b="0">
                <a:latin typeface="Arial" panose="020B0604020202020204" pitchFamily="34" charset="0"/>
              </a:rPr>
              <a:pPr algn="r" eaLnBrk="1" hangingPunct="1"/>
              <a:t>92</a:t>
            </a:fld>
            <a:endParaRPr lang="en-US" altLang="en-US" sz="1400" b="0">
              <a:latin typeface="Arial" panose="020B0604020202020204" pitchFamily="34" charset="0"/>
            </a:endParaRPr>
          </a:p>
        </p:txBody>
      </p:sp>
      <p:sp>
        <p:nvSpPr>
          <p:cNvPr id="110596" name="Rectangle 2">
            <a:extLst>
              <a:ext uri="{FF2B5EF4-FFF2-40B4-BE49-F238E27FC236}">
                <a16:creationId xmlns:a16="http://schemas.microsoft.com/office/drawing/2014/main" id="{1A6DD299-95C8-4CCB-8AFF-6B482998C236}"/>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Directions for Exercise 1e.</a:t>
            </a:r>
          </a:p>
        </p:txBody>
      </p:sp>
      <p:sp>
        <p:nvSpPr>
          <p:cNvPr id="33795" name="Rectangle 3">
            <a:extLst>
              <a:ext uri="{FF2B5EF4-FFF2-40B4-BE49-F238E27FC236}">
                <a16:creationId xmlns:a16="http://schemas.microsoft.com/office/drawing/2014/main" id="{6311C463-0CBE-4218-94DA-1722A45A82BB}"/>
              </a:ext>
            </a:extLst>
          </p:cNvPr>
          <p:cNvSpPr>
            <a:spLocks noGrp="1" noChangeArrowheads="1"/>
          </p:cNvSpPr>
          <p:nvPr>
            <p:ph type="body" idx="1"/>
          </p:nvPr>
        </p:nvSpPr>
        <p:spPr>
          <a:xfrm>
            <a:off x="304800" y="533400"/>
            <a:ext cx="8686800" cy="3687763"/>
          </a:xfrm>
        </p:spPr>
        <p:txBody>
          <a:bodyPr/>
          <a:lstStyle/>
          <a:p>
            <a:pPr marL="457200" indent="-457200">
              <a:buFontTx/>
              <a:buAutoNum type="arabicPeriod"/>
            </a:pPr>
            <a:r>
              <a:rPr lang="en-US" altLang="en-US" sz="2400"/>
              <a:t>Divide into teams of 3-4 students each.  </a:t>
            </a:r>
          </a:p>
          <a:p>
            <a:pPr marL="457200" indent="-457200">
              <a:buFontTx/>
              <a:buAutoNum type="arabicPeriod"/>
            </a:pPr>
            <a:r>
              <a:rPr lang="en-US" altLang="en-US" sz="2400"/>
              <a:t>Measure the length of each student’s leg, from the hip joint to the base of the shoe.  </a:t>
            </a:r>
          </a:p>
          <a:p>
            <a:pPr marL="457200" indent="-457200">
              <a:buFontTx/>
              <a:buAutoNum type="arabicPeriod"/>
            </a:pPr>
            <a:r>
              <a:rPr lang="en-US" altLang="en-US" sz="2400"/>
              <a:t>Record each student’s leg length in a data table that has leg length as a column, and the name of each individual as each row.</a:t>
            </a:r>
          </a:p>
          <a:p>
            <a:pPr marL="457200" indent="-457200">
              <a:buFontTx/>
              <a:buAutoNum type="arabicPeriod"/>
            </a:pPr>
            <a:r>
              <a:rPr lang="en-US" altLang="en-US" sz="2400"/>
              <a:t>For each trial, one student on a team will be the timer, a second student will be the traveler, and the third or fourth student will mark the ending point of the distance traveled.</a:t>
            </a:r>
          </a:p>
          <a:p>
            <a:pPr marL="457200" indent="-457200">
              <a:buFontTx/>
              <a:buAutoNum type="arabicPeriod"/>
            </a:pPr>
            <a:r>
              <a:rPr lang="en-US" altLang="en-US" sz="2400"/>
              <a:t>Place a piece of tape at one end of the hallway, track, or open space in the classroom.</a:t>
            </a:r>
          </a:p>
          <a:p>
            <a:pPr marL="457200" indent="-457200">
              <a:buFontTx/>
              <a:buAutoNum type="arabicPeriod"/>
            </a:pPr>
            <a:r>
              <a:rPr lang="en-US" altLang="en-US" sz="2400"/>
              <a:t>At the beginning of the trial, the traveler stands in a ready position, with his or her front heel just touching the starting tape.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79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79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79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C9B72CB5-15C3-468F-96A7-FD38C2E9B60C}"/>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915EFBD-A49D-4B6B-9D7A-F0AB03BD46DE}" type="slidenum">
              <a:rPr lang="en-US" altLang="en-US" sz="1400" b="0">
                <a:latin typeface="Arial" panose="020B0604020202020204" pitchFamily="34" charset="0"/>
              </a:rPr>
              <a:pPr eaLnBrk="1" hangingPunct="1"/>
              <a:t>93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C077A722-6391-41AD-B59D-F4CFD12BF1D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7CB207A-511F-46DC-8BEB-B3E7A47D22D1}" type="slidenum">
              <a:rPr lang="en-US" altLang="en-US" sz="1400" b="0">
                <a:latin typeface="Arial" panose="020B0604020202020204" pitchFamily="34" charset="0"/>
              </a:rPr>
              <a:pPr algn="r" eaLnBrk="1" hangingPunct="1"/>
              <a:t>93</a:t>
            </a:fld>
            <a:endParaRPr lang="en-US" altLang="en-US" sz="1400" b="0">
              <a:latin typeface="Arial" panose="020B0604020202020204" pitchFamily="34" charset="0"/>
            </a:endParaRPr>
          </a:p>
        </p:txBody>
      </p:sp>
      <p:sp>
        <p:nvSpPr>
          <p:cNvPr id="111620" name="Rectangle 2">
            <a:extLst>
              <a:ext uri="{FF2B5EF4-FFF2-40B4-BE49-F238E27FC236}">
                <a16:creationId xmlns:a16="http://schemas.microsoft.com/office/drawing/2014/main" id="{4EA42F97-2A7C-4FE5-8F27-5329F23A7E5E}"/>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Exercise 1e. How fast was that dinosaur moving?</a:t>
            </a:r>
          </a:p>
        </p:txBody>
      </p:sp>
      <p:sp>
        <p:nvSpPr>
          <p:cNvPr id="33795" name="Rectangle 3">
            <a:extLst>
              <a:ext uri="{FF2B5EF4-FFF2-40B4-BE49-F238E27FC236}">
                <a16:creationId xmlns:a16="http://schemas.microsoft.com/office/drawing/2014/main" id="{69463078-7493-4CE0-8CD0-F2F0B2035FE6}"/>
              </a:ext>
            </a:extLst>
          </p:cNvPr>
          <p:cNvSpPr>
            <a:spLocks noGrp="1" noChangeArrowheads="1"/>
          </p:cNvSpPr>
          <p:nvPr>
            <p:ph type="body" idx="1"/>
          </p:nvPr>
        </p:nvSpPr>
        <p:spPr>
          <a:xfrm>
            <a:off x="0" y="533400"/>
            <a:ext cx="8915400" cy="3687763"/>
          </a:xfrm>
        </p:spPr>
        <p:txBody>
          <a:bodyPr/>
          <a:lstStyle/>
          <a:p>
            <a:pPr marL="457200" indent="-457200">
              <a:buFontTx/>
              <a:buAutoNum type="arabicPeriod" startAt="7"/>
            </a:pPr>
            <a:r>
              <a:rPr lang="en-US" altLang="en-US" sz="2400"/>
              <a:t>When the timer says “go,” the traveler should take six walking steps and stop, holding his or her position.  Simultaneously, the timer should stop the stopwatch just as the traveler’s foot hits the ground on his/her sixth step.</a:t>
            </a:r>
          </a:p>
          <a:p>
            <a:pPr marL="457200" indent="-457200">
              <a:buFontTx/>
              <a:buAutoNum type="arabicPeriod" startAt="7"/>
            </a:pPr>
            <a:r>
              <a:rPr lang="en-US" altLang="en-US" sz="2400"/>
              <a:t>The marker places a piece of tape at the back of the heel of the traveler’s front foot.</a:t>
            </a:r>
          </a:p>
          <a:p>
            <a:pPr marL="457200" indent="-457200">
              <a:buFontTx/>
              <a:buAutoNum type="arabicPeriod" startAt="7"/>
            </a:pPr>
            <a:r>
              <a:rPr lang="en-US" altLang="en-US" sz="2400"/>
              <a:t>Measure the distance from the starting tape to the finish tape in meters.  </a:t>
            </a:r>
          </a:p>
          <a:p>
            <a:pPr marL="457200" indent="-457200">
              <a:buFontTx/>
              <a:buAutoNum type="arabicPeriod" startAt="7"/>
            </a:pPr>
            <a:r>
              <a:rPr lang="en-US" altLang="en-US" sz="2400"/>
              <a:t>Record this distance in a second column labeled ‘</a:t>
            </a:r>
            <a:r>
              <a:rPr lang="en-US" altLang="en-US" sz="2400" i="1"/>
              <a:t>Distance Traveled</a:t>
            </a:r>
            <a:r>
              <a:rPr lang="en-US" altLang="en-US" sz="2400"/>
              <a:t>’, which you have added to your data table.  </a:t>
            </a:r>
          </a:p>
          <a:p>
            <a:pPr marL="457200" indent="-457200">
              <a:buFontTx/>
              <a:buAutoNum type="arabicPeriod" startAt="7"/>
            </a:pPr>
            <a:r>
              <a:rPr lang="en-US" altLang="en-US" sz="2400"/>
              <a:t>Also record the time it took the traveler to complete their six steps in a third column labeled “</a:t>
            </a:r>
            <a:r>
              <a:rPr lang="en-US" altLang="en-US" sz="2400" i="1"/>
              <a:t>Walk Time</a:t>
            </a:r>
            <a:r>
              <a:rPr lang="en-US" altLang="en-US" sz="2400"/>
              <a:t>” (again, this should be in the same row as the other measurements collected for that traveler).</a:t>
            </a:r>
          </a:p>
          <a:p>
            <a:pPr marL="457200" indent="-457200">
              <a:buFontTx/>
              <a:buAutoNum type="arabicPeriod" startAt="12"/>
            </a:pPr>
            <a:r>
              <a:rPr lang="en-US" altLang="en-US" sz="2400"/>
              <a:t>Repeat steps 7-11 until every student in the group has been the traveler.</a:t>
            </a:r>
          </a:p>
          <a:p>
            <a:pPr marL="457200" indent="-457200">
              <a:buFont typeface="Wingdings" panose="05000000000000000000" pitchFamily="2" charset="2"/>
              <a:buChar char="q"/>
            </a:pPr>
            <a:endParaRPr lang="en-US" altLang="en-US" sz="2400"/>
          </a:p>
          <a:p>
            <a:pPr lvl="1" eaLnBrk="1" hangingPunct="1">
              <a:buFont typeface="Wingdings" panose="05000000000000000000" pitchFamily="2" charset="2"/>
              <a:buChar char="q"/>
            </a:pPr>
            <a:endParaRPr lang="en-US" altLang="en-US" sz="2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79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79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79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B81CD533-220A-440C-8BF5-74E69E20412B}"/>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C63F807-9568-47BE-80C3-88EDAFDB13AC}" type="slidenum">
              <a:rPr lang="en-US" altLang="en-US" sz="1400" b="0">
                <a:latin typeface="Arial" panose="020B0604020202020204" pitchFamily="34" charset="0"/>
              </a:rPr>
              <a:pPr eaLnBrk="1" hangingPunct="1"/>
              <a:t>94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2C0C9CA5-1E69-46C9-8A3C-8C58C3842A8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5A2A65D3-CEC1-4F54-87A6-900096F6299C}" type="slidenum">
              <a:rPr lang="en-US" altLang="en-US" sz="1400" b="0">
                <a:latin typeface="Arial" panose="020B0604020202020204" pitchFamily="34" charset="0"/>
              </a:rPr>
              <a:pPr algn="r" eaLnBrk="1" hangingPunct="1"/>
              <a:t>94</a:t>
            </a:fld>
            <a:endParaRPr lang="en-US" altLang="en-US" sz="1400" b="0">
              <a:latin typeface="Arial" panose="020B0604020202020204" pitchFamily="34" charset="0"/>
            </a:endParaRPr>
          </a:p>
        </p:txBody>
      </p:sp>
      <p:sp>
        <p:nvSpPr>
          <p:cNvPr id="112644" name="Rectangle 2">
            <a:extLst>
              <a:ext uri="{FF2B5EF4-FFF2-40B4-BE49-F238E27FC236}">
                <a16:creationId xmlns:a16="http://schemas.microsoft.com/office/drawing/2014/main" id="{726E7CCB-AA6B-444D-9FD4-1E8C6375B767}"/>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Exercise 1e. How fast was that dinosaur moving?</a:t>
            </a:r>
          </a:p>
        </p:txBody>
      </p:sp>
      <p:sp>
        <p:nvSpPr>
          <p:cNvPr id="33795" name="Rectangle 3">
            <a:extLst>
              <a:ext uri="{FF2B5EF4-FFF2-40B4-BE49-F238E27FC236}">
                <a16:creationId xmlns:a16="http://schemas.microsoft.com/office/drawing/2014/main" id="{4579A825-08CB-4654-B281-9ECCBECD98CE}"/>
              </a:ext>
            </a:extLst>
          </p:cNvPr>
          <p:cNvSpPr>
            <a:spLocks noGrp="1" noChangeArrowheads="1"/>
          </p:cNvSpPr>
          <p:nvPr>
            <p:ph type="body" idx="1"/>
          </p:nvPr>
        </p:nvSpPr>
        <p:spPr>
          <a:xfrm>
            <a:off x="0" y="533400"/>
            <a:ext cx="8915400" cy="6172200"/>
          </a:xfrm>
          <a:solidFill>
            <a:srgbClr val="FFFFFF"/>
          </a:solidFill>
        </p:spPr>
        <p:txBody>
          <a:bodyPr/>
          <a:lstStyle/>
          <a:p>
            <a:pPr>
              <a:buFont typeface="Wingdings" panose="05000000000000000000" pitchFamily="2" charset="2"/>
              <a:buChar char="q"/>
            </a:pPr>
            <a:r>
              <a:rPr lang="en-US" altLang="en-US" sz="2400"/>
              <a:t>To your tables, add columns labeled “</a:t>
            </a:r>
            <a:r>
              <a:rPr lang="en-US" altLang="en-US" sz="2400" b="1" i="1"/>
              <a:t>Stride Length</a:t>
            </a:r>
            <a:r>
              <a:rPr lang="en-US" altLang="en-US" sz="2400"/>
              <a:t>”, “</a:t>
            </a:r>
            <a:r>
              <a:rPr lang="en-US" altLang="en-US" sz="2400" b="1" i="1"/>
              <a:t>Relative Stride Length</a:t>
            </a:r>
            <a:r>
              <a:rPr lang="en-US" altLang="en-US" sz="2400"/>
              <a:t>”, “</a:t>
            </a:r>
            <a:r>
              <a:rPr lang="en-US" altLang="en-US" sz="2400" b="1" i="1"/>
              <a:t>Speed</a:t>
            </a:r>
            <a:r>
              <a:rPr lang="en-US" altLang="en-US" sz="2400"/>
              <a:t>”, and “</a:t>
            </a:r>
            <a:r>
              <a:rPr lang="en-US" altLang="en-US" sz="2400" b="1" i="1"/>
              <a:t>Dimensionless Speed</a:t>
            </a:r>
            <a:r>
              <a:rPr lang="en-US" altLang="en-US" sz="2400"/>
              <a:t>”.  An example table, including how to calculate values for each of these columns, is provided below.</a:t>
            </a:r>
          </a:p>
          <a:p>
            <a:pPr>
              <a:buFont typeface="Wingdings" panose="05000000000000000000" pitchFamily="2" charset="2"/>
              <a:buChar char="q"/>
            </a:pPr>
            <a:endParaRPr lang="en-US" altLang="en-US" sz="2400" b="1"/>
          </a:p>
          <a:p>
            <a:pPr>
              <a:buFont typeface="Wingdings" panose="05000000000000000000" pitchFamily="2" charset="2"/>
              <a:buChar char="q"/>
            </a:pPr>
            <a:endParaRPr lang="en-US" altLang="en-US" sz="2400" b="1"/>
          </a:p>
          <a:p>
            <a:pPr>
              <a:buFont typeface="Wingdings" panose="05000000000000000000" pitchFamily="2" charset="2"/>
              <a:buChar char="q"/>
            </a:pPr>
            <a:endParaRPr lang="en-US" altLang="en-US" sz="2400" b="1"/>
          </a:p>
          <a:p>
            <a:pPr>
              <a:buFont typeface="Wingdings" panose="05000000000000000000" pitchFamily="2" charset="2"/>
              <a:buChar char="q"/>
            </a:pPr>
            <a:endParaRPr lang="en-US" altLang="en-US" sz="2400" b="1"/>
          </a:p>
          <a:p>
            <a:pPr>
              <a:buFont typeface="Wingdings" panose="05000000000000000000" pitchFamily="2" charset="2"/>
              <a:buChar char="q"/>
            </a:pPr>
            <a:endParaRPr lang="en-US" altLang="en-US" sz="2400" b="1"/>
          </a:p>
          <a:p>
            <a:pPr>
              <a:buFont typeface="Wingdings" panose="05000000000000000000" pitchFamily="2" charset="2"/>
              <a:buChar char="q"/>
            </a:pPr>
            <a:endParaRPr lang="en-US" altLang="en-US" sz="2400" b="1"/>
          </a:p>
          <a:p>
            <a:pPr>
              <a:buFont typeface="Wingdings" panose="05000000000000000000" pitchFamily="2" charset="2"/>
              <a:buChar char="q"/>
            </a:pPr>
            <a:r>
              <a:rPr lang="en-US" altLang="en-US" sz="2400"/>
              <a:t>After the entire class has had a chance to complete their measurements, the teacher will collect the data from all groups, and share it with the class.</a:t>
            </a:r>
          </a:p>
          <a:p>
            <a:pPr>
              <a:buFont typeface="Wingdings" panose="05000000000000000000" pitchFamily="2" charset="2"/>
              <a:buChar char="q"/>
            </a:pPr>
            <a:r>
              <a:rPr lang="en-US" altLang="en-US" sz="2400"/>
              <a:t>Alternatively, the teacher may construct a table on the board for each group to fill in as they complete their measurements.</a:t>
            </a:r>
          </a:p>
          <a:p>
            <a:pPr>
              <a:buFont typeface="Wingdings" panose="05000000000000000000" pitchFamily="2" charset="2"/>
              <a:buChar char="q"/>
            </a:pPr>
            <a:endParaRPr lang="en-US" altLang="en-US" sz="2400" b="1"/>
          </a:p>
        </p:txBody>
      </p:sp>
      <p:pic>
        <p:nvPicPr>
          <p:cNvPr id="60418" name="Picture 2">
            <a:extLst>
              <a:ext uri="{FF2B5EF4-FFF2-40B4-BE49-F238E27FC236}">
                <a16:creationId xmlns:a16="http://schemas.microsoft.com/office/drawing/2014/main" id="{16D10F67-892D-435F-B93B-9CAB942257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33600"/>
            <a:ext cx="8840788"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04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7" end="7"/>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F09B8C59-ECD5-4C88-884F-FFB71E21ACC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0533208-3C42-4D74-A20C-1F49986E1391}" type="slidenum">
              <a:rPr lang="en-US" altLang="en-US" sz="1400" b="0">
                <a:latin typeface="Arial" panose="020B0604020202020204" pitchFamily="34" charset="0"/>
              </a:rPr>
              <a:pPr eaLnBrk="1" hangingPunct="1"/>
              <a:t>95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1311EFE0-BBF5-4C9D-9F91-A271F83B15F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C7CF5DD-C05E-4B81-A72D-FA7ABB3CE825}" type="slidenum">
              <a:rPr lang="en-US" altLang="en-US" sz="1400" b="0">
                <a:latin typeface="Arial" panose="020B0604020202020204" pitchFamily="34" charset="0"/>
              </a:rPr>
              <a:pPr algn="r" eaLnBrk="1" hangingPunct="1"/>
              <a:t>95</a:t>
            </a:fld>
            <a:endParaRPr lang="en-US" altLang="en-US" sz="1400" b="0">
              <a:latin typeface="Arial" panose="020B0604020202020204" pitchFamily="34" charset="0"/>
            </a:endParaRPr>
          </a:p>
        </p:txBody>
      </p:sp>
      <p:sp>
        <p:nvSpPr>
          <p:cNvPr id="113668" name="Rectangle 2">
            <a:extLst>
              <a:ext uri="{FF2B5EF4-FFF2-40B4-BE49-F238E27FC236}">
                <a16:creationId xmlns:a16="http://schemas.microsoft.com/office/drawing/2014/main" id="{BCFB4F3C-7488-46D8-9CD6-5ED66EF4CCFA}"/>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Linear Equations</a:t>
            </a:r>
          </a:p>
        </p:txBody>
      </p:sp>
      <p:sp>
        <p:nvSpPr>
          <p:cNvPr id="33795" name="Rectangle 3">
            <a:extLst>
              <a:ext uri="{FF2B5EF4-FFF2-40B4-BE49-F238E27FC236}">
                <a16:creationId xmlns:a16="http://schemas.microsoft.com/office/drawing/2014/main" id="{DA7F2304-E009-4AFA-8B32-FFCBEE4C4A24}"/>
              </a:ext>
            </a:extLst>
          </p:cNvPr>
          <p:cNvSpPr>
            <a:spLocks noGrp="1" noChangeArrowheads="1"/>
          </p:cNvSpPr>
          <p:nvPr>
            <p:ph type="body" idx="1"/>
          </p:nvPr>
        </p:nvSpPr>
        <p:spPr>
          <a:xfrm>
            <a:off x="0" y="533400"/>
            <a:ext cx="8915400" cy="6172200"/>
          </a:xfrm>
          <a:solidFill>
            <a:srgbClr val="FFFFFF"/>
          </a:solidFill>
        </p:spPr>
        <p:txBody>
          <a:bodyPr/>
          <a:lstStyle/>
          <a:p>
            <a:pPr>
              <a:buFont typeface="Wingdings" panose="05000000000000000000" pitchFamily="2" charset="2"/>
              <a:buChar char="q"/>
            </a:pPr>
            <a:r>
              <a:rPr lang="en-US" altLang="en-US" sz="2400"/>
              <a:t>Construct a scatter plot of the entire class’s data, plotting walking and running speeds on the same plot.</a:t>
            </a:r>
          </a:p>
          <a:p>
            <a:pPr>
              <a:buFont typeface="Wingdings" panose="05000000000000000000" pitchFamily="2" charset="2"/>
              <a:buChar char="q"/>
            </a:pPr>
            <a:r>
              <a:rPr lang="en-US" altLang="en-US" sz="2400"/>
              <a:t>Plot dimensionless speed on the x-axis, and relative stride length on the y-axis.</a:t>
            </a:r>
          </a:p>
          <a:p>
            <a:pPr>
              <a:buFont typeface="Wingdings" panose="05000000000000000000" pitchFamily="2" charset="2"/>
              <a:buChar char="q"/>
            </a:pPr>
            <a:r>
              <a:rPr lang="en-US" altLang="en-US" sz="2400"/>
              <a:t>Draw a line through your data points so that as many points are as close to your line as possible. </a:t>
            </a:r>
          </a:p>
          <a:p>
            <a:pPr>
              <a:buFont typeface="Wingdings" panose="05000000000000000000" pitchFamily="2" charset="2"/>
              <a:buChar char="q"/>
            </a:pPr>
            <a:r>
              <a:rPr lang="en-US" altLang="en-US" sz="2400"/>
              <a:t>The line you have drawn is described by a </a:t>
            </a:r>
            <a:r>
              <a:rPr lang="en-US" altLang="en-US" sz="2400" b="1">
                <a:solidFill>
                  <a:srgbClr val="FF6699"/>
                </a:solidFill>
              </a:rPr>
              <a:t>linear equation </a:t>
            </a:r>
            <a:r>
              <a:rPr lang="en-US" altLang="en-US" sz="2400"/>
              <a:t>of the form</a:t>
            </a:r>
          </a:p>
          <a:p>
            <a:pPr algn="ctr">
              <a:buFontTx/>
              <a:buNone/>
            </a:pPr>
            <a:r>
              <a:rPr lang="en-US" altLang="en-US" sz="3600" b="1" i="1">
                <a:solidFill>
                  <a:srgbClr val="FF6699"/>
                </a:solidFill>
              </a:rPr>
              <a:t>y = mx + b</a:t>
            </a:r>
          </a:p>
          <a:p>
            <a:pPr>
              <a:buFont typeface="Wingdings" panose="05000000000000000000" pitchFamily="2" charset="2"/>
              <a:buChar char="q"/>
            </a:pPr>
            <a:r>
              <a:rPr lang="en-US" altLang="en-US" sz="2400"/>
              <a:t>In linear equations, </a:t>
            </a:r>
            <a:r>
              <a:rPr lang="en-US" altLang="en-US" sz="2400" b="1" i="1"/>
              <a:t>x</a:t>
            </a:r>
            <a:r>
              <a:rPr lang="en-US" altLang="en-US" sz="2400"/>
              <a:t> and </a:t>
            </a:r>
            <a:r>
              <a:rPr lang="en-US" altLang="en-US" sz="2400" b="1" i="1"/>
              <a:t>y</a:t>
            </a:r>
            <a:r>
              <a:rPr lang="en-US" altLang="en-US" sz="2400"/>
              <a:t> are the variables you measured.</a:t>
            </a:r>
          </a:p>
          <a:p>
            <a:pPr>
              <a:buFont typeface="Wingdings" panose="05000000000000000000" pitchFamily="2" charset="2"/>
              <a:buChar char="q"/>
            </a:pPr>
            <a:r>
              <a:rPr lang="en-US" altLang="en-US" sz="2400"/>
              <a:t>The variable </a:t>
            </a:r>
            <a:r>
              <a:rPr lang="en-US" altLang="en-US" sz="2400" b="1" i="1"/>
              <a:t>m</a:t>
            </a:r>
            <a:r>
              <a:rPr lang="en-US" altLang="en-US" sz="2400"/>
              <a:t> refers to the </a:t>
            </a:r>
            <a:r>
              <a:rPr lang="en-US" altLang="en-US" sz="2400" b="1">
                <a:solidFill>
                  <a:srgbClr val="FF6699"/>
                </a:solidFill>
              </a:rPr>
              <a:t>slope</a:t>
            </a:r>
            <a:r>
              <a:rPr lang="en-US" altLang="en-US" sz="2400"/>
              <a:t> of the line.</a:t>
            </a:r>
          </a:p>
          <a:p>
            <a:pPr>
              <a:buFont typeface="Wingdings" panose="05000000000000000000" pitchFamily="2" charset="2"/>
              <a:buChar char="q"/>
            </a:pPr>
            <a:r>
              <a:rPr lang="en-US" altLang="en-US" sz="2400"/>
              <a:t>The variable </a:t>
            </a:r>
            <a:r>
              <a:rPr lang="en-US" altLang="en-US" sz="2400" b="1" i="1"/>
              <a:t>b</a:t>
            </a:r>
            <a:r>
              <a:rPr lang="en-US" altLang="en-US" sz="2400"/>
              <a:t> refers to the </a:t>
            </a:r>
            <a:r>
              <a:rPr lang="en-US" altLang="en-US" sz="2400" b="1">
                <a:solidFill>
                  <a:srgbClr val="FF6699"/>
                </a:solidFill>
              </a:rPr>
              <a:t>y-intercept</a:t>
            </a:r>
            <a:r>
              <a:rPr lang="en-US" altLang="en-US" sz="2400"/>
              <a:t> of the line.</a:t>
            </a:r>
          </a:p>
          <a:p>
            <a:pPr>
              <a:buFont typeface="Wingdings" panose="05000000000000000000" pitchFamily="2" charset="2"/>
              <a:buChar char="q"/>
            </a:pPr>
            <a:r>
              <a:rPr lang="en-US" altLang="en-US" sz="2400"/>
              <a:t>We will learn a little more about what these terms tell us on the next few slides.</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79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7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8B7EB6F-CFF8-477A-9BA5-08DAD3586041}"/>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C68D2B9-B441-44F5-8F83-4F97322FE7CA}" type="slidenum">
              <a:rPr lang="en-US" altLang="en-US" sz="1400" b="0">
                <a:latin typeface="Arial" panose="020B0604020202020204" pitchFamily="34" charset="0"/>
              </a:rPr>
              <a:pPr eaLnBrk="1" hangingPunct="1"/>
              <a:t>96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0083AD3C-49CC-49EC-9BEF-19832187E22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D5E3FA0-814F-48A4-8D99-C5EED367B263}" type="slidenum">
              <a:rPr lang="en-US" altLang="en-US" sz="1400" b="0">
                <a:latin typeface="Arial" panose="020B0604020202020204" pitchFamily="34" charset="0"/>
              </a:rPr>
              <a:pPr algn="r" eaLnBrk="1" hangingPunct="1"/>
              <a:t>96</a:t>
            </a:fld>
            <a:endParaRPr lang="en-US" altLang="en-US" sz="1400" b="0">
              <a:latin typeface="Arial" panose="020B0604020202020204" pitchFamily="34" charset="0"/>
            </a:endParaRPr>
          </a:p>
        </p:txBody>
      </p:sp>
      <p:sp>
        <p:nvSpPr>
          <p:cNvPr id="114692" name="Rectangle 2">
            <a:extLst>
              <a:ext uri="{FF2B5EF4-FFF2-40B4-BE49-F238E27FC236}">
                <a16:creationId xmlns:a16="http://schemas.microsoft.com/office/drawing/2014/main" id="{52F01688-A48D-4DEB-91DB-0DA445E93A40}"/>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Linear Equations</a:t>
            </a:r>
          </a:p>
        </p:txBody>
      </p:sp>
      <p:sp>
        <p:nvSpPr>
          <p:cNvPr id="33795" name="Rectangle 3">
            <a:extLst>
              <a:ext uri="{FF2B5EF4-FFF2-40B4-BE49-F238E27FC236}">
                <a16:creationId xmlns:a16="http://schemas.microsoft.com/office/drawing/2014/main" id="{F187DCDF-FCFF-49D9-8BE4-678B9C3560CC}"/>
              </a:ext>
            </a:extLst>
          </p:cNvPr>
          <p:cNvSpPr>
            <a:spLocks noGrp="1" noChangeArrowheads="1"/>
          </p:cNvSpPr>
          <p:nvPr>
            <p:ph type="body" idx="1"/>
          </p:nvPr>
        </p:nvSpPr>
        <p:spPr>
          <a:xfrm>
            <a:off x="0" y="533400"/>
            <a:ext cx="8991600" cy="6324600"/>
          </a:xfrm>
          <a:solidFill>
            <a:srgbClr val="FFFFFF"/>
          </a:solidFill>
        </p:spPr>
        <p:txBody>
          <a:bodyPr/>
          <a:lstStyle/>
          <a:p>
            <a:pPr>
              <a:buFont typeface="Wingdings" panose="05000000000000000000" pitchFamily="2" charset="2"/>
              <a:buChar char="q"/>
            </a:pPr>
            <a:r>
              <a:rPr lang="en-US" altLang="en-US" sz="2300" b="1"/>
              <a:t>Rate</a:t>
            </a:r>
            <a:r>
              <a:rPr lang="en-US" altLang="en-US" sz="2300"/>
              <a:t> is way of expressing how something is changing. For example, the gas mileage of a car is indicated by miles per gallon, and a worker’s pay is expressed in dollars per hour. </a:t>
            </a:r>
          </a:p>
          <a:p>
            <a:pPr>
              <a:buFont typeface="Wingdings" panose="05000000000000000000" pitchFamily="2" charset="2"/>
              <a:buChar char="q"/>
            </a:pPr>
            <a:r>
              <a:rPr lang="en-US" altLang="en-US" sz="2300"/>
              <a:t>In each of those examples, the rates include two different units: </a:t>
            </a:r>
            <a:r>
              <a:rPr lang="en-US" altLang="en-US" sz="2300" i="1"/>
              <a:t>miles</a:t>
            </a:r>
            <a:r>
              <a:rPr lang="en-US" altLang="en-US" sz="2300"/>
              <a:t> per </a:t>
            </a:r>
            <a:r>
              <a:rPr lang="en-US" altLang="en-US" sz="2300" i="1"/>
              <a:t>gallon</a:t>
            </a:r>
            <a:r>
              <a:rPr lang="en-US" altLang="en-US" sz="2300"/>
              <a:t> and </a:t>
            </a:r>
            <a:r>
              <a:rPr lang="en-US" altLang="en-US" sz="2300" i="1"/>
              <a:t>dollars</a:t>
            </a:r>
            <a:r>
              <a:rPr lang="en-US" altLang="en-US" sz="2300"/>
              <a:t> per </a:t>
            </a:r>
            <a:r>
              <a:rPr lang="en-US" altLang="en-US" sz="2300" i="1"/>
              <a:t>hour</a:t>
            </a:r>
            <a:r>
              <a:rPr lang="en-US" altLang="en-US" sz="2300"/>
              <a:t>. The two units tell how one unit, or variable, changes as the other variable changes. The more miles you drive, the more gas your car uses. You are paid more if you work more hours.</a:t>
            </a:r>
          </a:p>
          <a:p>
            <a:pPr>
              <a:buFont typeface="Wingdings" panose="05000000000000000000" pitchFamily="2" charset="2"/>
              <a:buChar char="q"/>
            </a:pPr>
            <a:r>
              <a:rPr lang="en-US" altLang="en-US" sz="2300"/>
              <a:t>When we graph a comparison of variables (dollars per hour, for example), we often want to see how one variable is changing as the other variable changes. </a:t>
            </a:r>
          </a:p>
          <a:p>
            <a:pPr>
              <a:buFont typeface="Wingdings" panose="05000000000000000000" pitchFamily="2" charset="2"/>
              <a:buChar char="q"/>
            </a:pPr>
            <a:r>
              <a:rPr lang="en-US" altLang="en-US" sz="2300"/>
              <a:t>This rate of change is also called the </a:t>
            </a:r>
            <a:r>
              <a:rPr lang="en-US" altLang="en-US" sz="2300" b="1"/>
              <a:t>slope</a:t>
            </a:r>
            <a:r>
              <a:rPr lang="en-US" altLang="en-US" sz="2300"/>
              <a:t> because, when the data are graphed, we look to see the trend of points on the graph. </a:t>
            </a:r>
          </a:p>
          <a:p>
            <a:pPr>
              <a:buFont typeface="Wingdings" panose="05000000000000000000" pitchFamily="2" charset="2"/>
              <a:buChar char="q"/>
            </a:pPr>
            <a:r>
              <a:rPr lang="en-US" altLang="en-US" sz="2300"/>
              <a:t>Think of the word </a:t>
            </a:r>
            <a:r>
              <a:rPr lang="en-US" altLang="en-US" sz="2300" i="1"/>
              <a:t>slope</a:t>
            </a:r>
            <a:r>
              <a:rPr lang="en-US" altLang="en-US" sz="2300"/>
              <a:t> and how you use it. A hill slopes upward or downward, and can be either steep or subtle, and that is what slope describes in graphs: the way the variables relate to one another, in terms of how one changes with the other.</a:t>
            </a:r>
            <a:endParaRPr lang="en-US" altLang="en-US" sz="23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8B18AD1-7A3E-4648-A32A-DA128FC70B6C}"/>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E88CBD1-DCF2-431B-B1F2-FBBBC3E008B3}" type="slidenum">
              <a:rPr lang="en-US" altLang="en-US" sz="1400" b="0">
                <a:latin typeface="Arial" panose="020B0604020202020204" pitchFamily="34" charset="0"/>
              </a:rPr>
              <a:pPr eaLnBrk="1" hangingPunct="1"/>
              <a:t>97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F01C1C4-A557-4EEE-A7F3-C5ECB81CF79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73E31852-53F8-4329-8A7E-8CCB7322AD54}" type="slidenum">
              <a:rPr lang="en-US" altLang="en-US" sz="1400" b="0">
                <a:latin typeface="Arial" panose="020B0604020202020204" pitchFamily="34" charset="0"/>
              </a:rPr>
              <a:pPr algn="r" eaLnBrk="1" hangingPunct="1"/>
              <a:t>97</a:t>
            </a:fld>
            <a:endParaRPr lang="en-US" altLang="en-US" sz="1400" b="0">
              <a:latin typeface="Arial" panose="020B0604020202020204" pitchFamily="34" charset="0"/>
            </a:endParaRPr>
          </a:p>
        </p:txBody>
      </p:sp>
      <p:sp>
        <p:nvSpPr>
          <p:cNvPr id="115716" name="Rectangle 2">
            <a:extLst>
              <a:ext uri="{FF2B5EF4-FFF2-40B4-BE49-F238E27FC236}">
                <a16:creationId xmlns:a16="http://schemas.microsoft.com/office/drawing/2014/main" id="{4ED9EFD0-F250-4098-BE1A-C4D52C31168D}"/>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What can slopes tell us?</a:t>
            </a:r>
          </a:p>
        </p:txBody>
      </p:sp>
      <p:sp>
        <p:nvSpPr>
          <p:cNvPr id="33795" name="Rectangle 3">
            <a:extLst>
              <a:ext uri="{FF2B5EF4-FFF2-40B4-BE49-F238E27FC236}">
                <a16:creationId xmlns:a16="http://schemas.microsoft.com/office/drawing/2014/main" id="{B45C3D54-C2C0-494F-8301-5E7821D68855}"/>
              </a:ext>
            </a:extLst>
          </p:cNvPr>
          <p:cNvSpPr>
            <a:spLocks noGrp="1" noChangeArrowheads="1"/>
          </p:cNvSpPr>
          <p:nvPr>
            <p:ph type="body" idx="1"/>
          </p:nvPr>
        </p:nvSpPr>
        <p:spPr>
          <a:xfrm>
            <a:off x="0" y="533400"/>
            <a:ext cx="8915400" cy="6172200"/>
          </a:xfrm>
          <a:solidFill>
            <a:srgbClr val="FFFFFF"/>
          </a:solidFill>
        </p:spPr>
        <p:txBody>
          <a:bodyPr/>
          <a:lstStyle/>
          <a:p>
            <a:pPr>
              <a:buFont typeface="Wingdings" panose="05000000000000000000" pitchFamily="2" charset="2"/>
              <a:buChar char="q"/>
            </a:pPr>
            <a:r>
              <a:rPr lang="en-US" altLang="en-US" sz="2400"/>
              <a:t>Why are slopes of lines of interest to us?</a:t>
            </a:r>
          </a:p>
          <a:p>
            <a:pPr>
              <a:buFont typeface="Wingdings" panose="05000000000000000000" pitchFamily="2" charset="2"/>
              <a:buChar char="q"/>
            </a:pPr>
            <a:r>
              <a:rPr lang="en-US" altLang="en-US" sz="2400"/>
              <a:t>Look at the figure below, and examine the equations that describe the best fit lines for the relationships between x, Trait 1, and Trait 2.</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r>
              <a:rPr lang="en-US" altLang="en-US" sz="2400"/>
              <a:t>The </a:t>
            </a:r>
            <a:r>
              <a:rPr lang="en-US" altLang="en-US" sz="2400" b="1">
                <a:solidFill>
                  <a:srgbClr val="FF6699"/>
                </a:solidFill>
              </a:rPr>
              <a:t>positive slope </a:t>
            </a:r>
            <a:r>
              <a:rPr lang="en-US" altLang="en-US" sz="2400"/>
              <a:t>on the line for Trait 1 shows us that x and Trait 1 are </a:t>
            </a:r>
            <a:r>
              <a:rPr lang="en-US" altLang="en-US" sz="2400" b="1">
                <a:solidFill>
                  <a:srgbClr val="FF6699"/>
                </a:solidFill>
              </a:rPr>
              <a:t>positively correlated</a:t>
            </a:r>
            <a:r>
              <a:rPr lang="en-US" altLang="en-US" sz="2400"/>
              <a:t>.</a:t>
            </a:r>
          </a:p>
          <a:p>
            <a:pPr>
              <a:buFont typeface="Wingdings" panose="05000000000000000000" pitchFamily="2" charset="2"/>
              <a:buChar char="q"/>
            </a:pPr>
            <a:r>
              <a:rPr lang="en-US" altLang="en-US" sz="2400"/>
              <a:t>The </a:t>
            </a:r>
            <a:r>
              <a:rPr lang="en-US" altLang="en-US" sz="2400" b="1">
                <a:solidFill>
                  <a:srgbClr val="FF6699"/>
                </a:solidFill>
              </a:rPr>
              <a:t>negative slope </a:t>
            </a:r>
            <a:r>
              <a:rPr lang="en-US" altLang="en-US" sz="2400"/>
              <a:t>of the line for Trait 2 shows us that x and Trait 2 are </a:t>
            </a:r>
            <a:r>
              <a:rPr lang="en-US" altLang="en-US" sz="2400" b="1">
                <a:solidFill>
                  <a:srgbClr val="FF6699"/>
                </a:solidFill>
              </a:rPr>
              <a:t>negatively correlated</a:t>
            </a:r>
            <a:r>
              <a:rPr lang="en-US" altLang="en-US" sz="2400"/>
              <a:t>.</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b="1"/>
          </a:p>
        </p:txBody>
      </p:sp>
      <p:graphicFrame>
        <p:nvGraphicFramePr>
          <p:cNvPr id="7" name="Chart 6">
            <a:extLst>
              <a:ext uri="{FF2B5EF4-FFF2-40B4-BE49-F238E27FC236}">
                <a16:creationId xmlns:a16="http://schemas.microsoft.com/office/drawing/2014/main" id="{C5966940-DE49-441D-9EE7-E8DD94E9E8B9}"/>
              </a:ext>
            </a:extLst>
          </p:cNvPr>
          <p:cNvGraphicFramePr/>
          <p:nvPr/>
        </p:nvGraphicFramePr>
        <p:xfrm>
          <a:off x="228600" y="2209800"/>
          <a:ext cx="8382000" cy="301942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style.rotation</p:attrName>
                                        </p:attrNameLst>
                                      </p:cBhvr>
                                      <p:tavLst>
                                        <p:tav tm="0">
                                          <p:val>
                                            <p:fltVal val="720"/>
                                          </p:val>
                                        </p:tav>
                                        <p:tav tm="100000">
                                          <p:val>
                                            <p:fltVal val="0"/>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 calcmode="lin" valueType="num">
                                      <p:cBhvr>
                                        <p:cTn id="18" dur="5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9" end="9"/>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9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B3EB7B9E-713A-4E69-844B-5669145679B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E34D930E-D7B8-466F-9DBE-8B8C8EC53D60}" type="slidenum">
              <a:rPr lang="en-US" altLang="en-US" sz="1400" b="0">
                <a:latin typeface="Arial" panose="020B0604020202020204" pitchFamily="34" charset="0"/>
              </a:rPr>
              <a:pPr eaLnBrk="1" hangingPunct="1"/>
              <a:t>98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ED27D1D-4672-499F-B344-40BD69E3F27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1EF376BA-2AA7-4D76-B319-A6C749D8FA10}" type="slidenum">
              <a:rPr lang="en-US" altLang="en-US" sz="1400" b="0">
                <a:latin typeface="Arial" panose="020B0604020202020204" pitchFamily="34" charset="0"/>
              </a:rPr>
              <a:pPr algn="r" eaLnBrk="1" hangingPunct="1"/>
              <a:t>98</a:t>
            </a:fld>
            <a:endParaRPr lang="en-US" altLang="en-US" sz="1400" b="0">
              <a:latin typeface="Arial" panose="020B0604020202020204" pitchFamily="34" charset="0"/>
            </a:endParaRPr>
          </a:p>
        </p:txBody>
      </p:sp>
      <p:sp>
        <p:nvSpPr>
          <p:cNvPr id="116740" name="Rectangle 2">
            <a:extLst>
              <a:ext uri="{FF2B5EF4-FFF2-40B4-BE49-F238E27FC236}">
                <a16:creationId xmlns:a16="http://schemas.microsoft.com/office/drawing/2014/main" id="{606879C0-CDBC-4DB3-942C-80A325E0F2EF}"/>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What can slopes tell us?</a:t>
            </a:r>
          </a:p>
        </p:txBody>
      </p:sp>
      <p:sp>
        <p:nvSpPr>
          <p:cNvPr id="33795" name="Rectangle 3">
            <a:extLst>
              <a:ext uri="{FF2B5EF4-FFF2-40B4-BE49-F238E27FC236}">
                <a16:creationId xmlns:a16="http://schemas.microsoft.com/office/drawing/2014/main" id="{FFAB881A-6275-4E14-910D-6EC6337D46D3}"/>
              </a:ext>
            </a:extLst>
          </p:cNvPr>
          <p:cNvSpPr>
            <a:spLocks noGrp="1" noChangeArrowheads="1"/>
          </p:cNvSpPr>
          <p:nvPr>
            <p:ph type="body" idx="1"/>
          </p:nvPr>
        </p:nvSpPr>
        <p:spPr>
          <a:xfrm>
            <a:off x="0" y="533400"/>
            <a:ext cx="8915400" cy="6172200"/>
          </a:xfrm>
          <a:solidFill>
            <a:srgbClr val="FFFFFF"/>
          </a:solidFill>
        </p:spPr>
        <p:txBody>
          <a:bodyPr/>
          <a:lstStyle/>
          <a:p>
            <a:pPr>
              <a:buFont typeface="Wingdings" panose="05000000000000000000" pitchFamily="2" charset="2"/>
              <a:buChar char="q"/>
            </a:pPr>
            <a:r>
              <a:rPr lang="en-US" altLang="en-US" sz="2400"/>
              <a:t>What can slopes tell us if slopes of two lines are of the same sign, but differ in magnitude?  Examine the figure below:</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r>
              <a:rPr lang="en-US" altLang="en-US" sz="2400"/>
              <a:t>The lines for both traits have positive slopes.</a:t>
            </a:r>
          </a:p>
          <a:p>
            <a:pPr>
              <a:buFont typeface="Wingdings" panose="05000000000000000000" pitchFamily="2" charset="2"/>
              <a:buChar char="q"/>
            </a:pPr>
            <a:r>
              <a:rPr lang="en-US" altLang="en-US" sz="2400"/>
              <a:t>Again, remember, this means that both traits 3 &amp; 4 increase as x increases.</a:t>
            </a:r>
          </a:p>
          <a:p>
            <a:pPr>
              <a:buFont typeface="Wingdings" panose="05000000000000000000" pitchFamily="2" charset="2"/>
              <a:buChar char="q"/>
            </a:pPr>
            <a:r>
              <a:rPr lang="en-US" altLang="en-US" sz="2400"/>
              <a:t>However, the greater positive slope of the line for Trait 4 tells us that, though both Trait 3 and Trait 4 increase with x, Trait 4 increases </a:t>
            </a:r>
            <a:r>
              <a:rPr lang="en-US" altLang="en-US" sz="2400" b="1" i="1"/>
              <a:t>more quickly </a:t>
            </a:r>
            <a:r>
              <a:rPr lang="en-US" altLang="en-US" sz="2400"/>
              <a:t>as x increases! </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b="1"/>
          </a:p>
        </p:txBody>
      </p:sp>
      <p:graphicFrame>
        <p:nvGraphicFramePr>
          <p:cNvPr id="8" name="Chart 7">
            <a:extLst>
              <a:ext uri="{FF2B5EF4-FFF2-40B4-BE49-F238E27FC236}">
                <a16:creationId xmlns:a16="http://schemas.microsoft.com/office/drawing/2014/main" id="{EF772036-FC3C-4E54-A1D5-CBFFBCDAA4F9}"/>
              </a:ext>
            </a:extLst>
          </p:cNvPr>
          <p:cNvGraphicFramePr/>
          <p:nvPr/>
        </p:nvGraphicFramePr>
        <p:xfrm>
          <a:off x="304800" y="1371600"/>
          <a:ext cx="8534400" cy="2743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style.rotation</p:attrName>
                                        </p:attrNameLst>
                                      </p:cBhvr>
                                      <p:tavLst>
                                        <p:tav tm="0">
                                          <p:val>
                                            <p:fltVal val="720"/>
                                          </p:val>
                                        </p:tav>
                                        <p:tav tm="100000">
                                          <p:val>
                                            <p:fltVal val="0"/>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37B22AA-DAFF-4FFF-9ABC-52D7868F46A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3C77F24A-D667-4EAB-8F02-E941ABD15E5A}" type="slidenum">
              <a:rPr lang="en-US" altLang="en-US" sz="1400" b="0">
                <a:latin typeface="Arial" panose="020B0604020202020204" pitchFamily="34" charset="0"/>
              </a:rPr>
              <a:pPr eaLnBrk="1" hangingPunct="1"/>
              <a:t>99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3B0DAFFA-FA62-4ABD-A503-CE1160AC9C8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A66EE217-7B51-4C98-BDFF-4814A57B4B39}" type="slidenum">
              <a:rPr lang="en-US" altLang="en-US" sz="1400" b="0">
                <a:latin typeface="Arial" panose="020B0604020202020204" pitchFamily="34" charset="0"/>
              </a:rPr>
              <a:pPr algn="r" eaLnBrk="1" hangingPunct="1"/>
              <a:t>99</a:t>
            </a:fld>
            <a:endParaRPr lang="en-US" altLang="en-US" sz="1400" b="0">
              <a:latin typeface="Arial" panose="020B0604020202020204" pitchFamily="34" charset="0"/>
            </a:endParaRPr>
          </a:p>
        </p:txBody>
      </p:sp>
      <p:sp>
        <p:nvSpPr>
          <p:cNvPr id="117764" name="Rectangle 2">
            <a:extLst>
              <a:ext uri="{FF2B5EF4-FFF2-40B4-BE49-F238E27FC236}">
                <a16:creationId xmlns:a16="http://schemas.microsoft.com/office/drawing/2014/main" id="{5AAC82EB-0137-43CC-8F67-C3C987155201}"/>
              </a:ext>
            </a:extLst>
          </p:cNvPr>
          <p:cNvSpPr>
            <a:spLocks noGrp="1" noChangeArrowheads="1"/>
          </p:cNvSpPr>
          <p:nvPr>
            <p:ph type="title"/>
          </p:nvPr>
        </p:nvSpPr>
        <p:spPr>
          <a:xfrm>
            <a:off x="457200" y="0"/>
            <a:ext cx="8229600" cy="457200"/>
          </a:xfrm>
          <a:solidFill>
            <a:srgbClr val="FF6699"/>
          </a:solidFill>
          <a:ln w="38100">
            <a:solidFill>
              <a:schemeClr val="tx1"/>
            </a:solidFill>
            <a:miter lim="800000"/>
            <a:headEnd/>
            <a:tailEnd/>
          </a:ln>
        </p:spPr>
        <p:txBody>
          <a:bodyPr/>
          <a:lstStyle/>
          <a:p>
            <a:pPr eaLnBrk="1" hangingPunct="1"/>
            <a:r>
              <a:rPr lang="en-US" altLang="en-US" sz="2400" b="1"/>
              <a:t>Calculating the slope of a line</a:t>
            </a:r>
          </a:p>
        </p:txBody>
      </p:sp>
      <p:sp>
        <p:nvSpPr>
          <p:cNvPr id="33795" name="Rectangle 3">
            <a:extLst>
              <a:ext uri="{FF2B5EF4-FFF2-40B4-BE49-F238E27FC236}">
                <a16:creationId xmlns:a16="http://schemas.microsoft.com/office/drawing/2014/main" id="{B5969EE3-DB6B-4870-9974-F5C4FE66917D}"/>
              </a:ext>
            </a:extLst>
          </p:cNvPr>
          <p:cNvSpPr>
            <a:spLocks noGrp="1" noChangeArrowheads="1"/>
          </p:cNvSpPr>
          <p:nvPr>
            <p:ph type="body" idx="1"/>
          </p:nvPr>
        </p:nvSpPr>
        <p:spPr>
          <a:xfrm>
            <a:off x="0" y="533400"/>
            <a:ext cx="8915400" cy="6172200"/>
          </a:xfrm>
          <a:solidFill>
            <a:srgbClr val="FFFFFF"/>
          </a:solidFill>
        </p:spPr>
        <p:txBody>
          <a:bodyPr/>
          <a:lstStyle/>
          <a:p>
            <a:pPr>
              <a:buFont typeface="Wingdings" panose="05000000000000000000" pitchFamily="2" charset="2"/>
              <a:buChar char="q"/>
            </a:pPr>
            <a:r>
              <a:rPr lang="en-US" altLang="en-US" sz="2400"/>
              <a:t>To calculate the slope of a line, one can use another form of the equation for a line, known as the </a:t>
            </a:r>
            <a:r>
              <a:rPr lang="en-US" altLang="en-US" sz="2400" b="1"/>
              <a:t>point-slope</a:t>
            </a:r>
            <a:r>
              <a:rPr lang="en-US" altLang="en-US" sz="2400"/>
              <a:t> form.</a:t>
            </a:r>
          </a:p>
          <a:p>
            <a:pPr>
              <a:buFont typeface="Wingdings" panose="05000000000000000000" pitchFamily="2" charset="2"/>
              <a:buChar char="q"/>
            </a:pPr>
            <a:r>
              <a:rPr lang="en-US" altLang="en-US" sz="2400"/>
              <a:t>From its name, you can probably guess that this formula expresses a line in terms of a point on the line and the slope of the line.  The point-slope formula for a line is</a:t>
            </a:r>
          </a:p>
          <a:p>
            <a:pPr algn="ctr">
              <a:buFontTx/>
              <a:buNone/>
            </a:pPr>
            <a:r>
              <a:rPr lang="en-US" altLang="en-US" b="1" i="1">
                <a:solidFill>
                  <a:srgbClr val="FF6699"/>
                </a:solidFill>
              </a:rPr>
              <a:t>m = </a:t>
            </a:r>
            <a:r>
              <a:rPr lang="en-US" altLang="en-US" b="1">
                <a:solidFill>
                  <a:srgbClr val="FF6699"/>
                </a:solidFill>
              </a:rPr>
              <a:t>(</a:t>
            </a:r>
            <a:r>
              <a:rPr lang="en-US" altLang="en-US" b="1" i="1">
                <a:solidFill>
                  <a:srgbClr val="FF6699"/>
                </a:solidFill>
              </a:rPr>
              <a:t>y</a:t>
            </a:r>
            <a:r>
              <a:rPr lang="en-US" altLang="en-US" b="1" i="1" baseline="-25000">
                <a:solidFill>
                  <a:srgbClr val="FF6699"/>
                </a:solidFill>
              </a:rPr>
              <a:t>2</a:t>
            </a:r>
            <a:r>
              <a:rPr lang="en-US" altLang="en-US" b="1" i="1">
                <a:solidFill>
                  <a:srgbClr val="FF6699"/>
                </a:solidFill>
              </a:rPr>
              <a:t> – y</a:t>
            </a:r>
            <a:r>
              <a:rPr lang="en-US" altLang="en-US" b="1" i="1" baseline="-25000">
                <a:solidFill>
                  <a:srgbClr val="FF6699"/>
                </a:solidFill>
              </a:rPr>
              <a:t>1</a:t>
            </a:r>
            <a:r>
              <a:rPr lang="en-US" altLang="en-US" b="1">
                <a:solidFill>
                  <a:srgbClr val="FF6699"/>
                </a:solidFill>
              </a:rPr>
              <a:t>)</a:t>
            </a:r>
            <a:r>
              <a:rPr lang="en-US" altLang="en-US" b="1" i="1">
                <a:solidFill>
                  <a:srgbClr val="FF6699"/>
                </a:solidFill>
              </a:rPr>
              <a:t>/</a:t>
            </a:r>
            <a:r>
              <a:rPr lang="en-US" altLang="en-US" b="1">
                <a:solidFill>
                  <a:srgbClr val="FF6699"/>
                </a:solidFill>
              </a:rPr>
              <a:t>(</a:t>
            </a:r>
            <a:r>
              <a:rPr lang="en-US" altLang="en-US" b="1" i="1">
                <a:solidFill>
                  <a:srgbClr val="FF6699"/>
                </a:solidFill>
              </a:rPr>
              <a:t>x</a:t>
            </a:r>
            <a:r>
              <a:rPr lang="en-US" altLang="en-US" b="1" i="1" baseline="-25000">
                <a:solidFill>
                  <a:srgbClr val="FF6699"/>
                </a:solidFill>
              </a:rPr>
              <a:t>2</a:t>
            </a:r>
            <a:r>
              <a:rPr lang="en-US" altLang="en-US" b="1" i="1">
                <a:solidFill>
                  <a:srgbClr val="FF6699"/>
                </a:solidFill>
              </a:rPr>
              <a:t> – x</a:t>
            </a:r>
            <a:r>
              <a:rPr lang="en-US" altLang="en-US" b="1" i="1" baseline="-25000">
                <a:solidFill>
                  <a:srgbClr val="FF6699"/>
                </a:solidFill>
              </a:rPr>
              <a:t>1</a:t>
            </a:r>
            <a:r>
              <a:rPr lang="en-US" altLang="en-US" b="1">
                <a:solidFill>
                  <a:srgbClr val="FF6699"/>
                </a:solidFill>
              </a:rPr>
              <a:t>)</a:t>
            </a:r>
          </a:p>
          <a:p>
            <a:pPr>
              <a:buFont typeface="Wingdings" panose="05000000000000000000" pitchFamily="2" charset="2"/>
              <a:buChar char="q"/>
            </a:pPr>
            <a:r>
              <a:rPr lang="en-US" altLang="en-US" sz="2400"/>
              <a:t>where again, </a:t>
            </a:r>
            <a:r>
              <a:rPr lang="en-US" altLang="en-US" sz="2400" b="1" i="1">
                <a:solidFill>
                  <a:srgbClr val="FF6699"/>
                </a:solidFill>
              </a:rPr>
              <a:t>m</a:t>
            </a:r>
            <a:r>
              <a:rPr lang="en-US" altLang="en-US" sz="2400"/>
              <a:t> represents the slope of the line, and (</a:t>
            </a:r>
            <a:r>
              <a:rPr lang="en-US" altLang="en-US" sz="2400" b="1" i="1">
                <a:solidFill>
                  <a:srgbClr val="FF6699"/>
                </a:solidFill>
              </a:rPr>
              <a:t>x</a:t>
            </a:r>
            <a:r>
              <a:rPr lang="en-US" altLang="en-US" sz="2400" b="1" i="1" baseline="-25000">
                <a:solidFill>
                  <a:srgbClr val="FF6699"/>
                </a:solidFill>
              </a:rPr>
              <a:t>1</a:t>
            </a:r>
            <a:r>
              <a:rPr lang="en-US" altLang="en-US" sz="2400"/>
              <a:t>, </a:t>
            </a:r>
            <a:r>
              <a:rPr lang="en-US" altLang="en-US" sz="2400" b="1" i="1">
                <a:solidFill>
                  <a:srgbClr val="FF6699"/>
                </a:solidFill>
              </a:rPr>
              <a:t>y</a:t>
            </a:r>
            <a:r>
              <a:rPr lang="en-US" altLang="en-US" sz="2400" b="1" i="1" baseline="-25000">
                <a:solidFill>
                  <a:srgbClr val="FF6699"/>
                </a:solidFill>
              </a:rPr>
              <a:t>1</a:t>
            </a:r>
            <a:r>
              <a:rPr lang="en-US" altLang="en-US" sz="2400"/>
              <a:t>) and (</a:t>
            </a:r>
            <a:r>
              <a:rPr lang="en-US" altLang="en-US" sz="2400" b="1" i="1">
                <a:solidFill>
                  <a:srgbClr val="FF6699"/>
                </a:solidFill>
              </a:rPr>
              <a:t>x</a:t>
            </a:r>
            <a:r>
              <a:rPr lang="en-US" altLang="en-US" sz="2400" b="1" i="1" baseline="-25000">
                <a:solidFill>
                  <a:srgbClr val="FF6699"/>
                </a:solidFill>
              </a:rPr>
              <a:t>2</a:t>
            </a:r>
            <a:r>
              <a:rPr lang="en-US" altLang="en-US" sz="2400"/>
              <a:t>, </a:t>
            </a:r>
            <a:r>
              <a:rPr lang="en-US" altLang="en-US" sz="2400" b="1" i="1">
                <a:solidFill>
                  <a:srgbClr val="FF6699"/>
                </a:solidFill>
              </a:rPr>
              <a:t>y</a:t>
            </a:r>
            <a:r>
              <a:rPr lang="en-US" altLang="en-US" sz="2400" b="1" i="1" baseline="-25000">
                <a:solidFill>
                  <a:srgbClr val="FF6699"/>
                </a:solidFill>
              </a:rPr>
              <a:t>2</a:t>
            </a:r>
            <a:r>
              <a:rPr lang="en-US" altLang="en-US" sz="2400"/>
              <a:t>) are two points on the line.</a:t>
            </a:r>
          </a:p>
          <a:p>
            <a:pPr>
              <a:buFont typeface="Wingdings" panose="05000000000000000000" pitchFamily="2" charset="2"/>
              <a:buChar char="q"/>
            </a:pPr>
            <a:r>
              <a:rPr lang="en-US" altLang="en-US" sz="2400"/>
              <a:t>Look at the best fit line you have drawn through the class’s data.</a:t>
            </a:r>
          </a:p>
          <a:p>
            <a:pPr>
              <a:buFont typeface="Wingdings" panose="05000000000000000000" pitchFamily="2" charset="2"/>
              <a:buChar char="q"/>
            </a:pPr>
            <a:r>
              <a:rPr lang="en-US" altLang="en-US" sz="2400"/>
              <a:t>Pick two points on that line (these do not have to be data points, just points on your best fit line), and calculate the slope of your best fit line.</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wrap="square" anchor="t" anchorCtr="0">
        <a:noAutofit/>
      </a:bodyPr>
      <a:lstStyle>
        <a:defPPr>
          <a:defRPr dirty="0" smtClean="0">
            <a:latin typeface="Arial" pitchFamily="34" charset="0"/>
            <a:cs typeface="Arial" pitchFamily="34" charset="0"/>
          </a:defRPr>
        </a:defPPr>
      </a:lstStyle>
    </a:spDef>
    <a:lnDef>
      <a:spPr bwMode="auto">
        <a:xfrm>
          <a:off x="0" y="0"/>
          <a:ext cx="1" cy="1"/>
        </a:xfrm>
        <a:custGeom>
          <a:avLst/>
          <a:gdLst/>
          <a:ahLst/>
          <a:cxnLst/>
          <a:rect l="0" t="0" r="0" b="0"/>
          <a:pathLst/>
        </a:custGeom>
        <a:solidFill>
          <a:srgbClr val="D52FCD"/>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txDef>
      <a:spPr>
        <a:noFill/>
      </a:spPr>
      <a:bodyPr wrap="square" rtlCol="0">
        <a:spAutoFit/>
      </a:bodyPr>
      <a:lstStyle>
        <a:defPPr>
          <a:defRPr dirty="0">
            <a:latin typeface="+mn-lt"/>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5762</TotalTime>
  <Words>16638</Words>
  <Application>Microsoft Office PowerPoint</Application>
  <PresentationFormat>On-screen Show (4:3)</PresentationFormat>
  <Paragraphs>1722</Paragraphs>
  <Slides>158</Slides>
  <Notes>0</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2</vt:i4>
      </vt:variant>
      <vt:variant>
        <vt:lpstr>Slide Titles</vt:lpstr>
      </vt:variant>
      <vt:variant>
        <vt:i4>158</vt:i4>
      </vt:variant>
    </vt:vector>
  </HeadingPairs>
  <TitlesOfParts>
    <vt:vector size="165" baseType="lpstr">
      <vt:lpstr>Times New Roman</vt:lpstr>
      <vt:lpstr>Arial</vt:lpstr>
      <vt:lpstr>Wingdings</vt:lpstr>
      <vt:lpstr>Default Design</vt:lpstr>
      <vt:lpstr>1_Default Design</vt:lpstr>
      <vt:lpstr>Bitmap Image</vt:lpstr>
      <vt:lpstr>Microsoft Excel Chart</vt:lpstr>
      <vt:lpstr>PowerPoint Presentation</vt:lpstr>
      <vt:lpstr>PowerPoint Presentation</vt:lpstr>
      <vt:lpstr>Homepage Unit 7: Backyard Naturalist</vt:lpstr>
      <vt:lpstr>Introduction</vt:lpstr>
      <vt:lpstr>The student will…</vt:lpstr>
      <vt:lpstr>Exercise 1. Who Walked Here?</vt:lpstr>
      <vt:lpstr>Answer to SuperSolver Question</vt:lpstr>
      <vt:lpstr>Objectives</vt:lpstr>
      <vt:lpstr>Exercise 1a. Matching Animal Tracks</vt:lpstr>
      <vt:lpstr>Directions for Exercise 1a. Matching Animal Tracks</vt:lpstr>
      <vt:lpstr>Bullfrog</vt:lpstr>
      <vt:lpstr>Eastern Cottontail Rabbit</vt:lpstr>
      <vt:lpstr>Mountain Lion or Cougar</vt:lpstr>
      <vt:lpstr>Striped Skunk</vt:lpstr>
      <vt:lpstr>Mink</vt:lpstr>
      <vt:lpstr>River Otter</vt:lpstr>
      <vt:lpstr>Muskrat</vt:lpstr>
      <vt:lpstr>Great Blue Heron</vt:lpstr>
      <vt:lpstr>Eastern Chipmunk</vt:lpstr>
      <vt:lpstr>Virginia Opossum</vt:lpstr>
      <vt:lpstr>American Crow</vt:lpstr>
      <vt:lpstr>Common Snapping Turtle</vt:lpstr>
      <vt:lpstr>Mallard Duck</vt:lpstr>
      <vt:lpstr>Red Fox</vt:lpstr>
      <vt:lpstr>White-Tailed Deer</vt:lpstr>
      <vt:lpstr>Eastern Grey Squirrel</vt:lpstr>
      <vt:lpstr>Canada Goose</vt:lpstr>
      <vt:lpstr>Raccoon</vt:lpstr>
      <vt:lpstr>Exercise 1b. Measure those Tracks</vt:lpstr>
      <vt:lpstr>Exercise 1b. Measure those Tracks</vt:lpstr>
      <vt:lpstr>Exercise 1b. Measure those Tracks</vt:lpstr>
      <vt:lpstr>Exercise 1b. Measure those Tracks</vt:lpstr>
      <vt:lpstr>Exercise 1b. Measure those Tracks</vt:lpstr>
      <vt:lpstr>Exercise 1b. Measure those Tracks</vt:lpstr>
      <vt:lpstr>Exercise 1b. Measure those Tracks</vt:lpstr>
      <vt:lpstr>Exercise 1b. Measure those Tracks</vt:lpstr>
      <vt:lpstr>Exercise 1b. Measure those Tracks</vt:lpstr>
      <vt:lpstr>Exercise 1b. Measure those Tracks</vt:lpstr>
      <vt:lpstr>Exercise 1b. Measure those Tracks</vt:lpstr>
      <vt:lpstr>Exercise 1b. Measure those Tracks</vt:lpstr>
      <vt:lpstr>Exercise 1b. Measure those Tracks</vt:lpstr>
      <vt:lpstr>Exercise 1c. Key Those Tracks</vt:lpstr>
      <vt:lpstr>Exercise 1c. Key Those Tracks</vt:lpstr>
      <vt:lpstr>PowerPoint Presentation</vt:lpstr>
      <vt:lpstr>Directions</vt:lpstr>
      <vt:lpstr>PowerPoint Presentation</vt:lpstr>
      <vt:lpstr>PowerPoint Presentation</vt:lpstr>
      <vt:lpstr>PowerPoint Presentation</vt:lpstr>
      <vt:lpstr>PowerPoint Presentation</vt:lpstr>
      <vt:lpstr>PowerPoint Presentation</vt:lpstr>
      <vt:lpstr>Backyard Naturalist Track Identification Guide</vt:lpstr>
      <vt:lpstr>Bonus Game: Feel Those Footprints!</vt:lpstr>
      <vt:lpstr>Bullfrog (Rana catesbeiana)</vt:lpstr>
      <vt:lpstr>Common Snapping Turtle (Chelydra serpentina)</vt:lpstr>
      <vt:lpstr>Mallard  (Anas platyrhynchos)</vt:lpstr>
      <vt:lpstr>Canada Goose  (Branta canadensis)</vt:lpstr>
      <vt:lpstr>Great Blue Heron (Ardea herodias)</vt:lpstr>
      <vt:lpstr>Wild Turkey (Meleagris gallopavo)</vt:lpstr>
      <vt:lpstr>American Crow (Corvus brachyrhynchos)</vt:lpstr>
      <vt:lpstr>Elk (Cervus canadensis)</vt:lpstr>
      <vt:lpstr>White-Tailed Deer (Odocoileus virginianus)</vt:lpstr>
      <vt:lpstr>Coyote (Canis latrans)</vt:lpstr>
      <vt:lpstr>Red Fox (Vulpes vulpes)</vt:lpstr>
      <vt:lpstr>Mountain Lion or Cougar (Puma concolor)</vt:lpstr>
      <vt:lpstr>Striped Skunk (Mephitis mephitis)</vt:lpstr>
      <vt:lpstr>River Otter  (Lontra canadensis)</vt:lpstr>
      <vt:lpstr>Mink  (Mustela vison)</vt:lpstr>
      <vt:lpstr>Raccoon  (Procyon lotor)</vt:lpstr>
      <vt:lpstr>Little Brown Bat  (Myotis lucifugus)</vt:lpstr>
      <vt:lpstr>Virginia Opossum (Didelphis virginiana)</vt:lpstr>
      <vt:lpstr>Eastern Cottontail  (Sylvilagus floridanus)</vt:lpstr>
      <vt:lpstr>Muskrat (Ondatra zibethicus)</vt:lpstr>
      <vt:lpstr>Eastern Grey Squirrel (Sciurus carolinensis)</vt:lpstr>
      <vt:lpstr>Eastern Chipmunk (Tamias striatus)</vt:lpstr>
      <vt:lpstr>Exercise 1e. How fast was that dinosaur moving?</vt:lpstr>
      <vt:lpstr>Exercise 1e. How fast was that dinosaur moving?</vt:lpstr>
      <vt:lpstr>Exercise 1e. How fast was that dinosaur moving?</vt:lpstr>
      <vt:lpstr>Exercise 1e. How fast was that dinosaur moving?</vt:lpstr>
      <vt:lpstr>Exercise 1e. How fast was that dinosaur moving?</vt:lpstr>
      <vt:lpstr>Exercise 1e. How fast was that dinosaur moving?</vt:lpstr>
      <vt:lpstr>Exercise 1e. How fast was that dinosaur moving?</vt:lpstr>
      <vt:lpstr>Exercise 1e. How fast was that dinosaur moving?</vt:lpstr>
      <vt:lpstr>Exercise 1e. How fast was that dinosaur moving?</vt:lpstr>
      <vt:lpstr>Exercise 1e. How fast was that dinosaur moving?</vt:lpstr>
      <vt:lpstr>Exercise 1e. How fast was that dinosaur moving?</vt:lpstr>
      <vt:lpstr>Exercise 1e. How fast was that dinosaur moving?</vt:lpstr>
      <vt:lpstr>Exercise 1e. How fast was that dinosaur moving?</vt:lpstr>
      <vt:lpstr>Exercise 1e. How fast was that dinosaur moving?</vt:lpstr>
      <vt:lpstr>Exercise 1e. How fast was that dinosaur moving?</vt:lpstr>
      <vt:lpstr>Exercise 1e. How fast was that dinosaur moving?</vt:lpstr>
      <vt:lpstr>Exercise 1e. How fast was that dinosaur moving?</vt:lpstr>
      <vt:lpstr>Directions for Exercise 1e.</vt:lpstr>
      <vt:lpstr>Exercise 1e. How fast was that dinosaur moving?</vt:lpstr>
      <vt:lpstr>Exercise 1e. How fast was that dinosaur moving?</vt:lpstr>
      <vt:lpstr>Linear Equations</vt:lpstr>
      <vt:lpstr>Linear Equations</vt:lpstr>
      <vt:lpstr>What can slopes tell us?</vt:lpstr>
      <vt:lpstr>What can slopes tell us?</vt:lpstr>
      <vt:lpstr>Calculating the slope of a line</vt:lpstr>
      <vt:lpstr>Calculating the slope of a line</vt:lpstr>
      <vt:lpstr>Calculating the slope of a line</vt:lpstr>
      <vt:lpstr>Putting your knowledge to work!</vt:lpstr>
      <vt:lpstr>Putting your knowledge to work!</vt:lpstr>
      <vt:lpstr>Exercise 2. The Scoop on Poop!</vt:lpstr>
      <vt:lpstr>Exercise 2. The Scoop on Poop!</vt:lpstr>
      <vt:lpstr>Objective</vt:lpstr>
      <vt:lpstr>PowerPoint Presentation</vt:lpstr>
      <vt:lpstr>Exercise 2: The Scoop on Poop</vt:lpstr>
      <vt:lpstr>Exercise 2: The Scoop on Poop</vt:lpstr>
      <vt:lpstr>Exercise 2a. Matching the Poop with the Pooper</vt:lpstr>
      <vt:lpstr>PowerPoint Presentation</vt:lpstr>
      <vt:lpstr>PowerPoint Presentation</vt:lpstr>
      <vt:lpstr>Exercise 2b. Using a Key to Identify Animal Scat </vt:lpstr>
      <vt:lpstr>The Backyard Naturalist Key to Animal Scats</vt:lpstr>
      <vt:lpstr>The Backyard Naturalist Key to Animal Scats</vt:lpstr>
      <vt:lpstr>Backyard Naturalist Scat Identification Guide</vt:lpstr>
      <vt:lpstr>Exercise 2c. Grouping Scats by Diet Type</vt:lpstr>
      <vt:lpstr>Exercise 3. Getting to Know the Animals</vt:lpstr>
      <vt:lpstr>Exercise 4. Birdsongs &amp; Things That Go Bump in the Night</vt:lpstr>
      <vt:lpstr>Objectives</vt:lpstr>
      <vt:lpstr>Exercise 4. Birdsongs &amp; Things That Go Bump in the Night</vt:lpstr>
      <vt:lpstr>Exercise 4a How many different birds do you hear?</vt:lpstr>
      <vt:lpstr>Directions</vt:lpstr>
      <vt:lpstr>The Backyard Naturalist Picture Guide to Birds</vt:lpstr>
      <vt:lpstr>Exercise 4b. Identifying Individual Birds</vt:lpstr>
      <vt:lpstr>Directions</vt:lpstr>
      <vt:lpstr>Answers to Exercise 4b. Identifying Individual Birds</vt:lpstr>
      <vt:lpstr>Answers to Exercise 4b. Identifying Individual Birds</vt:lpstr>
      <vt:lpstr>Exercise 4c. Identifying birds in groups</vt:lpstr>
      <vt:lpstr>Directions for Exercise 4c.</vt:lpstr>
      <vt:lpstr>Exercise 4d. Sounds of the Night</vt:lpstr>
      <vt:lpstr>Directions for Exercise 4d. Sounds of the Night</vt:lpstr>
      <vt:lpstr>PowerPoint Presentation</vt:lpstr>
      <vt:lpstr>Answers for Exercise 4d. Sounds of the Night</vt:lpstr>
      <vt:lpstr>Answers for Exercise 4d. Sounds of the Night</vt:lpstr>
      <vt:lpstr>Exercise 4e. Visualizing Bird Songs</vt:lpstr>
      <vt:lpstr>Directions for Exercise 4e. Visualizing Bird Songs</vt:lpstr>
      <vt:lpstr>Directions for Exercise 4e. Visualizing Bird Songs</vt:lpstr>
      <vt:lpstr>Directions for Exercise 4e. Visualizing Bird Songs</vt:lpstr>
      <vt:lpstr>Directions for Exercise 4e. Visualizing Bird Songs</vt:lpstr>
      <vt:lpstr>Exercise 4f. The Science of Sound</vt:lpstr>
      <vt:lpstr>Exercise 4f. The Science of Sound</vt:lpstr>
      <vt:lpstr>Exercise 4f. The Science of Sound</vt:lpstr>
      <vt:lpstr>Exercise 4f. The Science of Sound</vt:lpstr>
      <vt:lpstr>Exercise 4f. The Science of Sound</vt:lpstr>
      <vt:lpstr>Exercise 4f. The Science of Sound</vt:lpstr>
      <vt:lpstr>Exercise 4f. The Science of Sound</vt:lpstr>
      <vt:lpstr>Exercise 4f. The Science of Sound</vt:lpstr>
      <vt:lpstr>Exercise 4f. The Science of Sound</vt:lpstr>
      <vt:lpstr>Exercise 4f. The Science of Sound</vt:lpstr>
      <vt:lpstr>Exercise 4f. The Science of Sound</vt:lpstr>
      <vt:lpstr>Exercise 4f. The Science of Sound</vt:lpstr>
      <vt:lpstr>Exercise 4f. The Science of Sound</vt:lpstr>
      <vt:lpstr>Exercise 4f. The Science of Sound</vt:lpstr>
      <vt:lpstr>Materials List: Backyard Naturalist Unit 7</vt:lpstr>
      <vt:lpstr>Suggested Reading</vt:lpstr>
      <vt:lpstr>Suggested Reading</vt:lpstr>
      <vt:lpstr>Links (all underlined text is clickable!)</vt:lpstr>
    </vt:vector>
  </TitlesOfParts>
  <Company>The University of Tennessee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Backyard Naturalist</dc:title>
  <dc:creator>LewisL</dc:creator>
  <cp:lastModifiedBy>Hughes, Jeremy</cp:lastModifiedBy>
  <cp:revision>237</cp:revision>
  <dcterms:created xsi:type="dcterms:W3CDTF">2007-04-12T19:48:04Z</dcterms:created>
  <dcterms:modified xsi:type="dcterms:W3CDTF">2020-11-10T21:05:18Z</dcterms:modified>
</cp:coreProperties>
</file>